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 id="2147483681" r:id="rId5"/>
    <p:sldMasterId id="2147483702" r:id="rId6"/>
  </p:sldMasterIdLst>
  <p:sldIdLst>
    <p:sldId id="256" r:id="rId7"/>
    <p:sldId id="269" r:id="rId8"/>
    <p:sldId id="292" r:id="rId9"/>
    <p:sldId id="288" r:id="rId10"/>
    <p:sldId id="297" r:id="rId11"/>
    <p:sldId id="299" r:id="rId12"/>
    <p:sldId id="300" r:id="rId13"/>
    <p:sldId id="301" r:id="rId14"/>
    <p:sldId id="298" r:id="rId15"/>
    <p:sldId id="303" r:id="rId16"/>
    <p:sldId id="293" r:id="rId17"/>
    <p:sldId id="302" r:id="rId18"/>
    <p:sldId id="294" r:id="rId19"/>
    <p:sldId id="304" r:id="rId20"/>
    <p:sldId id="305" r:id="rId21"/>
    <p:sldId id="306" r:id="rId22"/>
    <p:sldId id="308" r:id="rId23"/>
    <p:sldId id="309" r:id="rId24"/>
    <p:sldId id="291" r:id="rId25"/>
    <p:sldId id="307" r:id="rId26"/>
    <p:sldId id="289" r:id="rId27"/>
    <p:sldId id="290" r:id="rId28"/>
    <p:sldId id="287" r:id="rId29"/>
    <p:sldId id="268" r:id="rId30"/>
    <p:sldId id="270" r:id="rId31"/>
    <p:sldId id="271" r:id="rId32"/>
    <p:sldId id="272" r:id="rId33"/>
    <p:sldId id="273" r:id="rId34"/>
    <p:sldId id="285" r:id="rId35"/>
    <p:sldId id="274" r:id="rId36"/>
    <p:sldId id="275" r:id="rId37"/>
    <p:sldId id="276" r:id="rId38"/>
    <p:sldId id="277" r:id="rId39"/>
    <p:sldId id="278" r:id="rId40"/>
    <p:sldId id="280" r:id="rId41"/>
    <p:sldId id="279" r:id="rId42"/>
    <p:sldId id="281" r:id="rId43"/>
    <p:sldId id="283" r:id="rId44"/>
    <p:sldId id="282" r:id="rId45"/>
    <p:sldId id="284" r:id="rId46"/>
    <p:sldId id="286" r:id="rId47"/>
  </p:sldIdLst>
  <p:sldSz cx="15119350" cy="10691813"/>
  <p:notesSz cx="6858000" cy="9144000"/>
  <p:defaultTextStyle>
    <a:defPPr>
      <a:defRPr lang="en-US"/>
    </a:defPPr>
    <a:lvl1pPr marL="0" algn="l" defTabSz="619460" rtl="0" eaLnBrk="1" latinLnBrk="0" hangingPunct="1">
      <a:defRPr sz="2439" kern="1200">
        <a:solidFill>
          <a:schemeClr val="tx1"/>
        </a:solidFill>
        <a:latin typeface="+mn-lt"/>
        <a:ea typeface="+mn-ea"/>
        <a:cs typeface="+mn-cs"/>
      </a:defRPr>
    </a:lvl1pPr>
    <a:lvl2pPr marL="619460" algn="l" defTabSz="619460" rtl="0" eaLnBrk="1" latinLnBrk="0" hangingPunct="1">
      <a:defRPr sz="2439" kern="1200">
        <a:solidFill>
          <a:schemeClr val="tx1"/>
        </a:solidFill>
        <a:latin typeface="+mn-lt"/>
        <a:ea typeface="+mn-ea"/>
        <a:cs typeface="+mn-cs"/>
      </a:defRPr>
    </a:lvl2pPr>
    <a:lvl3pPr marL="1238921" algn="l" defTabSz="619460" rtl="0" eaLnBrk="1" latinLnBrk="0" hangingPunct="1">
      <a:defRPr sz="2439" kern="1200">
        <a:solidFill>
          <a:schemeClr val="tx1"/>
        </a:solidFill>
        <a:latin typeface="+mn-lt"/>
        <a:ea typeface="+mn-ea"/>
        <a:cs typeface="+mn-cs"/>
      </a:defRPr>
    </a:lvl3pPr>
    <a:lvl4pPr marL="1858381" algn="l" defTabSz="619460" rtl="0" eaLnBrk="1" latinLnBrk="0" hangingPunct="1">
      <a:defRPr sz="2439" kern="1200">
        <a:solidFill>
          <a:schemeClr val="tx1"/>
        </a:solidFill>
        <a:latin typeface="+mn-lt"/>
        <a:ea typeface="+mn-ea"/>
        <a:cs typeface="+mn-cs"/>
      </a:defRPr>
    </a:lvl4pPr>
    <a:lvl5pPr marL="2477841" algn="l" defTabSz="619460" rtl="0" eaLnBrk="1" latinLnBrk="0" hangingPunct="1">
      <a:defRPr sz="2439" kern="1200">
        <a:solidFill>
          <a:schemeClr val="tx1"/>
        </a:solidFill>
        <a:latin typeface="+mn-lt"/>
        <a:ea typeface="+mn-ea"/>
        <a:cs typeface="+mn-cs"/>
      </a:defRPr>
    </a:lvl5pPr>
    <a:lvl6pPr marL="3097301" algn="l" defTabSz="619460" rtl="0" eaLnBrk="1" latinLnBrk="0" hangingPunct="1">
      <a:defRPr sz="2439" kern="1200">
        <a:solidFill>
          <a:schemeClr val="tx1"/>
        </a:solidFill>
        <a:latin typeface="+mn-lt"/>
        <a:ea typeface="+mn-ea"/>
        <a:cs typeface="+mn-cs"/>
      </a:defRPr>
    </a:lvl6pPr>
    <a:lvl7pPr marL="3716762" algn="l" defTabSz="619460" rtl="0" eaLnBrk="1" latinLnBrk="0" hangingPunct="1">
      <a:defRPr sz="2439" kern="1200">
        <a:solidFill>
          <a:schemeClr val="tx1"/>
        </a:solidFill>
        <a:latin typeface="+mn-lt"/>
        <a:ea typeface="+mn-ea"/>
        <a:cs typeface="+mn-cs"/>
      </a:defRPr>
    </a:lvl7pPr>
    <a:lvl8pPr marL="4336222" algn="l" defTabSz="619460" rtl="0" eaLnBrk="1" latinLnBrk="0" hangingPunct="1">
      <a:defRPr sz="2439" kern="1200">
        <a:solidFill>
          <a:schemeClr val="tx1"/>
        </a:solidFill>
        <a:latin typeface="+mn-lt"/>
        <a:ea typeface="+mn-ea"/>
        <a:cs typeface="+mn-cs"/>
      </a:defRPr>
    </a:lvl8pPr>
    <a:lvl9pPr marL="4955682" algn="l" defTabSz="619460" rtl="0" eaLnBrk="1" latinLnBrk="0" hangingPunct="1">
      <a:defRPr sz="2439"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0B7311-79E8-461F-AA30-B611C1E3166D}">
          <p14:sldIdLst>
            <p14:sldId id="256"/>
            <p14:sldId id="269"/>
            <p14:sldId id="292"/>
            <p14:sldId id="288"/>
            <p14:sldId id="297"/>
            <p14:sldId id="299"/>
            <p14:sldId id="300"/>
            <p14:sldId id="301"/>
            <p14:sldId id="298"/>
            <p14:sldId id="303"/>
            <p14:sldId id="293"/>
            <p14:sldId id="302"/>
            <p14:sldId id="294"/>
            <p14:sldId id="304"/>
            <p14:sldId id="305"/>
            <p14:sldId id="306"/>
            <p14:sldId id="308"/>
            <p14:sldId id="309"/>
            <p14:sldId id="291"/>
            <p14:sldId id="307"/>
            <p14:sldId id="289"/>
            <p14:sldId id="290"/>
            <p14:sldId id="287"/>
            <p14:sldId id="268"/>
            <p14:sldId id="270"/>
            <p14:sldId id="271"/>
            <p14:sldId id="272"/>
            <p14:sldId id="273"/>
            <p14:sldId id="285"/>
            <p14:sldId id="274"/>
            <p14:sldId id="275"/>
            <p14:sldId id="276"/>
            <p14:sldId id="277"/>
            <p14:sldId id="278"/>
            <p14:sldId id="280"/>
            <p14:sldId id="279"/>
            <p14:sldId id="281"/>
            <p14:sldId id="283"/>
            <p14:sldId id="282"/>
            <p14:sldId id="28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CAF"/>
    <a:srgbClr val="DCDCDC"/>
    <a:srgbClr val="37383A"/>
    <a:srgbClr val="007FFF"/>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3" autoAdjust="0"/>
    <p:restoredTop sz="94660"/>
  </p:normalViewPr>
  <p:slideViewPr>
    <p:cSldViewPr snapToGrid="0">
      <p:cViewPr varScale="1">
        <p:scale>
          <a:sx n="95" d="100"/>
          <a:sy n="95" d="100"/>
        </p:scale>
        <p:origin x="114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3 Arup Main Title">
    <p:spTree>
      <p:nvGrpSpPr>
        <p:cNvPr id="1" name=""/>
        <p:cNvGrpSpPr/>
        <p:nvPr/>
      </p:nvGrpSpPr>
      <p:grpSpPr>
        <a:xfrm>
          <a:off x="0" y="0"/>
          <a:ext cx="0" cy="0"/>
          <a:chOff x="0" y="0"/>
          <a:chExt cx="0" cy="0"/>
        </a:xfrm>
      </p:grpSpPr>
      <p:sp>
        <p:nvSpPr>
          <p:cNvPr id="3" name="Title 1"/>
          <p:cNvSpPr>
            <a:spLocks noGrp="1"/>
          </p:cNvSpPr>
          <p:nvPr>
            <p:ph type="title"/>
          </p:nvPr>
        </p:nvSpPr>
        <p:spPr>
          <a:xfrm>
            <a:off x="821547" y="392875"/>
            <a:ext cx="13470231" cy="734838"/>
          </a:xfrm>
          <a:prstGeom prst="rect">
            <a:avLst/>
          </a:prstGeom>
        </p:spPr>
        <p:txBody>
          <a:bodyPr lIns="0" tIns="0" rIns="0" bIns="0">
            <a:noAutofit/>
          </a:bodyPr>
          <a:lstStyle>
            <a:lvl1pPr>
              <a:lnSpc>
                <a:spcPts val="4216"/>
              </a:lnSpc>
              <a:spcBef>
                <a:spcPts val="0"/>
              </a:spcBef>
              <a:defRPr sz="3968">
                <a:solidFill>
                  <a:schemeClr val="accent2"/>
                </a:solidFill>
                <a:latin typeface="Times New Roman"/>
                <a:cs typeface="Times New Roman"/>
              </a:defRPr>
            </a:lvl1p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3Arup Three Objects Option1">
    <p:spTree>
      <p:nvGrpSpPr>
        <p:cNvPr id="1" name=""/>
        <p:cNvGrpSpPr/>
        <p:nvPr/>
      </p:nvGrpSpPr>
      <p:grpSpPr>
        <a:xfrm>
          <a:off x="0" y="0"/>
          <a:ext cx="0" cy="0"/>
          <a:chOff x="0" y="0"/>
          <a:chExt cx="0" cy="0"/>
        </a:xfrm>
      </p:grpSpPr>
      <p:sp>
        <p:nvSpPr>
          <p:cNvPr id="12" name="Content Placeholder 7"/>
          <p:cNvSpPr>
            <a:spLocks noGrp="1"/>
          </p:cNvSpPr>
          <p:nvPr>
            <p:ph sz="quarter" idx="10" hasCustomPrompt="1"/>
          </p:nvPr>
        </p:nvSpPr>
        <p:spPr>
          <a:xfrm>
            <a:off x="654775" y="505124"/>
            <a:ext cx="6547750" cy="8721825"/>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17" name="Content Placeholder 7"/>
          <p:cNvSpPr>
            <a:spLocks noGrp="1"/>
          </p:cNvSpPr>
          <p:nvPr>
            <p:ph sz="quarter" idx="20" hasCustomPrompt="1"/>
          </p:nvPr>
        </p:nvSpPr>
        <p:spPr>
          <a:xfrm>
            <a:off x="7618651" y="505131"/>
            <a:ext cx="6547750" cy="3891765"/>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14" name="Content Placeholder 7"/>
          <p:cNvSpPr>
            <a:spLocks noGrp="1"/>
          </p:cNvSpPr>
          <p:nvPr>
            <p:ph sz="quarter" idx="23" hasCustomPrompt="1"/>
          </p:nvPr>
        </p:nvSpPr>
        <p:spPr>
          <a:xfrm>
            <a:off x="7618651" y="5334799"/>
            <a:ext cx="6547750" cy="3891765"/>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0"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21" name="Text Placeholder 2"/>
          <p:cNvSpPr>
            <a:spLocks noGrp="1"/>
          </p:cNvSpPr>
          <p:nvPr>
            <p:ph type="body" sz="quarter" idx="13" hasCustomPrompt="1"/>
          </p:nvPr>
        </p:nvSpPr>
        <p:spPr>
          <a:xfrm>
            <a:off x="652427" y="9293673"/>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2" name="Text Placeholder 2"/>
          <p:cNvSpPr>
            <a:spLocks noGrp="1"/>
          </p:cNvSpPr>
          <p:nvPr>
            <p:ph type="body" sz="quarter" idx="17" hasCustomPrompt="1"/>
          </p:nvPr>
        </p:nvSpPr>
        <p:spPr>
          <a:xfrm rot="16200000">
            <a:off x="-1409607" y="7289495"/>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3" name="Text Placeholder 2"/>
          <p:cNvSpPr>
            <a:spLocks noGrp="1"/>
          </p:cNvSpPr>
          <p:nvPr>
            <p:ph type="body" sz="quarter" idx="34" hasCustomPrompt="1"/>
          </p:nvPr>
        </p:nvSpPr>
        <p:spPr>
          <a:xfrm>
            <a:off x="7613792" y="9300879"/>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4" name="Text Placeholder 2"/>
          <p:cNvSpPr>
            <a:spLocks noGrp="1"/>
          </p:cNvSpPr>
          <p:nvPr>
            <p:ph type="body" sz="quarter" idx="35" hasCustomPrompt="1"/>
          </p:nvPr>
        </p:nvSpPr>
        <p:spPr>
          <a:xfrm rot="16200000">
            <a:off x="5556620" y="7289495"/>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5" name="Text Placeholder 2"/>
          <p:cNvSpPr>
            <a:spLocks noGrp="1"/>
          </p:cNvSpPr>
          <p:nvPr>
            <p:ph type="body" sz="quarter" idx="36" hasCustomPrompt="1"/>
          </p:nvPr>
        </p:nvSpPr>
        <p:spPr>
          <a:xfrm>
            <a:off x="7613792" y="4471545"/>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6" name="Text Placeholder 2"/>
          <p:cNvSpPr>
            <a:spLocks noGrp="1"/>
          </p:cNvSpPr>
          <p:nvPr>
            <p:ph type="body" sz="quarter" idx="37" hasCustomPrompt="1"/>
          </p:nvPr>
        </p:nvSpPr>
        <p:spPr>
          <a:xfrm rot="16200000">
            <a:off x="5551757" y="2511802"/>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3" name="Rectangle 12"/>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3 Arup Three Objects Option2">
    <p:spTree>
      <p:nvGrpSpPr>
        <p:cNvPr id="1" name=""/>
        <p:cNvGrpSpPr/>
        <p:nvPr/>
      </p:nvGrpSpPr>
      <p:grpSpPr>
        <a:xfrm>
          <a:off x="0" y="0"/>
          <a:ext cx="0" cy="0"/>
          <a:chOff x="0" y="0"/>
          <a:chExt cx="0" cy="0"/>
        </a:xfrm>
      </p:grpSpPr>
      <p:sp>
        <p:nvSpPr>
          <p:cNvPr id="17" name="Content Placeholder 7"/>
          <p:cNvSpPr>
            <a:spLocks noGrp="1"/>
          </p:cNvSpPr>
          <p:nvPr>
            <p:ph sz="quarter" idx="24" hasCustomPrompt="1"/>
          </p:nvPr>
        </p:nvSpPr>
        <p:spPr>
          <a:xfrm>
            <a:off x="7618651" y="505124"/>
            <a:ext cx="6547750" cy="8721825"/>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0" name="Content Placeholder 7"/>
          <p:cNvSpPr>
            <a:spLocks noGrp="1"/>
          </p:cNvSpPr>
          <p:nvPr>
            <p:ph sz="quarter" idx="12" hasCustomPrompt="1"/>
          </p:nvPr>
        </p:nvSpPr>
        <p:spPr>
          <a:xfrm>
            <a:off x="646681" y="5121422"/>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3" name="Content Placeholder 7"/>
          <p:cNvSpPr>
            <a:spLocks noGrp="1"/>
          </p:cNvSpPr>
          <p:nvPr>
            <p:ph sz="quarter" idx="20" hasCustomPrompt="1"/>
          </p:nvPr>
        </p:nvSpPr>
        <p:spPr>
          <a:xfrm>
            <a:off x="646681" y="505123"/>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19"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4" name="Text Placeholder 2"/>
          <p:cNvSpPr>
            <a:spLocks noGrp="1"/>
          </p:cNvSpPr>
          <p:nvPr>
            <p:ph type="body" sz="quarter" idx="13" hasCustomPrompt="1"/>
          </p:nvPr>
        </p:nvSpPr>
        <p:spPr>
          <a:xfrm>
            <a:off x="652427" y="9230641"/>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5" name="Text Placeholder 2"/>
          <p:cNvSpPr>
            <a:spLocks noGrp="1"/>
          </p:cNvSpPr>
          <p:nvPr>
            <p:ph type="body" sz="quarter" idx="17" hasCustomPrompt="1"/>
          </p:nvPr>
        </p:nvSpPr>
        <p:spPr>
          <a:xfrm rot="16200000">
            <a:off x="-1409607" y="7132451"/>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6" name="Text Placeholder 2"/>
          <p:cNvSpPr>
            <a:spLocks noGrp="1"/>
          </p:cNvSpPr>
          <p:nvPr>
            <p:ph type="body" sz="quarter" idx="34" hasCustomPrompt="1"/>
          </p:nvPr>
        </p:nvSpPr>
        <p:spPr>
          <a:xfrm>
            <a:off x="634431" y="4631475"/>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7" name="Text Placeholder 2"/>
          <p:cNvSpPr>
            <a:spLocks noGrp="1"/>
          </p:cNvSpPr>
          <p:nvPr>
            <p:ph type="body" sz="quarter" idx="35" hasCustomPrompt="1"/>
          </p:nvPr>
        </p:nvSpPr>
        <p:spPr>
          <a:xfrm rot="16200000">
            <a:off x="-1409607" y="2540189"/>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8" name="Text Placeholder 2"/>
          <p:cNvSpPr>
            <a:spLocks noGrp="1"/>
          </p:cNvSpPr>
          <p:nvPr>
            <p:ph type="body" sz="quarter" idx="36" hasCustomPrompt="1"/>
          </p:nvPr>
        </p:nvSpPr>
        <p:spPr>
          <a:xfrm>
            <a:off x="7638222" y="9247968"/>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9" name="Text Placeholder 2"/>
          <p:cNvSpPr>
            <a:spLocks noGrp="1"/>
          </p:cNvSpPr>
          <p:nvPr>
            <p:ph type="body" sz="quarter" idx="37" hasCustomPrompt="1"/>
          </p:nvPr>
        </p:nvSpPr>
        <p:spPr>
          <a:xfrm rot="16200000">
            <a:off x="5556620" y="7132451"/>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3" name="Rectangle 12"/>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3 Arup Four Objects">
    <p:spTree>
      <p:nvGrpSpPr>
        <p:cNvPr id="1" name=""/>
        <p:cNvGrpSpPr/>
        <p:nvPr/>
      </p:nvGrpSpPr>
      <p:grpSpPr>
        <a:xfrm>
          <a:off x="0" y="0"/>
          <a:ext cx="0" cy="0"/>
          <a:chOff x="0" y="0"/>
          <a:chExt cx="0" cy="0"/>
        </a:xfrm>
      </p:grpSpPr>
      <p:sp>
        <p:nvSpPr>
          <p:cNvPr id="17" name="Content Placeholder 7"/>
          <p:cNvSpPr>
            <a:spLocks noGrp="1"/>
          </p:cNvSpPr>
          <p:nvPr>
            <p:ph sz="quarter" idx="12" hasCustomPrompt="1"/>
          </p:nvPr>
        </p:nvSpPr>
        <p:spPr>
          <a:xfrm>
            <a:off x="646083" y="5121422"/>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4" name="Content Placeholder 7"/>
          <p:cNvSpPr>
            <a:spLocks noGrp="1"/>
          </p:cNvSpPr>
          <p:nvPr>
            <p:ph sz="quarter" idx="20" hasCustomPrompt="1"/>
          </p:nvPr>
        </p:nvSpPr>
        <p:spPr>
          <a:xfrm>
            <a:off x="646083" y="505123"/>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30" name="Content Placeholder 7"/>
          <p:cNvSpPr>
            <a:spLocks noGrp="1"/>
          </p:cNvSpPr>
          <p:nvPr>
            <p:ph sz="quarter" idx="26" hasCustomPrompt="1"/>
          </p:nvPr>
        </p:nvSpPr>
        <p:spPr>
          <a:xfrm>
            <a:off x="7618651" y="505123"/>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0" name="Content Placeholder 7"/>
          <p:cNvSpPr>
            <a:spLocks noGrp="1"/>
          </p:cNvSpPr>
          <p:nvPr>
            <p:ph sz="quarter" idx="23" hasCustomPrompt="1"/>
          </p:nvPr>
        </p:nvSpPr>
        <p:spPr>
          <a:xfrm>
            <a:off x="7618651" y="5121422"/>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8"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23" name="Text Placeholder 2"/>
          <p:cNvSpPr>
            <a:spLocks noGrp="1"/>
          </p:cNvSpPr>
          <p:nvPr>
            <p:ph type="body" sz="quarter" idx="13" hasCustomPrompt="1"/>
          </p:nvPr>
        </p:nvSpPr>
        <p:spPr>
          <a:xfrm>
            <a:off x="652427" y="9230641"/>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7" name="Text Placeholder 2"/>
          <p:cNvSpPr>
            <a:spLocks noGrp="1"/>
          </p:cNvSpPr>
          <p:nvPr>
            <p:ph type="body" sz="quarter" idx="17" hasCustomPrompt="1"/>
          </p:nvPr>
        </p:nvSpPr>
        <p:spPr>
          <a:xfrm rot="16200000">
            <a:off x="-1409607" y="712332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9" name="Text Placeholder 2"/>
          <p:cNvSpPr>
            <a:spLocks noGrp="1"/>
          </p:cNvSpPr>
          <p:nvPr>
            <p:ph type="body" sz="quarter" idx="34" hasCustomPrompt="1"/>
          </p:nvPr>
        </p:nvSpPr>
        <p:spPr>
          <a:xfrm>
            <a:off x="7618653" y="9230641"/>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33" name="Text Placeholder 2"/>
          <p:cNvSpPr>
            <a:spLocks noGrp="1"/>
          </p:cNvSpPr>
          <p:nvPr>
            <p:ph type="body" sz="quarter" idx="35" hasCustomPrompt="1"/>
          </p:nvPr>
        </p:nvSpPr>
        <p:spPr>
          <a:xfrm rot="16200000">
            <a:off x="5556620" y="712332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34" name="Text Placeholder 2"/>
          <p:cNvSpPr>
            <a:spLocks noGrp="1"/>
          </p:cNvSpPr>
          <p:nvPr>
            <p:ph type="body" sz="quarter" idx="36" hasCustomPrompt="1"/>
          </p:nvPr>
        </p:nvSpPr>
        <p:spPr>
          <a:xfrm>
            <a:off x="652427" y="4626923"/>
            <a:ext cx="5710298" cy="226165"/>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35" name="Text Placeholder 2"/>
          <p:cNvSpPr>
            <a:spLocks noGrp="1"/>
          </p:cNvSpPr>
          <p:nvPr>
            <p:ph type="body" sz="quarter" idx="37" hasCustomPrompt="1"/>
          </p:nvPr>
        </p:nvSpPr>
        <p:spPr>
          <a:xfrm rot="16200000">
            <a:off x="-1409607" y="252107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36" name="Text Placeholder 2"/>
          <p:cNvSpPr>
            <a:spLocks noGrp="1"/>
          </p:cNvSpPr>
          <p:nvPr>
            <p:ph type="body" sz="quarter" idx="38" hasCustomPrompt="1"/>
          </p:nvPr>
        </p:nvSpPr>
        <p:spPr>
          <a:xfrm>
            <a:off x="7592765" y="4626919"/>
            <a:ext cx="5710298" cy="226165"/>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37" name="Text Placeholder 2"/>
          <p:cNvSpPr>
            <a:spLocks noGrp="1"/>
          </p:cNvSpPr>
          <p:nvPr>
            <p:ph type="body" sz="quarter" idx="39" hasCustomPrompt="1"/>
          </p:nvPr>
        </p:nvSpPr>
        <p:spPr>
          <a:xfrm rot="16200000">
            <a:off x="5530731" y="252107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6" name="Rectangle 15"/>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3 Arup Single Image">
    <p:spTree>
      <p:nvGrpSpPr>
        <p:cNvPr id="1" name=""/>
        <p:cNvGrpSpPr/>
        <p:nvPr/>
      </p:nvGrpSpPr>
      <p:grpSpPr>
        <a:xfrm>
          <a:off x="0" y="0"/>
          <a:ext cx="0" cy="0"/>
          <a:chOff x="0" y="0"/>
          <a:chExt cx="0" cy="0"/>
        </a:xfrm>
      </p:grpSpPr>
      <p:sp>
        <p:nvSpPr>
          <p:cNvPr id="20" name="Picture Placeholder 2"/>
          <p:cNvSpPr>
            <a:spLocks noGrp="1" noChangeAspect="1"/>
          </p:cNvSpPr>
          <p:nvPr>
            <p:ph type="pic" sz="quarter" idx="11" hasCustomPrompt="1"/>
          </p:nvPr>
        </p:nvSpPr>
        <p:spPr>
          <a:xfrm>
            <a:off x="654777" y="597341"/>
            <a:ext cx="13687609" cy="8718084"/>
          </a:xfrm>
          <a:prstGeom prst="rect">
            <a:avLst/>
          </a:prstGeom>
        </p:spPr>
        <p:txBody>
          <a:bodyPr vert="horz" lIns="0" tIns="0" rIns="0" bIns="0" anchor="t">
            <a:normAutofit/>
          </a:bodyPr>
          <a:lstStyle>
            <a:lvl1pPr marL="0" indent="0">
              <a:lnSpc>
                <a:spcPts val="2480"/>
              </a:lnSpc>
              <a:spcBef>
                <a:spcPts val="0"/>
              </a:spcBef>
              <a:buNone/>
              <a:defRPr sz="2232" baseline="0">
                <a:latin typeface="Times New Roman"/>
                <a:cs typeface="Times New Roman"/>
              </a:defRPr>
            </a:lvl1pPr>
          </a:lstStyle>
          <a:p>
            <a:br>
              <a:rPr lang="en-US"/>
            </a:br>
            <a:br>
              <a:rPr lang="en-US"/>
            </a:br>
            <a:br>
              <a:rPr lang="en-US"/>
            </a:br>
            <a:endParaRPr lang="en-US"/>
          </a:p>
          <a:p>
            <a:endParaRPr lang="en-US"/>
          </a:p>
          <a:p>
            <a:endParaRPr lang="en-US"/>
          </a:p>
        </p:txBody>
      </p:sp>
      <p:sp>
        <p:nvSpPr>
          <p:cNvPr id="10"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7" name="Text Placeholder 2"/>
          <p:cNvSpPr>
            <a:spLocks noGrp="1"/>
          </p:cNvSpPr>
          <p:nvPr>
            <p:ph type="body" sz="quarter" idx="13" hasCustomPrompt="1"/>
          </p:nvPr>
        </p:nvSpPr>
        <p:spPr>
          <a:xfrm>
            <a:off x="654779" y="9301926"/>
            <a:ext cx="11746916" cy="323625"/>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9" name="Text Placeholder 2"/>
          <p:cNvSpPr>
            <a:spLocks noGrp="1"/>
          </p:cNvSpPr>
          <p:nvPr>
            <p:ph type="body" sz="quarter" idx="17" hasCustomPrompt="1"/>
          </p:nvPr>
        </p:nvSpPr>
        <p:spPr>
          <a:xfrm rot="16200000">
            <a:off x="-1407256" y="7185690"/>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1" name="Rectangle 10"/>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3 Arup Two Images">
    <p:spTree>
      <p:nvGrpSpPr>
        <p:cNvPr id="1" name=""/>
        <p:cNvGrpSpPr/>
        <p:nvPr/>
      </p:nvGrpSpPr>
      <p:grpSpPr>
        <a:xfrm>
          <a:off x="0" y="0"/>
          <a:ext cx="0" cy="0"/>
          <a:chOff x="0" y="0"/>
          <a:chExt cx="0" cy="0"/>
        </a:xfrm>
      </p:grpSpPr>
      <p:sp>
        <p:nvSpPr>
          <p:cNvPr id="13" name="Picture Placeholder 2"/>
          <p:cNvSpPr>
            <a:spLocks noGrp="1" noChangeAspect="1"/>
          </p:cNvSpPr>
          <p:nvPr>
            <p:ph type="pic" sz="quarter" idx="12" hasCustomPrompt="1"/>
          </p:nvPr>
        </p:nvSpPr>
        <p:spPr>
          <a:xfrm>
            <a:off x="646661" y="505124"/>
            <a:ext cx="6547750" cy="8721825"/>
          </a:xfrm>
          <a:prstGeom prst="rect">
            <a:avLst/>
          </a:prstGeom>
        </p:spPr>
        <p:txBody>
          <a:bodyPr vert="horz" lIns="0" tIns="0" rIns="0" bIns="0" anchor="t">
            <a:normAutofit/>
          </a:bodyPr>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28" name="Picture Placeholder 2"/>
          <p:cNvSpPr>
            <a:spLocks noGrp="1" noChangeAspect="1"/>
          </p:cNvSpPr>
          <p:nvPr>
            <p:ph type="pic" sz="quarter" idx="13" hasCustomPrompt="1"/>
          </p:nvPr>
        </p:nvSpPr>
        <p:spPr>
          <a:xfrm>
            <a:off x="7621500" y="505124"/>
            <a:ext cx="6547750" cy="8721825"/>
          </a:xfrm>
          <a:prstGeom prst="rect">
            <a:avLst/>
          </a:prstGeom>
        </p:spPr>
        <p:txBody>
          <a:bodyPr vert="horz" lIns="0" tIns="0" rIns="0" bIns="0" anchor="t">
            <a:normAutofit/>
          </a:bodyPr>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18"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1" name="Text Placeholder 2"/>
          <p:cNvSpPr>
            <a:spLocks noGrp="1"/>
          </p:cNvSpPr>
          <p:nvPr>
            <p:ph type="body" sz="quarter" idx="34" hasCustomPrompt="1"/>
          </p:nvPr>
        </p:nvSpPr>
        <p:spPr>
          <a:xfrm>
            <a:off x="646663" y="9247789"/>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2" name="Text Placeholder 2"/>
          <p:cNvSpPr>
            <a:spLocks noGrp="1"/>
          </p:cNvSpPr>
          <p:nvPr>
            <p:ph type="body" sz="quarter" idx="17" hasCustomPrompt="1"/>
          </p:nvPr>
        </p:nvSpPr>
        <p:spPr>
          <a:xfrm rot="16200000">
            <a:off x="-1415367" y="7185690"/>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9" name="Text Placeholder 2"/>
          <p:cNvSpPr>
            <a:spLocks noGrp="1"/>
          </p:cNvSpPr>
          <p:nvPr>
            <p:ph type="body" sz="quarter" idx="35" hasCustomPrompt="1"/>
          </p:nvPr>
        </p:nvSpPr>
        <p:spPr>
          <a:xfrm>
            <a:off x="7621500" y="9247789"/>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0" name="Text Placeholder 2"/>
          <p:cNvSpPr>
            <a:spLocks noGrp="1"/>
          </p:cNvSpPr>
          <p:nvPr>
            <p:ph type="body" sz="quarter" idx="36" hasCustomPrompt="1"/>
          </p:nvPr>
        </p:nvSpPr>
        <p:spPr>
          <a:xfrm rot="16200000">
            <a:off x="5559471" y="7185690"/>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0" name="Rectangle 9"/>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3 Arup Three Images Option1">
    <p:spTree>
      <p:nvGrpSpPr>
        <p:cNvPr id="1" name=""/>
        <p:cNvGrpSpPr/>
        <p:nvPr/>
      </p:nvGrpSpPr>
      <p:grpSpPr>
        <a:xfrm>
          <a:off x="0" y="0"/>
          <a:ext cx="0" cy="0"/>
          <a:chOff x="0" y="0"/>
          <a:chExt cx="0" cy="0"/>
        </a:xfrm>
      </p:grpSpPr>
      <p:sp>
        <p:nvSpPr>
          <p:cNvPr id="21" name="Picture Placeholder 2"/>
          <p:cNvSpPr>
            <a:spLocks noGrp="1" noChangeAspect="1"/>
          </p:cNvSpPr>
          <p:nvPr>
            <p:ph type="pic" sz="quarter" idx="15" hasCustomPrompt="1"/>
          </p:nvPr>
        </p:nvSpPr>
        <p:spPr>
          <a:xfrm>
            <a:off x="7620925" y="505125"/>
            <a:ext cx="6547750" cy="4113963"/>
          </a:xfrm>
          <a:prstGeom prst="rect">
            <a:avLst/>
          </a:prstGeom>
        </p:spPr>
        <p:txBody>
          <a:bodyPr vert="horz" lIns="0" tIns="0" rIns="0" bIns="0" anchor="t">
            <a:normAutofit/>
          </a:bodyPr>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22" name="Picture Placeholder 2"/>
          <p:cNvSpPr>
            <a:spLocks noGrp="1" noChangeAspect="1"/>
          </p:cNvSpPr>
          <p:nvPr>
            <p:ph type="pic" sz="quarter" idx="16" hasCustomPrompt="1"/>
          </p:nvPr>
        </p:nvSpPr>
        <p:spPr>
          <a:xfrm>
            <a:off x="7620925" y="5121381"/>
            <a:ext cx="6547750" cy="4113963"/>
          </a:xfrm>
          <a:prstGeom prst="rect">
            <a:avLst/>
          </a:prstGeom>
        </p:spPr>
        <p:txBody>
          <a:bodyPr vert="horz" lIns="0" tIns="0" rIns="0" bIns="0" anchor="t">
            <a:noAutofit/>
          </a:bodyPr>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24" name="Picture Placeholder 2"/>
          <p:cNvSpPr>
            <a:spLocks noGrp="1" noChangeAspect="1"/>
          </p:cNvSpPr>
          <p:nvPr>
            <p:ph type="pic" sz="quarter" idx="12" hasCustomPrompt="1"/>
          </p:nvPr>
        </p:nvSpPr>
        <p:spPr>
          <a:xfrm>
            <a:off x="651540" y="505124"/>
            <a:ext cx="6547750" cy="8721825"/>
          </a:xfrm>
          <a:prstGeom prst="rect">
            <a:avLst/>
          </a:prstGeom>
        </p:spPr>
        <p:txBody>
          <a:bodyPr vert="horz" lIns="0" tIns="0" rIns="0" bIns="0" anchor="t">
            <a:normAutofit/>
          </a:bodyPr>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18"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4" name="Text Placeholder 2"/>
          <p:cNvSpPr>
            <a:spLocks noGrp="1"/>
          </p:cNvSpPr>
          <p:nvPr>
            <p:ph type="body" sz="quarter" idx="13" hasCustomPrompt="1"/>
          </p:nvPr>
        </p:nvSpPr>
        <p:spPr>
          <a:xfrm>
            <a:off x="652427" y="9230615"/>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5" name="Text Placeholder 2"/>
          <p:cNvSpPr>
            <a:spLocks noGrp="1"/>
          </p:cNvSpPr>
          <p:nvPr>
            <p:ph type="body" sz="quarter" idx="17" hasCustomPrompt="1"/>
          </p:nvPr>
        </p:nvSpPr>
        <p:spPr>
          <a:xfrm rot="16200000">
            <a:off x="-1409607" y="712332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6" name="Text Placeholder 2"/>
          <p:cNvSpPr>
            <a:spLocks noGrp="1"/>
          </p:cNvSpPr>
          <p:nvPr>
            <p:ph type="body" sz="quarter" idx="34" hasCustomPrompt="1"/>
          </p:nvPr>
        </p:nvSpPr>
        <p:spPr>
          <a:xfrm>
            <a:off x="7643376" y="9230615"/>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7" name="Text Placeholder 2"/>
          <p:cNvSpPr>
            <a:spLocks noGrp="1"/>
          </p:cNvSpPr>
          <p:nvPr>
            <p:ph type="body" sz="quarter" idx="35" hasCustomPrompt="1"/>
          </p:nvPr>
        </p:nvSpPr>
        <p:spPr>
          <a:xfrm rot="16200000">
            <a:off x="5581345" y="712332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8" name="Text Placeholder 2"/>
          <p:cNvSpPr>
            <a:spLocks noGrp="1"/>
          </p:cNvSpPr>
          <p:nvPr>
            <p:ph type="body" sz="quarter" idx="36" hasCustomPrompt="1"/>
          </p:nvPr>
        </p:nvSpPr>
        <p:spPr>
          <a:xfrm>
            <a:off x="7601946" y="4619849"/>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9" name="Text Placeholder 2"/>
          <p:cNvSpPr>
            <a:spLocks noGrp="1"/>
          </p:cNvSpPr>
          <p:nvPr>
            <p:ph type="body" sz="quarter" idx="37" hasCustomPrompt="1"/>
          </p:nvPr>
        </p:nvSpPr>
        <p:spPr>
          <a:xfrm rot="16200000">
            <a:off x="5539913" y="248556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3" name="Rectangle 12"/>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3 Arup Three Images Option2">
    <p:spTree>
      <p:nvGrpSpPr>
        <p:cNvPr id="1" name=""/>
        <p:cNvGrpSpPr/>
        <p:nvPr/>
      </p:nvGrpSpPr>
      <p:grpSpPr>
        <a:xfrm>
          <a:off x="0" y="0"/>
          <a:ext cx="0" cy="0"/>
          <a:chOff x="0" y="0"/>
          <a:chExt cx="0" cy="0"/>
        </a:xfrm>
      </p:grpSpPr>
      <p:sp>
        <p:nvSpPr>
          <p:cNvPr id="27" name="Picture Placeholder 2"/>
          <p:cNvSpPr>
            <a:spLocks noGrp="1" noChangeAspect="1"/>
          </p:cNvSpPr>
          <p:nvPr>
            <p:ph type="pic" sz="quarter" idx="16" hasCustomPrompt="1"/>
          </p:nvPr>
        </p:nvSpPr>
        <p:spPr>
          <a:xfrm>
            <a:off x="647236" y="5121420"/>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37" name="Picture Placeholder 2"/>
          <p:cNvSpPr>
            <a:spLocks noGrp="1" noChangeAspect="1"/>
          </p:cNvSpPr>
          <p:nvPr>
            <p:ph type="pic" sz="quarter" idx="12" hasCustomPrompt="1"/>
          </p:nvPr>
        </p:nvSpPr>
        <p:spPr>
          <a:xfrm>
            <a:off x="7621502" y="505124"/>
            <a:ext cx="6552012" cy="8721825"/>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69" name="Picture Placeholder 2"/>
          <p:cNvSpPr>
            <a:spLocks noGrp="1" noChangeAspect="1"/>
          </p:cNvSpPr>
          <p:nvPr>
            <p:ph type="pic" sz="quarter" idx="15" hasCustomPrompt="1"/>
          </p:nvPr>
        </p:nvSpPr>
        <p:spPr>
          <a:xfrm>
            <a:off x="647236" y="505125"/>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17"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3" name="Text Placeholder 2"/>
          <p:cNvSpPr>
            <a:spLocks noGrp="1"/>
          </p:cNvSpPr>
          <p:nvPr>
            <p:ph type="body" sz="quarter" idx="13" hasCustomPrompt="1"/>
          </p:nvPr>
        </p:nvSpPr>
        <p:spPr>
          <a:xfrm>
            <a:off x="652427" y="9230654"/>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4" name="Text Placeholder 2"/>
          <p:cNvSpPr>
            <a:spLocks noGrp="1"/>
          </p:cNvSpPr>
          <p:nvPr>
            <p:ph type="body" sz="quarter" idx="17" hasCustomPrompt="1"/>
          </p:nvPr>
        </p:nvSpPr>
        <p:spPr>
          <a:xfrm rot="16200000">
            <a:off x="-1409607" y="7132463"/>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9" name="Text Placeholder 2"/>
          <p:cNvSpPr>
            <a:spLocks noGrp="1"/>
          </p:cNvSpPr>
          <p:nvPr>
            <p:ph type="body" sz="quarter" idx="34" hasCustomPrompt="1"/>
          </p:nvPr>
        </p:nvSpPr>
        <p:spPr>
          <a:xfrm>
            <a:off x="634431" y="4619927"/>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4" name="Text Placeholder 2"/>
          <p:cNvSpPr>
            <a:spLocks noGrp="1"/>
          </p:cNvSpPr>
          <p:nvPr>
            <p:ph type="body" sz="quarter" idx="35" hasCustomPrompt="1"/>
          </p:nvPr>
        </p:nvSpPr>
        <p:spPr>
          <a:xfrm rot="16200000">
            <a:off x="-1427600" y="2539782"/>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5" name="Text Placeholder 2"/>
          <p:cNvSpPr>
            <a:spLocks noGrp="1"/>
          </p:cNvSpPr>
          <p:nvPr>
            <p:ph type="body" sz="quarter" idx="36" hasCustomPrompt="1"/>
          </p:nvPr>
        </p:nvSpPr>
        <p:spPr>
          <a:xfrm>
            <a:off x="7621500" y="9230654"/>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6" name="Text Placeholder 2"/>
          <p:cNvSpPr>
            <a:spLocks noGrp="1"/>
          </p:cNvSpPr>
          <p:nvPr>
            <p:ph type="body" sz="quarter" idx="37" hasCustomPrompt="1"/>
          </p:nvPr>
        </p:nvSpPr>
        <p:spPr>
          <a:xfrm rot="16200000">
            <a:off x="5559470" y="7132463"/>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6" name="Rectangle 15"/>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3 Arup Four Images">
    <p:spTree>
      <p:nvGrpSpPr>
        <p:cNvPr id="1" name=""/>
        <p:cNvGrpSpPr/>
        <p:nvPr/>
      </p:nvGrpSpPr>
      <p:grpSpPr>
        <a:xfrm>
          <a:off x="0" y="0"/>
          <a:ext cx="0" cy="0"/>
          <a:chOff x="0" y="0"/>
          <a:chExt cx="0" cy="0"/>
        </a:xfrm>
      </p:grpSpPr>
      <p:sp>
        <p:nvSpPr>
          <p:cNvPr id="35" name="Picture Placeholder 2"/>
          <p:cNvSpPr>
            <a:spLocks noGrp="1" noChangeAspect="1"/>
          </p:cNvSpPr>
          <p:nvPr>
            <p:ph type="pic" sz="quarter" idx="16" hasCustomPrompt="1"/>
          </p:nvPr>
        </p:nvSpPr>
        <p:spPr>
          <a:xfrm>
            <a:off x="659992" y="5121381"/>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41" name="Picture Placeholder 2"/>
          <p:cNvSpPr>
            <a:spLocks noGrp="1" noChangeAspect="1"/>
          </p:cNvSpPr>
          <p:nvPr>
            <p:ph type="pic" sz="quarter" idx="15" hasCustomPrompt="1"/>
          </p:nvPr>
        </p:nvSpPr>
        <p:spPr>
          <a:xfrm>
            <a:off x="7620925" y="505125"/>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42" name="Picture Placeholder 2"/>
          <p:cNvSpPr>
            <a:spLocks noGrp="1" noChangeAspect="1"/>
          </p:cNvSpPr>
          <p:nvPr>
            <p:ph type="pic" sz="quarter" idx="16" hasCustomPrompt="1"/>
          </p:nvPr>
        </p:nvSpPr>
        <p:spPr>
          <a:xfrm>
            <a:off x="7620925" y="5121381"/>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47" name="Picture Placeholder 2"/>
          <p:cNvSpPr>
            <a:spLocks noGrp="1" noChangeAspect="1"/>
          </p:cNvSpPr>
          <p:nvPr>
            <p:ph type="pic" sz="quarter" idx="32" hasCustomPrompt="1"/>
          </p:nvPr>
        </p:nvSpPr>
        <p:spPr>
          <a:xfrm>
            <a:off x="659992" y="505125"/>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20"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6" name="Text Placeholder 2"/>
          <p:cNvSpPr>
            <a:spLocks noGrp="1"/>
          </p:cNvSpPr>
          <p:nvPr>
            <p:ph type="body" sz="quarter" idx="13" hasCustomPrompt="1"/>
          </p:nvPr>
        </p:nvSpPr>
        <p:spPr>
          <a:xfrm>
            <a:off x="652427" y="9230615"/>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7" name="Text Placeholder 2"/>
          <p:cNvSpPr>
            <a:spLocks noGrp="1"/>
          </p:cNvSpPr>
          <p:nvPr>
            <p:ph type="body" sz="quarter" idx="17" hasCustomPrompt="1"/>
          </p:nvPr>
        </p:nvSpPr>
        <p:spPr>
          <a:xfrm rot="16200000">
            <a:off x="-1409607" y="7132424"/>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1" name="Text Placeholder 2"/>
          <p:cNvSpPr>
            <a:spLocks noGrp="1"/>
          </p:cNvSpPr>
          <p:nvPr>
            <p:ph type="body" sz="quarter" idx="34" hasCustomPrompt="1"/>
          </p:nvPr>
        </p:nvSpPr>
        <p:spPr>
          <a:xfrm>
            <a:off x="634431" y="4659874"/>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8" name="Text Placeholder 2"/>
          <p:cNvSpPr>
            <a:spLocks noGrp="1"/>
          </p:cNvSpPr>
          <p:nvPr>
            <p:ph type="body" sz="quarter" idx="35" hasCustomPrompt="1"/>
          </p:nvPr>
        </p:nvSpPr>
        <p:spPr>
          <a:xfrm rot="16200000">
            <a:off x="-1427600" y="2543641"/>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30" name="Text Placeholder 2"/>
          <p:cNvSpPr>
            <a:spLocks noGrp="1"/>
          </p:cNvSpPr>
          <p:nvPr>
            <p:ph type="body" sz="quarter" idx="36" hasCustomPrompt="1"/>
          </p:nvPr>
        </p:nvSpPr>
        <p:spPr>
          <a:xfrm>
            <a:off x="7620925" y="9231494"/>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31" name="Text Placeholder 2"/>
          <p:cNvSpPr>
            <a:spLocks noGrp="1"/>
          </p:cNvSpPr>
          <p:nvPr>
            <p:ph type="body" sz="quarter" idx="37" hasCustomPrompt="1"/>
          </p:nvPr>
        </p:nvSpPr>
        <p:spPr>
          <a:xfrm rot="16200000">
            <a:off x="5558894" y="7133304"/>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32" name="Text Placeholder 2"/>
          <p:cNvSpPr>
            <a:spLocks noGrp="1"/>
          </p:cNvSpPr>
          <p:nvPr>
            <p:ph type="body" sz="quarter" idx="38" hasCustomPrompt="1"/>
          </p:nvPr>
        </p:nvSpPr>
        <p:spPr>
          <a:xfrm>
            <a:off x="7622377" y="4659737"/>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33" name="Text Placeholder 2"/>
          <p:cNvSpPr>
            <a:spLocks noGrp="1"/>
          </p:cNvSpPr>
          <p:nvPr>
            <p:ph type="body" sz="quarter" idx="39" hasCustomPrompt="1"/>
          </p:nvPr>
        </p:nvSpPr>
        <p:spPr>
          <a:xfrm rot="16200000">
            <a:off x="5560345" y="2507412"/>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8" name="Rectangle 17"/>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4:3 Arup TenImages Value Statement">
    <p:spTree>
      <p:nvGrpSpPr>
        <p:cNvPr id="1" name=""/>
        <p:cNvGrpSpPr/>
        <p:nvPr/>
      </p:nvGrpSpPr>
      <p:grpSpPr>
        <a:xfrm>
          <a:off x="0" y="0"/>
          <a:ext cx="0" cy="0"/>
          <a:chOff x="0" y="0"/>
          <a:chExt cx="0" cy="0"/>
        </a:xfrm>
      </p:grpSpPr>
      <p:sp>
        <p:nvSpPr>
          <p:cNvPr id="14" name="Rectangle 13"/>
          <p:cNvSpPr/>
          <p:nvPr/>
        </p:nvSpPr>
        <p:spPr>
          <a:xfrm>
            <a:off x="9827578" y="3406787"/>
            <a:ext cx="4535805" cy="5807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Picture Placeholder 7"/>
          <p:cNvSpPr>
            <a:spLocks noGrp="1" noChangeAspect="1"/>
          </p:cNvSpPr>
          <p:nvPr>
            <p:ph type="pic" sz="quarter" idx="27" hasCustomPrompt="1"/>
          </p:nvPr>
        </p:nvSpPr>
        <p:spPr>
          <a:xfrm>
            <a:off x="9825153" y="505125"/>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6" name="Picture Placeholder 7"/>
          <p:cNvSpPr>
            <a:spLocks noGrp="1" noChangeAspect="1"/>
          </p:cNvSpPr>
          <p:nvPr>
            <p:ph type="pic" sz="quarter" idx="20" hasCustomPrompt="1"/>
          </p:nvPr>
        </p:nvSpPr>
        <p:spPr>
          <a:xfrm>
            <a:off x="5259436" y="505125"/>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8" name="Picture Placeholder 7"/>
          <p:cNvSpPr>
            <a:spLocks noGrp="1" noChangeAspect="1"/>
          </p:cNvSpPr>
          <p:nvPr>
            <p:ph type="pic" sz="quarter" idx="22" hasCustomPrompt="1"/>
          </p:nvPr>
        </p:nvSpPr>
        <p:spPr>
          <a:xfrm>
            <a:off x="5257398" y="6308450"/>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0" name="Picture Placeholder 7"/>
          <p:cNvSpPr>
            <a:spLocks noGrp="1" noChangeAspect="1"/>
          </p:cNvSpPr>
          <p:nvPr>
            <p:ph type="pic" sz="quarter" idx="11" hasCustomPrompt="1"/>
          </p:nvPr>
        </p:nvSpPr>
        <p:spPr>
          <a:xfrm>
            <a:off x="669645" y="505125"/>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1" name="Picture Placeholder 7"/>
          <p:cNvSpPr>
            <a:spLocks noGrp="1" noChangeAspect="1"/>
          </p:cNvSpPr>
          <p:nvPr>
            <p:ph type="pic" sz="quarter" idx="25" hasCustomPrompt="1"/>
          </p:nvPr>
        </p:nvSpPr>
        <p:spPr>
          <a:xfrm>
            <a:off x="654775" y="6308450"/>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3" name="Picture Placeholder 7"/>
          <p:cNvSpPr>
            <a:spLocks noGrp="1" noChangeAspect="1"/>
          </p:cNvSpPr>
          <p:nvPr>
            <p:ph type="pic" sz="quarter" idx="28" hasCustomPrompt="1"/>
          </p:nvPr>
        </p:nvSpPr>
        <p:spPr>
          <a:xfrm>
            <a:off x="669251" y="3406788"/>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9" name="Picture Placeholder 7"/>
          <p:cNvSpPr>
            <a:spLocks noGrp="1" noChangeAspect="1"/>
          </p:cNvSpPr>
          <p:nvPr>
            <p:ph type="pic" sz="quarter" idx="31" hasCustomPrompt="1"/>
          </p:nvPr>
        </p:nvSpPr>
        <p:spPr>
          <a:xfrm>
            <a:off x="5259436" y="3406788"/>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16" name="Text Placeholder 3"/>
          <p:cNvSpPr>
            <a:spLocks noGrp="1"/>
          </p:cNvSpPr>
          <p:nvPr>
            <p:ph type="body" sz="quarter" idx="33" hasCustomPrompt="1"/>
          </p:nvPr>
        </p:nvSpPr>
        <p:spPr>
          <a:xfrm>
            <a:off x="9827578" y="3406788"/>
            <a:ext cx="4535805" cy="5806512"/>
          </a:xfrm>
          <a:prstGeom prst="rect">
            <a:avLst/>
          </a:prstGeom>
        </p:spPr>
        <p:txBody>
          <a:bodyPr vert="horz" lIns="180000" tIns="180000" rIns="180000" bIns="180000">
            <a:noAutofit/>
          </a:bodyPr>
          <a:lstStyle>
            <a:lvl1pPr marL="0" marR="0" indent="0" algn="l" defTabSz="1484793" rtl="0" eaLnBrk="1" fontAlgn="auto" latinLnBrk="0" hangingPunct="1">
              <a:lnSpc>
                <a:spcPts val="2480"/>
              </a:lnSpc>
              <a:spcBef>
                <a:spcPts val="0"/>
              </a:spcBef>
              <a:spcAft>
                <a:spcPts val="0"/>
              </a:spcAft>
              <a:buClrTx/>
              <a:buSzTx/>
              <a:buFont typeface="Arial" pitchFamily="34" charset="0"/>
              <a:buNone/>
              <a:tabLst/>
              <a:defRPr sz="2232" b="0" i="0" baseline="0">
                <a:solidFill>
                  <a:schemeClr val="tx1"/>
                </a:solidFill>
                <a:latin typeface="Times New Roman"/>
                <a:cs typeface="Times New Roman"/>
              </a:defRPr>
            </a:lvl1pPr>
          </a:lstStyle>
          <a:p>
            <a:r>
              <a:rPr lang="en-US" sz="2976" baseline="0"/>
              <a:t>You may enter a short value statement here. You may highlight a specific point in white as appropriate. Max approx 20-25 words.</a:t>
            </a:r>
            <a:endParaRPr lang="en-US" sz="2645" baseline="0"/>
          </a:p>
        </p:txBody>
      </p:sp>
      <p:sp>
        <p:nvSpPr>
          <p:cNvPr id="19" name="Text Placeholder 3"/>
          <p:cNvSpPr>
            <a:spLocks noGrp="1"/>
          </p:cNvSpPr>
          <p:nvPr>
            <p:ph type="body" sz="quarter" idx="34"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3" name="Rectangle 12"/>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3 Arup Eleven Images Value Statement">
    <p:spTree>
      <p:nvGrpSpPr>
        <p:cNvPr id="1" name=""/>
        <p:cNvGrpSpPr/>
        <p:nvPr/>
      </p:nvGrpSpPr>
      <p:grpSpPr>
        <a:xfrm>
          <a:off x="0" y="0"/>
          <a:ext cx="0" cy="0"/>
          <a:chOff x="0" y="0"/>
          <a:chExt cx="0" cy="0"/>
        </a:xfrm>
      </p:grpSpPr>
      <p:sp>
        <p:nvSpPr>
          <p:cNvPr id="14" name="Rectangle 13"/>
          <p:cNvSpPr/>
          <p:nvPr/>
        </p:nvSpPr>
        <p:spPr>
          <a:xfrm>
            <a:off x="9833530" y="3406788"/>
            <a:ext cx="4535805" cy="287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Picture Placeholder 7"/>
          <p:cNvSpPr>
            <a:spLocks noGrp="1" noChangeAspect="1"/>
          </p:cNvSpPr>
          <p:nvPr>
            <p:ph type="pic" sz="quarter" idx="27" hasCustomPrompt="1"/>
          </p:nvPr>
        </p:nvSpPr>
        <p:spPr>
          <a:xfrm>
            <a:off x="9830956" y="505125"/>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6" name="Picture Placeholder 7"/>
          <p:cNvSpPr>
            <a:spLocks noGrp="1" noChangeAspect="1"/>
          </p:cNvSpPr>
          <p:nvPr>
            <p:ph type="pic" sz="quarter" idx="20" hasCustomPrompt="1"/>
          </p:nvPr>
        </p:nvSpPr>
        <p:spPr>
          <a:xfrm>
            <a:off x="5254799" y="505125"/>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8" name="Picture Placeholder 7"/>
          <p:cNvSpPr>
            <a:spLocks noGrp="1" noChangeAspect="1"/>
          </p:cNvSpPr>
          <p:nvPr>
            <p:ph type="pic" sz="quarter" idx="22" hasCustomPrompt="1"/>
          </p:nvPr>
        </p:nvSpPr>
        <p:spPr>
          <a:xfrm>
            <a:off x="5254799" y="6308450"/>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0" name="Picture Placeholder 7"/>
          <p:cNvSpPr>
            <a:spLocks noGrp="1" noChangeAspect="1"/>
          </p:cNvSpPr>
          <p:nvPr>
            <p:ph type="pic" sz="quarter" idx="11" hasCustomPrompt="1"/>
          </p:nvPr>
        </p:nvSpPr>
        <p:spPr>
          <a:xfrm>
            <a:off x="678370" y="505125"/>
            <a:ext cx="4535805" cy="2873600"/>
          </a:xfrm>
          <a:prstGeom prst="rect">
            <a:avLst/>
          </a:prstGeom>
        </p:spPr>
        <p:txBody>
          <a:bodyPr lIns="0" tIns="0" rIns="0" bIns="0" anchor="t">
            <a:noAutofit/>
          </a:bodyPr>
          <a:lstStyle>
            <a:lvl1pPr marL="0" marR="0" indent="0" algn="l" defTabSz="1484793" rtl="0" eaLnBrk="1" fontAlgn="auto" latinLnBrk="0" hangingPunct="1">
              <a:lnSpc>
                <a:spcPts val="1819"/>
              </a:lnSpc>
              <a:spcBef>
                <a:spcPts val="0"/>
              </a:spcBef>
              <a:spcAft>
                <a:spcPts val="0"/>
              </a:spcAft>
              <a:buClrTx/>
              <a:buSzTx/>
              <a:buFont typeface="Arial" pitchFamily="34" charset="0"/>
              <a:buNone/>
              <a:tabLst/>
              <a:defRPr sz="1488" baseline="0">
                <a:solidFill>
                  <a:schemeClr val="bg1">
                    <a:lumMod val="65000"/>
                  </a:schemeClr>
                </a:solidFill>
                <a:latin typeface="Times New Roman"/>
                <a:cs typeface="Times New Roman"/>
              </a:defRPr>
            </a:lvl1pPr>
          </a:lstStyle>
          <a:p>
            <a:endParaRPr lang="en-US"/>
          </a:p>
        </p:txBody>
      </p:sp>
      <p:sp>
        <p:nvSpPr>
          <p:cNvPr id="41" name="Picture Placeholder 7"/>
          <p:cNvSpPr>
            <a:spLocks noGrp="1" noChangeAspect="1"/>
          </p:cNvSpPr>
          <p:nvPr>
            <p:ph type="pic" sz="quarter" idx="25" hasCustomPrompt="1"/>
          </p:nvPr>
        </p:nvSpPr>
        <p:spPr>
          <a:xfrm>
            <a:off x="678370" y="6308450"/>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3" name="Picture Placeholder 7"/>
          <p:cNvSpPr>
            <a:spLocks noGrp="1" noChangeAspect="1"/>
          </p:cNvSpPr>
          <p:nvPr>
            <p:ph type="pic" sz="quarter" idx="28" hasCustomPrompt="1"/>
          </p:nvPr>
        </p:nvSpPr>
        <p:spPr>
          <a:xfrm>
            <a:off x="678370" y="3406788"/>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7" name="Picture Placeholder 7"/>
          <p:cNvSpPr>
            <a:spLocks noGrp="1" noChangeAspect="1"/>
          </p:cNvSpPr>
          <p:nvPr>
            <p:ph type="pic" sz="quarter" idx="30" hasCustomPrompt="1"/>
          </p:nvPr>
        </p:nvSpPr>
        <p:spPr>
          <a:xfrm>
            <a:off x="9833530" y="6308450"/>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9" name="Picture Placeholder 7"/>
          <p:cNvSpPr>
            <a:spLocks noGrp="1" noChangeAspect="1"/>
          </p:cNvSpPr>
          <p:nvPr>
            <p:ph type="pic" sz="quarter" idx="31" hasCustomPrompt="1"/>
          </p:nvPr>
        </p:nvSpPr>
        <p:spPr>
          <a:xfrm>
            <a:off x="5254799" y="3406788"/>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16" name="Text Placeholder 3"/>
          <p:cNvSpPr>
            <a:spLocks noGrp="1"/>
          </p:cNvSpPr>
          <p:nvPr>
            <p:ph type="body" sz="quarter" idx="33" hasCustomPrompt="1"/>
          </p:nvPr>
        </p:nvSpPr>
        <p:spPr>
          <a:xfrm>
            <a:off x="9771589" y="3406788"/>
            <a:ext cx="4535805" cy="2875627"/>
          </a:xfrm>
          <a:prstGeom prst="rect">
            <a:avLst/>
          </a:prstGeom>
        </p:spPr>
        <p:txBody>
          <a:bodyPr vert="horz" lIns="180000" tIns="180000" rIns="180000" bIns="180000">
            <a:noAutofit/>
          </a:bodyPr>
          <a:lstStyle>
            <a:lvl1pPr marL="0" marR="0" indent="0" algn="l" defTabSz="1484793" rtl="0" eaLnBrk="1" fontAlgn="auto" latinLnBrk="0" hangingPunct="1">
              <a:lnSpc>
                <a:spcPts val="2480"/>
              </a:lnSpc>
              <a:spcBef>
                <a:spcPts val="0"/>
              </a:spcBef>
              <a:spcAft>
                <a:spcPts val="0"/>
              </a:spcAft>
              <a:buClrTx/>
              <a:buSzTx/>
              <a:buFont typeface="Arial" pitchFamily="34" charset="0"/>
              <a:buNone/>
              <a:tabLst/>
              <a:defRPr sz="2232" b="0" i="0" baseline="0">
                <a:solidFill>
                  <a:schemeClr val="tx1"/>
                </a:solidFill>
                <a:latin typeface="Times New Roman"/>
                <a:cs typeface="Times New Roman"/>
              </a:defRPr>
            </a:lvl1pPr>
          </a:lstStyle>
          <a:p>
            <a:r>
              <a:rPr lang="en-US" sz="2976" baseline="0"/>
              <a:t>Enter a short value statement here. Highlight a specific point in white. Max approx 10 -15 words.</a:t>
            </a:r>
          </a:p>
        </p:txBody>
      </p:sp>
      <p:sp>
        <p:nvSpPr>
          <p:cNvPr id="17" name="Text Placeholder 3"/>
          <p:cNvSpPr>
            <a:spLocks noGrp="1"/>
          </p:cNvSpPr>
          <p:nvPr>
            <p:ph type="body" sz="quarter" idx="34"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8" name="Rectangle 17"/>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4:3 Arup Main Title 2">
    <p:spTree>
      <p:nvGrpSpPr>
        <p:cNvPr id="1" name=""/>
        <p:cNvGrpSpPr/>
        <p:nvPr/>
      </p:nvGrpSpPr>
      <p:grpSpPr>
        <a:xfrm>
          <a:off x="0" y="0"/>
          <a:ext cx="0" cy="0"/>
          <a:chOff x="0" y="0"/>
          <a:chExt cx="0" cy="0"/>
        </a:xfrm>
      </p:grpSpPr>
      <p:sp>
        <p:nvSpPr>
          <p:cNvPr id="6" name="Title 1"/>
          <p:cNvSpPr>
            <a:spLocks noGrp="1"/>
          </p:cNvSpPr>
          <p:nvPr>
            <p:ph type="title"/>
          </p:nvPr>
        </p:nvSpPr>
        <p:spPr>
          <a:xfrm>
            <a:off x="1368714" y="2168048"/>
            <a:ext cx="12953003" cy="1066294"/>
          </a:xfrm>
          <a:prstGeom prst="rect">
            <a:avLst/>
          </a:prstGeom>
        </p:spPr>
        <p:txBody>
          <a:bodyPr lIns="0" tIns="0" rIns="0" bIns="0">
            <a:noAutofit/>
          </a:bodyPr>
          <a:lstStyle>
            <a:lvl1pPr>
              <a:lnSpc>
                <a:spcPts val="6613"/>
              </a:lnSpc>
              <a:spcBef>
                <a:spcPts val="0"/>
              </a:spcBef>
              <a:defRPr sz="4712">
                <a:solidFill>
                  <a:schemeClr val="accent2"/>
                </a:solidFill>
                <a:latin typeface="Times New Roman"/>
                <a:cs typeface="Times New Roman"/>
              </a:defRPr>
            </a:lvl1pPr>
          </a:lstStyle>
          <a:p>
            <a:r>
              <a:rPr lang="en-US"/>
              <a:t>Click to edit Master title style</a:t>
            </a:r>
          </a:p>
        </p:txBody>
      </p:sp>
      <p:sp>
        <p:nvSpPr>
          <p:cNvPr id="10" name="Text Placeholder 2"/>
          <p:cNvSpPr>
            <a:spLocks noGrp="1"/>
          </p:cNvSpPr>
          <p:nvPr>
            <p:ph type="body" sz="quarter" idx="10" hasCustomPrompt="1"/>
          </p:nvPr>
        </p:nvSpPr>
        <p:spPr>
          <a:xfrm>
            <a:off x="1371358" y="5958881"/>
            <a:ext cx="12950665" cy="539812"/>
          </a:xfrm>
          <a:prstGeom prst="rect">
            <a:avLst/>
          </a:prstGeom>
        </p:spPr>
        <p:txBody>
          <a:bodyPr vert="horz" lIns="0" tIns="0" rIns="0" bIns="0">
            <a:noAutofit/>
          </a:bodyPr>
          <a:lstStyle>
            <a:lvl1pPr marL="0" indent="0">
              <a:lnSpc>
                <a:spcPts val="2480"/>
              </a:lnSpc>
              <a:spcBef>
                <a:spcPts val="0"/>
              </a:spcBef>
              <a:buNone/>
              <a:defRPr sz="2232" baseline="0">
                <a:latin typeface="Times New Roman"/>
                <a:cs typeface="Times New Roman"/>
              </a:defRPr>
            </a:lvl1pPr>
          </a:lstStyle>
          <a:p>
            <a:r>
              <a:rPr lang="en-US" sz="2976">
                <a:solidFill>
                  <a:schemeClr val="tx1"/>
                </a:solidFill>
              </a:rPr>
              <a:t>Click to edit master title style</a:t>
            </a:r>
            <a:endParaRPr lang="en-US" sz="2315">
              <a:solidFill>
                <a:schemeClr val="tx1"/>
              </a:solidFill>
            </a:endParaRPr>
          </a:p>
        </p:txBody>
      </p:sp>
      <p:pic>
        <p:nvPicPr>
          <p:cNvPr id="5" name="Picture 4" descr="ArupLogo2010_k_OvaWord1000mm_CompoundTransparent_100kGreyscale3May2012.w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93115" y="10046425"/>
            <a:ext cx="1428600" cy="4073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3 Arup Twelve Images">
    <p:spTree>
      <p:nvGrpSpPr>
        <p:cNvPr id="1" name=""/>
        <p:cNvGrpSpPr/>
        <p:nvPr/>
      </p:nvGrpSpPr>
      <p:grpSpPr>
        <a:xfrm>
          <a:off x="0" y="0"/>
          <a:ext cx="0" cy="0"/>
          <a:chOff x="0" y="0"/>
          <a:chExt cx="0" cy="0"/>
        </a:xfrm>
      </p:grpSpPr>
      <p:sp>
        <p:nvSpPr>
          <p:cNvPr id="35" name="Picture Placeholder 7"/>
          <p:cNvSpPr>
            <a:spLocks noGrp="1" noChangeAspect="1"/>
          </p:cNvSpPr>
          <p:nvPr>
            <p:ph type="pic" sz="quarter" idx="27" hasCustomPrompt="1"/>
          </p:nvPr>
        </p:nvSpPr>
        <p:spPr>
          <a:xfrm>
            <a:off x="9795727" y="505125"/>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defRPr>
            </a:lvl1pPr>
          </a:lstStyle>
          <a:p>
            <a:endParaRPr lang="en-US"/>
          </a:p>
        </p:txBody>
      </p:sp>
      <p:sp>
        <p:nvSpPr>
          <p:cNvPr id="36" name="Picture Placeholder 7"/>
          <p:cNvSpPr>
            <a:spLocks noGrp="1" noChangeAspect="1"/>
          </p:cNvSpPr>
          <p:nvPr>
            <p:ph type="pic" sz="quarter" idx="20" hasCustomPrompt="1"/>
          </p:nvPr>
        </p:nvSpPr>
        <p:spPr>
          <a:xfrm>
            <a:off x="5222410" y="505125"/>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7" name="Picture Placeholder 7"/>
          <p:cNvSpPr>
            <a:spLocks noGrp="1" noChangeAspect="1"/>
          </p:cNvSpPr>
          <p:nvPr>
            <p:ph type="pic" sz="quarter" idx="26" hasCustomPrompt="1"/>
          </p:nvPr>
        </p:nvSpPr>
        <p:spPr>
          <a:xfrm>
            <a:off x="9795727" y="3407011"/>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8" name="Picture Placeholder 7"/>
          <p:cNvSpPr>
            <a:spLocks noGrp="1" noChangeAspect="1"/>
          </p:cNvSpPr>
          <p:nvPr>
            <p:ph type="pic" sz="quarter" idx="22" hasCustomPrompt="1"/>
          </p:nvPr>
        </p:nvSpPr>
        <p:spPr>
          <a:xfrm>
            <a:off x="5222410" y="6308450"/>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0" name="Picture Placeholder 7"/>
          <p:cNvSpPr>
            <a:spLocks noGrp="1" noChangeAspect="1"/>
          </p:cNvSpPr>
          <p:nvPr>
            <p:ph type="pic" sz="quarter" idx="11" hasCustomPrompt="1"/>
          </p:nvPr>
        </p:nvSpPr>
        <p:spPr>
          <a:xfrm>
            <a:off x="654775" y="505125"/>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1" name="Picture Placeholder 7"/>
          <p:cNvSpPr>
            <a:spLocks noGrp="1" noChangeAspect="1"/>
          </p:cNvSpPr>
          <p:nvPr>
            <p:ph type="pic" sz="quarter" idx="25" hasCustomPrompt="1"/>
          </p:nvPr>
        </p:nvSpPr>
        <p:spPr>
          <a:xfrm>
            <a:off x="654775" y="6308450"/>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3" name="Picture Placeholder 7"/>
          <p:cNvSpPr>
            <a:spLocks noGrp="1" noChangeAspect="1"/>
          </p:cNvSpPr>
          <p:nvPr>
            <p:ph type="pic" sz="quarter" idx="28" hasCustomPrompt="1"/>
          </p:nvPr>
        </p:nvSpPr>
        <p:spPr>
          <a:xfrm>
            <a:off x="654775" y="3407011"/>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7" name="Picture Placeholder 7"/>
          <p:cNvSpPr>
            <a:spLocks noGrp="1" noChangeAspect="1"/>
          </p:cNvSpPr>
          <p:nvPr>
            <p:ph type="pic" sz="quarter" idx="30" hasCustomPrompt="1"/>
          </p:nvPr>
        </p:nvSpPr>
        <p:spPr>
          <a:xfrm>
            <a:off x="9795727" y="6308450"/>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9" name="Picture Placeholder 7"/>
          <p:cNvSpPr>
            <a:spLocks noGrp="1" noChangeAspect="1"/>
          </p:cNvSpPr>
          <p:nvPr>
            <p:ph type="pic" sz="quarter" idx="31" hasCustomPrompt="1"/>
          </p:nvPr>
        </p:nvSpPr>
        <p:spPr>
          <a:xfrm>
            <a:off x="5222410" y="3406231"/>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15" name="Text Placeholder 3"/>
          <p:cNvSpPr>
            <a:spLocks noGrp="1"/>
          </p:cNvSpPr>
          <p:nvPr>
            <p:ph type="body" sz="quarter" idx="34"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3" name="Rectangle 12"/>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3 Arup Main Title">
    <p:spTree>
      <p:nvGrpSpPr>
        <p:cNvPr id="1" name=""/>
        <p:cNvGrpSpPr/>
        <p:nvPr/>
      </p:nvGrpSpPr>
      <p:grpSpPr>
        <a:xfrm>
          <a:off x="0" y="0"/>
          <a:ext cx="0" cy="0"/>
          <a:chOff x="0" y="0"/>
          <a:chExt cx="0" cy="0"/>
        </a:xfrm>
      </p:grpSpPr>
      <p:sp>
        <p:nvSpPr>
          <p:cNvPr id="3" name="Title 1"/>
          <p:cNvSpPr>
            <a:spLocks noGrp="1"/>
          </p:cNvSpPr>
          <p:nvPr>
            <p:ph type="title"/>
          </p:nvPr>
        </p:nvSpPr>
        <p:spPr>
          <a:xfrm>
            <a:off x="821547" y="392875"/>
            <a:ext cx="13470231" cy="734838"/>
          </a:xfrm>
          <a:prstGeom prst="rect">
            <a:avLst/>
          </a:prstGeom>
        </p:spPr>
        <p:txBody>
          <a:bodyPr lIns="0" tIns="0" rIns="0" bIns="0">
            <a:noAutofit/>
          </a:bodyPr>
          <a:lstStyle>
            <a:lvl1pPr>
              <a:lnSpc>
                <a:spcPts val="4216"/>
              </a:lnSpc>
              <a:spcBef>
                <a:spcPts val="0"/>
              </a:spcBef>
              <a:defRPr sz="3968">
                <a:solidFill>
                  <a:schemeClr val="accent2"/>
                </a:solidFill>
                <a:latin typeface="Times New Roman"/>
                <a:cs typeface="Times New Roman"/>
              </a:defRPr>
            </a:lvl1pPr>
          </a:lstStyle>
          <a:p>
            <a:r>
              <a:rPr lang="en-US"/>
              <a:t>Click to edit Master title style</a:t>
            </a:r>
          </a:p>
        </p:txBody>
      </p:sp>
    </p:spTree>
    <p:extLst>
      <p:ext uri="{BB962C8B-B14F-4D97-AF65-F5344CB8AC3E}">
        <p14:creationId xmlns:p14="http://schemas.microsoft.com/office/powerpoint/2010/main" val="406403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4:3 Arup Main Title 2">
    <p:spTree>
      <p:nvGrpSpPr>
        <p:cNvPr id="1" name=""/>
        <p:cNvGrpSpPr/>
        <p:nvPr/>
      </p:nvGrpSpPr>
      <p:grpSpPr>
        <a:xfrm>
          <a:off x="0" y="0"/>
          <a:ext cx="0" cy="0"/>
          <a:chOff x="0" y="0"/>
          <a:chExt cx="0" cy="0"/>
        </a:xfrm>
      </p:grpSpPr>
      <p:sp>
        <p:nvSpPr>
          <p:cNvPr id="6" name="Title 1"/>
          <p:cNvSpPr>
            <a:spLocks noGrp="1"/>
          </p:cNvSpPr>
          <p:nvPr>
            <p:ph type="title"/>
          </p:nvPr>
        </p:nvSpPr>
        <p:spPr>
          <a:xfrm>
            <a:off x="1368714" y="2168048"/>
            <a:ext cx="12953003" cy="1066294"/>
          </a:xfrm>
          <a:prstGeom prst="rect">
            <a:avLst/>
          </a:prstGeom>
        </p:spPr>
        <p:txBody>
          <a:bodyPr lIns="0" tIns="0" rIns="0" bIns="0">
            <a:noAutofit/>
          </a:bodyPr>
          <a:lstStyle>
            <a:lvl1pPr>
              <a:lnSpc>
                <a:spcPts val="6613"/>
              </a:lnSpc>
              <a:spcBef>
                <a:spcPts val="0"/>
              </a:spcBef>
              <a:defRPr sz="4712">
                <a:solidFill>
                  <a:schemeClr val="accent2"/>
                </a:solidFill>
                <a:latin typeface="Times New Roman"/>
                <a:cs typeface="Times New Roman"/>
              </a:defRPr>
            </a:lvl1pPr>
          </a:lstStyle>
          <a:p>
            <a:r>
              <a:rPr lang="en-US"/>
              <a:t>Click to edit Master title style</a:t>
            </a:r>
          </a:p>
        </p:txBody>
      </p:sp>
      <p:sp>
        <p:nvSpPr>
          <p:cNvPr id="10" name="Text Placeholder 2"/>
          <p:cNvSpPr>
            <a:spLocks noGrp="1"/>
          </p:cNvSpPr>
          <p:nvPr>
            <p:ph type="body" sz="quarter" idx="10" hasCustomPrompt="1"/>
          </p:nvPr>
        </p:nvSpPr>
        <p:spPr>
          <a:xfrm>
            <a:off x="1371358" y="5958881"/>
            <a:ext cx="12950665" cy="539812"/>
          </a:xfrm>
          <a:prstGeom prst="rect">
            <a:avLst/>
          </a:prstGeom>
        </p:spPr>
        <p:txBody>
          <a:bodyPr vert="horz" lIns="0" tIns="0" rIns="0" bIns="0">
            <a:noAutofit/>
          </a:bodyPr>
          <a:lstStyle>
            <a:lvl1pPr marL="0" indent="0">
              <a:lnSpc>
                <a:spcPts val="2480"/>
              </a:lnSpc>
              <a:spcBef>
                <a:spcPts val="0"/>
              </a:spcBef>
              <a:buNone/>
              <a:defRPr sz="2232" baseline="0">
                <a:latin typeface="Times New Roman"/>
                <a:cs typeface="Times New Roman"/>
              </a:defRPr>
            </a:lvl1pPr>
          </a:lstStyle>
          <a:p>
            <a:r>
              <a:rPr lang="en-US" sz="2976">
                <a:solidFill>
                  <a:schemeClr val="tx1"/>
                </a:solidFill>
              </a:rPr>
              <a:t>Click to edit master title style</a:t>
            </a:r>
            <a:endParaRPr lang="en-US" sz="2315">
              <a:solidFill>
                <a:schemeClr val="tx1"/>
              </a:solidFill>
            </a:endParaRPr>
          </a:p>
        </p:txBody>
      </p:sp>
      <p:pic>
        <p:nvPicPr>
          <p:cNvPr id="5" name="Picture 4" descr="ArupLogo2010_k_OvaWord1000mm_CompoundTransparent_100kGreyscale3May2012.w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93115" y="10046425"/>
            <a:ext cx="1428600" cy="407332"/>
          </a:xfrm>
          <a:prstGeom prst="rect">
            <a:avLst/>
          </a:prstGeom>
        </p:spPr>
      </p:pic>
    </p:spTree>
    <p:extLst>
      <p:ext uri="{BB962C8B-B14F-4D97-AF65-F5344CB8AC3E}">
        <p14:creationId xmlns:p14="http://schemas.microsoft.com/office/powerpoint/2010/main" val="69512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3 Arup Title Colour Divider">
    <p:bg>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369077" y="2181624"/>
            <a:ext cx="12407710" cy="1066294"/>
          </a:xfrm>
          <a:prstGeom prst="rect">
            <a:avLst/>
          </a:prstGeom>
        </p:spPr>
        <p:txBody>
          <a:bodyPr lIns="0" tIns="0" rIns="0" bIns="0">
            <a:noAutofit/>
          </a:bodyPr>
          <a:lstStyle>
            <a:lvl1pPr>
              <a:lnSpc>
                <a:spcPts val="4960"/>
              </a:lnSpc>
              <a:spcBef>
                <a:spcPts val="0"/>
              </a:spcBef>
              <a:defRPr sz="4712">
                <a:solidFill>
                  <a:schemeClr val="bg1"/>
                </a:solidFill>
                <a:latin typeface="Times New Roman"/>
                <a:cs typeface="Times New Roman"/>
              </a:defRPr>
            </a:lvl1pPr>
          </a:lstStyle>
          <a:p>
            <a:r>
              <a:rPr lang="en-US"/>
              <a:t>Click to edit Master title style</a:t>
            </a:r>
          </a:p>
        </p:txBody>
      </p:sp>
      <p:sp>
        <p:nvSpPr>
          <p:cNvPr id="8" name="Text Placeholder 2"/>
          <p:cNvSpPr>
            <a:spLocks noGrp="1"/>
          </p:cNvSpPr>
          <p:nvPr>
            <p:ph type="body" sz="quarter" idx="10" hasCustomPrompt="1"/>
          </p:nvPr>
        </p:nvSpPr>
        <p:spPr>
          <a:xfrm>
            <a:off x="1369076" y="5972457"/>
            <a:ext cx="12405470" cy="539812"/>
          </a:xfrm>
          <a:prstGeom prst="rect">
            <a:avLst/>
          </a:prstGeom>
        </p:spPr>
        <p:txBody>
          <a:bodyPr vert="horz" lIns="0" tIns="0" rIns="0" bIns="0">
            <a:noAutofit/>
          </a:bodyPr>
          <a:lstStyle>
            <a:lvl1pPr marL="0" indent="0">
              <a:lnSpc>
                <a:spcPts val="2480"/>
              </a:lnSpc>
              <a:spcBef>
                <a:spcPts val="0"/>
              </a:spcBef>
              <a:buNone/>
              <a:defRPr sz="2232" baseline="0">
                <a:solidFill>
                  <a:schemeClr val="bg1"/>
                </a:solidFill>
                <a:latin typeface="Times New Roman"/>
                <a:cs typeface="Times New Roman"/>
              </a:defRPr>
            </a:lvl1pPr>
          </a:lstStyle>
          <a:p>
            <a:r>
              <a:rPr lang="en-US" sz="2976">
                <a:solidFill>
                  <a:schemeClr val="bg1"/>
                </a:solidFill>
              </a:rPr>
              <a:t>Click to edit master title style</a:t>
            </a:r>
            <a:endParaRPr lang="en-US" sz="2315">
              <a:solidFill>
                <a:schemeClr val="tx1"/>
              </a:solidFill>
            </a:endParaRPr>
          </a:p>
        </p:txBody>
      </p:sp>
    </p:spTree>
    <p:extLst>
      <p:ext uri="{BB962C8B-B14F-4D97-AF65-F5344CB8AC3E}">
        <p14:creationId xmlns:p14="http://schemas.microsoft.com/office/powerpoint/2010/main" val="3750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3 Arup Text Divider">
    <p:bg>
      <p:bgPr>
        <a:solidFill>
          <a:schemeClr val="accent2"/>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77894" y="512821"/>
            <a:ext cx="13732418" cy="8730908"/>
          </a:xfrm>
          <a:prstGeom prst="rect">
            <a:avLst/>
          </a:prstGeom>
        </p:spPr>
        <p:txBody>
          <a:bodyPr lIns="0" tIns="0" rIns="0" bIns="0">
            <a:noAutofit/>
          </a:bodyPr>
          <a:lstStyle>
            <a:lvl1pPr>
              <a:lnSpc>
                <a:spcPts val="5580"/>
              </a:lnSpc>
              <a:spcBef>
                <a:spcPts val="0"/>
              </a:spcBef>
              <a:defRPr sz="5332" baseline="0">
                <a:solidFill>
                  <a:schemeClr val="tx1"/>
                </a:solidFill>
                <a:latin typeface="Times New Roman"/>
                <a:cs typeface="Times New Roman"/>
              </a:defRPr>
            </a:lvl1pPr>
          </a:lstStyle>
          <a:p>
            <a:r>
              <a:rPr lang="en-US"/>
              <a:t>Insert a value statement here. You may pick out specific points within your value statement by highlighting the specific point with white text where appropriate. 40 words maximum word count, nis
              lsed
              facilisis
              present iusto
              augue
              vero
              nisl
              sed
              facilisis.</a:t>
            </a:r>
          </a:p>
        </p:txBody>
      </p:sp>
    </p:spTree>
    <p:extLst>
      <p:ext uri="{BB962C8B-B14F-4D97-AF65-F5344CB8AC3E}">
        <p14:creationId xmlns:p14="http://schemas.microsoft.com/office/powerpoint/2010/main" val="10096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3 Arup Bulle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657413" y="2950192"/>
            <a:ext cx="13650268" cy="6248518"/>
          </a:xfrm>
          <a:prstGeom prst="rect">
            <a:avLst/>
          </a:prstGeom>
        </p:spPr>
        <p:txBody>
          <a:bodyPr lIns="0" tIns="0" rIns="0" bIns="0">
            <a:noAutofit/>
          </a:bodyPr>
          <a:lstStyle>
            <a:lvl1pPr marL="0">
              <a:lnSpc>
                <a:spcPts val="3224"/>
              </a:lnSpc>
              <a:spcBef>
                <a:spcPts val="1488"/>
              </a:spcBef>
              <a:buClr>
                <a:schemeClr val="accent2"/>
              </a:buClr>
              <a:defRPr sz="2976">
                <a:latin typeface="Times New Roman"/>
                <a:cs typeface="Times New Roman"/>
              </a:defRPr>
            </a:lvl1pPr>
            <a:lvl2pPr marL="587729" indent="-293865">
              <a:lnSpc>
                <a:spcPts val="3224"/>
              </a:lnSpc>
              <a:spcBef>
                <a:spcPts val="357"/>
              </a:spcBef>
              <a:buClr>
                <a:schemeClr val="accent2"/>
              </a:buClr>
              <a:buFont typeface="Lucida Grande"/>
              <a:buChar char="-"/>
              <a:defRPr sz="2976">
                <a:latin typeface="Times New Roman"/>
                <a:cs typeface="Times New Roman"/>
              </a:defRPr>
            </a:lvl2pPr>
            <a:lvl3pPr marL="881595" indent="-293865">
              <a:lnSpc>
                <a:spcPts val="2728"/>
              </a:lnSpc>
              <a:buClr>
                <a:schemeClr val="accent2"/>
              </a:buClr>
              <a:buFont typeface="Lucida Grande"/>
              <a:buChar char="-"/>
              <a:defRPr sz="2728">
                <a:latin typeface="Times New Roman"/>
                <a:cs typeface="Times New Roman"/>
              </a:defRPr>
            </a:lvl3pPr>
            <a:lvl4pPr marL="895062" indent="-291355">
              <a:lnSpc>
                <a:spcPts val="2728"/>
              </a:lnSpc>
              <a:buClr>
                <a:schemeClr val="accent2"/>
              </a:buClr>
              <a:buFont typeface="Lucida Grande"/>
              <a:buChar char="-"/>
              <a:defRPr sz="2728">
                <a:latin typeface="Times New Roman"/>
                <a:cs typeface="Times New Roman"/>
              </a:defRPr>
            </a:lvl4pPr>
            <a:lvl5pPr marL="895062" indent="-291355">
              <a:lnSpc>
                <a:spcPts val="2728"/>
              </a:lnSpc>
              <a:buClr>
                <a:schemeClr val="accent2"/>
              </a:buClr>
              <a:buFont typeface="Lucida Grande"/>
              <a:buChar char="-"/>
              <a:defRPr sz="2728">
                <a:latin typeface="Times New Roman"/>
                <a:cs typeface="Times New Roman"/>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654780" y="392875"/>
            <a:ext cx="13652733" cy="906350"/>
          </a:xfrm>
          <a:prstGeom prst="rect">
            <a:avLst/>
          </a:prstGeom>
        </p:spPr>
        <p:txBody>
          <a:bodyPr lIns="0" tIns="0" rIns="0" bIns="0">
            <a:noAutofit/>
          </a:bodyPr>
          <a:lstStyle>
            <a:lvl1pPr>
              <a:lnSpc>
                <a:spcPts val="4216"/>
              </a:lnSpc>
              <a:spcBef>
                <a:spcPts val="0"/>
              </a:spcBef>
              <a:defRPr sz="3968">
                <a:solidFill>
                  <a:schemeClr val="accent2"/>
                </a:solidFill>
                <a:latin typeface="Times New Roman"/>
                <a:cs typeface="Times New Roman"/>
              </a:defRPr>
            </a:lvl1pPr>
          </a:lstStyle>
          <a:p>
            <a:r>
              <a:rPr lang="en-US"/>
              <a:t>Click to edit Master title style</a:t>
            </a:r>
          </a:p>
        </p:txBody>
      </p:sp>
      <p:sp>
        <p:nvSpPr>
          <p:cNvPr id="7"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9" name="Rectangle 8"/>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320839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3 Arup Bullet+GreyIntro">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657414" y="2950207"/>
            <a:ext cx="13618437" cy="2235933"/>
          </a:xfrm>
          <a:prstGeom prst="rect">
            <a:avLst/>
          </a:prstGeom>
        </p:spPr>
        <p:txBody>
          <a:bodyPr wrap="square" lIns="0" tIns="0" rIns="0" bIns="0">
            <a:spAutoFit/>
          </a:bodyPr>
          <a:lstStyle>
            <a:lvl1pPr marL="0" indent="0">
              <a:buClr>
                <a:srgbClr val="F05023"/>
              </a:buClr>
              <a:buFontTx/>
              <a:buNone/>
              <a:defRPr sz="2976">
                <a:solidFill>
                  <a:srgbClr val="666666"/>
                </a:solidFill>
                <a:latin typeface="Times New Roman"/>
                <a:cs typeface="Times New Roman"/>
              </a:defRPr>
            </a:lvl1pPr>
            <a:lvl2pPr marL="293979" indent="-293979">
              <a:lnSpc>
                <a:spcPts val="2976"/>
              </a:lnSpc>
              <a:spcBef>
                <a:spcPts val="1488"/>
              </a:spcBef>
              <a:buClr>
                <a:schemeClr val="accent2"/>
              </a:buClr>
              <a:buFont typeface="Arial"/>
              <a:buChar char="•"/>
              <a:defRPr sz="2728">
                <a:latin typeface="Times New Roman"/>
                <a:cs typeface="Times New Roman"/>
              </a:defRPr>
            </a:lvl2pPr>
            <a:lvl3pPr marL="598457" indent="-304478">
              <a:lnSpc>
                <a:spcPts val="2976"/>
              </a:lnSpc>
              <a:buClr>
                <a:schemeClr val="accent2"/>
              </a:buClr>
              <a:buFont typeface="Lucida Grande"/>
              <a:buChar char="-"/>
              <a:defRPr sz="2728">
                <a:latin typeface="Times New Roman"/>
                <a:cs typeface="Times New Roman"/>
              </a:defRPr>
            </a:lvl3pPr>
            <a:lvl4pPr marL="598457" indent="-304478">
              <a:lnSpc>
                <a:spcPts val="2976"/>
              </a:lnSpc>
              <a:buClr>
                <a:srgbClr val="28AAE1"/>
              </a:buClr>
              <a:buFont typeface="Lucida Grande"/>
              <a:buChar char="-"/>
              <a:defRPr sz="2728">
                <a:latin typeface="Times New Roman"/>
                <a:cs typeface="Times New Roman"/>
              </a:defRPr>
            </a:lvl4pPr>
            <a:lvl5pPr marL="598457" indent="-304478">
              <a:lnSpc>
                <a:spcPts val="2976"/>
              </a:lnSpc>
              <a:buClr>
                <a:srgbClr val="28AAE1"/>
              </a:buClr>
              <a:buFont typeface="Lucida Grande"/>
              <a:buChar char="-"/>
              <a:defRPr sz="2728">
                <a:latin typeface="Times New Roman"/>
                <a:cs typeface="Times New Roman"/>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654780" y="392875"/>
            <a:ext cx="13620897" cy="906350"/>
          </a:xfrm>
          <a:prstGeom prst="rect">
            <a:avLst/>
          </a:prstGeom>
        </p:spPr>
        <p:txBody>
          <a:bodyPr lIns="0" tIns="0" rIns="0" bIns="0">
            <a:noAutofit/>
          </a:bodyPr>
          <a:lstStyle>
            <a:lvl1pPr>
              <a:lnSpc>
                <a:spcPts val="4216"/>
              </a:lnSpc>
              <a:spcBef>
                <a:spcPts val="0"/>
              </a:spcBef>
              <a:defRPr sz="3968">
                <a:solidFill>
                  <a:schemeClr val="accent2"/>
                </a:solidFill>
                <a:latin typeface="Times New Roman"/>
                <a:cs typeface="Times New Roman"/>
              </a:defRPr>
            </a:lvl1pPr>
          </a:lstStyle>
          <a:p>
            <a:r>
              <a:rPr lang="en-US"/>
              <a:t>Click to edit Master title style</a:t>
            </a:r>
          </a:p>
        </p:txBody>
      </p:sp>
      <p:sp>
        <p:nvSpPr>
          <p:cNvPr id="9" name="Slide Number Placeholder 14"/>
          <p:cNvSpPr txBox="1"/>
          <p:nvPr/>
        </p:nvSpPr>
        <p:spPr>
          <a:xfrm>
            <a:off x="1" y="10258455"/>
            <a:ext cx="475105" cy="396681"/>
          </a:xfrm>
          <a:prstGeom prst="rect">
            <a:avLst/>
          </a:prstGeom>
        </p:spPr>
        <p:txBody>
          <a:bodyPr lIns="0" tIns="0" rIns="0" bIns="238100" anchor="ctr" anchorCtr="0"/>
          <a:lstStyle>
            <a:defPPr>
              <a:defRPr lang="en-US"/>
            </a:defPPr>
            <a:lvl1pPr marL="0" algn="l" defTabSz="898010" rtl="0" eaLnBrk="1" latinLnBrk="0" hangingPunct="1">
              <a:defRPr sz="1800" kern="1200">
                <a:solidFill>
                  <a:schemeClr val="tx1"/>
                </a:solidFill>
                <a:latin typeface="+mn-lt"/>
                <a:ea typeface="+mn-ea"/>
                <a:cs typeface="+mn-cs"/>
              </a:defRPr>
            </a:lvl1pPr>
            <a:lvl2pPr marL="449005" algn="l" defTabSz="898010" rtl="0" eaLnBrk="1" latinLnBrk="0" hangingPunct="1">
              <a:defRPr sz="1800" kern="1200">
                <a:solidFill>
                  <a:schemeClr val="tx1"/>
                </a:solidFill>
                <a:latin typeface="+mn-lt"/>
                <a:ea typeface="+mn-ea"/>
                <a:cs typeface="+mn-cs"/>
              </a:defRPr>
            </a:lvl2pPr>
            <a:lvl3pPr marL="898010" algn="l" defTabSz="898010" rtl="0" eaLnBrk="1" latinLnBrk="0" hangingPunct="1">
              <a:defRPr sz="1800" kern="1200">
                <a:solidFill>
                  <a:schemeClr val="tx1"/>
                </a:solidFill>
                <a:latin typeface="+mn-lt"/>
                <a:ea typeface="+mn-ea"/>
                <a:cs typeface="+mn-cs"/>
              </a:defRPr>
            </a:lvl3pPr>
            <a:lvl4pPr marL="1347015" algn="l" defTabSz="898010" rtl="0" eaLnBrk="1" latinLnBrk="0" hangingPunct="1">
              <a:defRPr sz="1800" kern="1200">
                <a:solidFill>
                  <a:schemeClr val="tx1"/>
                </a:solidFill>
                <a:latin typeface="+mn-lt"/>
                <a:ea typeface="+mn-ea"/>
                <a:cs typeface="+mn-cs"/>
              </a:defRPr>
            </a:lvl4pPr>
            <a:lvl5pPr marL="1796019" algn="l" defTabSz="898010" rtl="0" eaLnBrk="1" latinLnBrk="0" hangingPunct="1">
              <a:defRPr sz="1800" kern="1200">
                <a:solidFill>
                  <a:schemeClr val="tx1"/>
                </a:solidFill>
                <a:latin typeface="+mn-lt"/>
                <a:ea typeface="+mn-ea"/>
                <a:cs typeface="+mn-cs"/>
              </a:defRPr>
            </a:lvl5pPr>
            <a:lvl6pPr marL="2245024" algn="l" defTabSz="898010" rtl="0" eaLnBrk="1" latinLnBrk="0" hangingPunct="1">
              <a:defRPr sz="1800" kern="1200">
                <a:solidFill>
                  <a:schemeClr val="tx1"/>
                </a:solidFill>
                <a:latin typeface="+mn-lt"/>
                <a:ea typeface="+mn-ea"/>
                <a:cs typeface="+mn-cs"/>
              </a:defRPr>
            </a:lvl6pPr>
            <a:lvl7pPr marL="2694029" algn="l" defTabSz="898010" rtl="0" eaLnBrk="1" latinLnBrk="0" hangingPunct="1">
              <a:defRPr sz="1800" kern="1200">
                <a:solidFill>
                  <a:schemeClr val="tx1"/>
                </a:solidFill>
                <a:latin typeface="+mn-lt"/>
                <a:ea typeface="+mn-ea"/>
                <a:cs typeface="+mn-cs"/>
              </a:defRPr>
            </a:lvl7pPr>
            <a:lvl8pPr marL="3143034" algn="l" defTabSz="898010" rtl="0" eaLnBrk="1" latinLnBrk="0" hangingPunct="1">
              <a:defRPr sz="1800" kern="1200">
                <a:solidFill>
                  <a:schemeClr val="tx1"/>
                </a:solidFill>
                <a:latin typeface="+mn-lt"/>
                <a:ea typeface="+mn-ea"/>
                <a:cs typeface="+mn-cs"/>
              </a:defRPr>
            </a:lvl8pPr>
            <a:lvl9pPr marL="3592038" algn="l" defTabSz="898010" rtl="0" eaLnBrk="1" latinLnBrk="0" hangingPunct="1">
              <a:defRPr sz="1800" kern="1200">
                <a:solidFill>
                  <a:schemeClr val="tx1"/>
                </a:solidFill>
                <a:latin typeface="+mn-lt"/>
                <a:ea typeface="+mn-ea"/>
                <a:cs typeface="+mn-cs"/>
              </a:defRPr>
            </a:lvl9pPr>
          </a:lstStyle>
          <a:p>
            <a:pPr algn="ctr" eaLnBrk="1" fontAlgn="auto" hangingPunct="1">
              <a:lnSpc>
                <a:spcPts val="1653"/>
              </a:lnSpc>
              <a:spcBef>
                <a:spcPts val="0"/>
              </a:spcBef>
              <a:spcAft>
                <a:spcPts val="0"/>
              </a:spcAft>
              <a:defRPr/>
            </a:pPr>
            <a:endParaRPr lang="en-US" sz="1323" b="0" i="1">
              <a:solidFill>
                <a:srgbClr val="FFFFFF"/>
              </a:solidFill>
              <a:latin typeface="Arial"/>
              <a:cs typeface="ＭＳ Ｐゴシック"/>
            </a:endParaRPr>
          </a:p>
        </p:txBody>
      </p:sp>
      <p:sp>
        <p:nvSpPr>
          <p:cNvPr id="10" name="Text Placeholder 3"/>
          <p:cNvSpPr>
            <a:spLocks noGrp="1"/>
          </p:cNvSpPr>
          <p:nvPr>
            <p:ph type="body" sz="quarter" idx="33" hasCustomPrompt="1"/>
          </p:nvPr>
        </p:nvSpPr>
        <p:spPr>
          <a:xfrm>
            <a:off x="654776"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a:cs typeface="Times New Roman"/>
              </a:defRPr>
            </a:lvl1pPr>
          </a:lstStyle>
          <a:p>
            <a:r>
              <a:rPr lang="en-US" sz="2645" baseline="0"/>
              <a:t>Footer title</a:t>
            </a:r>
            <a:endParaRPr lang="en-US" sz="2976" baseline="0"/>
          </a:p>
        </p:txBody>
      </p:sp>
      <p:sp>
        <p:nvSpPr>
          <p:cNvPr id="8" name="Rectangle 7"/>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40669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3 Arup Blank">
    <p:spTree>
      <p:nvGrpSpPr>
        <p:cNvPr id="1" name=""/>
        <p:cNvGrpSpPr/>
        <p:nvPr/>
      </p:nvGrpSpPr>
      <p:grpSpPr>
        <a:xfrm>
          <a:off x="0" y="0"/>
          <a:ext cx="0" cy="0"/>
          <a:chOff x="0" y="0"/>
          <a:chExt cx="0" cy="0"/>
        </a:xfrm>
      </p:grpSpPr>
      <p:sp>
        <p:nvSpPr>
          <p:cNvPr id="6" name="Slide Number Placeholder 14"/>
          <p:cNvSpPr txBox="1"/>
          <p:nvPr/>
        </p:nvSpPr>
        <p:spPr>
          <a:xfrm>
            <a:off x="2156190" y="4762207"/>
            <a:ext cx="475105" cy="1167400"/>
          </a:xfrm>
          <a:prstGeom prst="rect">
            <a:avLst/>
          </a:prstGeom>
        </p:spPr>
        <p:txBody>
          <a:bodyPr lIns="0" tIns="0" rIns="0" bIns="327388" anchor="b" anchorCtr="0"/>
          <a:lstStyle>
            <a:defPPr>
              <a:defRPr lang="en-US"/>
            </a:defPPr>
            <a:lvl1pPr algn="ctr"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ctr"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ctr"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ctr"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ctr"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a:lstStyle>
          <a:p>
            <a:pPr eaLnBrk="1" fontAlgn="auto" hangingPunct="1">
              <a:spcBef>
                <a:spcPts val="0"/>
              </a:spcBef>
              <a:spcAft>
                <a:spcPts val="0"/>
              </a:spcAft>
              <a:defRPr/>
            </a:pPr>
            <a:fld id="{84ADEA5E-D855-46E6-A607-27446C644854}" type="slidenum">
              <a:rPr lang="en-US" sz="3968" b="0" dirty="0">
                <a:solidFill>
                  <a:srgbClr val="FFFFFF"/>
                </a:solidFill>
                <a:latin typeface="Arial"/>
                <a:cs typeface="ＭＳ Ｐゴシック"/>
              </a:rPr>
              <a:pPr eaLnBrk="1" fontAlgn="auto" hangingPunct="1">
                <a:spcBef>
                  <a:spcPts val="0"/>
                </a:spcBef>
                <a:spcAft>
                  <a:spcPts val="0"/>
                </a:spcAft>
                <a:defRPr/>
              </a:pPr>
              <a:t>‹#›</a:t>
            </a:fld>
            <a:r>
              <a:rPr lang="en-US" sz="3968" b="0" i="1">
                <a:solidFill>
                  <a:srgbClr val="FFFFFF"/>
                </a:solidFill>
                <a:latin typeface="Arial"/>
                <a:cs typeface="ＭＳ Ｐゴシック"/>
              </a:rPr>
              <a:t>
              </a:t>
            </a:r>
          </a:p>
        </p:txBody>
      </p:sp>
      <p:sp>
        <p:nvSpPr>
          <p:cNvPr id="8" name="Text Placeholder 3"/>
          <p:cNvSpPr>
            <a:spLocks noGrp="1"/>
          </p:cNvSpPr>
          <p:nvPr>
            <p:ph type="body" sz="quarter" idx="33" hasCustomPrompt="1"/>
          </p:nvPr>
        </p:nvSpPr>
        <p:spPr>
          <a:xfrm>
            <a:off x="654776"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a:cs typeface="Times New Roman"/>
              </a:defRPr>
            </a:lvl1pPr>
          </a:lstStyle>
          <a:p>
            <a:r>
              <a:rPr lang="en-US" sz="2645" baseline="0"/>
              <a:t>Footer title</a:t>
            </a:r>
            <a:endParaRPr lang="en-US" sz="2976" baseline="0"/>
          </a:p>
        </p:txBody>
      </p:sp>
      <p:sp>
        <p:nvSpPr>
          <p:cNvPr id="9" name="Rectangle 8"/>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4533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3 Arup Single Object">
    <p:spTree>
      <p:nvGrpSpPr>
        <p:cNvPr id="1" name=""/>
        <p:cNvGrpSpPr/>
        <p:nvPr/>
      </p:nvGrpSpPr>
      <p:grpSpPr>
        <a:xfrm>
          <a:off x="0" y="0"/>
          <a:ext cx="0" cy="0"/>
          <a:chOff x="0" y="0"/>
          <a:chExt cx="0" cy="0"/>
        </a:xfrm>
      </p:grpSpPr>
      <p:sp>
        <p:nvSpPr>
          <p:cNvPr id="7" name="Content Placeholder 7"/>
          <p:cNvSpPr>
            <a:spLocks noGrp="1"/>
          </p:cNvSpPr>
          <p:nvPr>
            <p:ph sz="quarter" idx="10" hasCustomPrompt="1"/>
          </p:nvPr>
        </p:nvSpPr>
        <p:spPr>
          <a:xfrm>
            <a:off x="654777" y="516356"/>
            <a:ext cx="13687609" cy="8535629"/>
          </a:xfrm>
          <a:prstGeom prst="rect">
            <a:avLst/>
          </a:prstGeom>
        </p:spPr>
        <p:txBody>
          <a:bodyPr lIns="0" tIns="0" rIns="0" bIns="0">
            <a:noAutofit/>
          </a:bodyPr>
          <a:lstStyle>
            <a:lvl1pPr marL="0" indent="0">
              <a:lnSpc>
                <a:spcPts val="3224"/>
              </a:lnSpc>
              <a:spcBef>
                <a:spcPts val="0"/>
              </a:spcBef>
              <a:buFontTx/>
              <a:buNone/>
              <a:defRPr sz="2976" baseline="0">
                <a:latin typeface="Times New Roman"/>
                <a:cs typeface="Times New Roman"/>
              </a:defRPr>
            </a:lvl1pPr>
          </a:lstStyle>
          <a:p>
            <a:pPr lvl="0"/>
            <a:r>
              <a:rPr lang="en-US"/>
              <a:t>Use this layout for tables, charts/graphs images and multimedia by clicking on the icons below.</a:t>
            </a:r>
          </a:p>
          <a:p>
            <a:pPr lvl="0"/>
            <a:r>
              <a:rPr lang="en-US"/>
              <a:t>For a bullet slide with text, from the ‘Home’ menu choose:</a:t>
            </a:r>
          </a:p>
          <a:p>
            <a:pPr lvl="0"/>
            <a:r>
              <a:rPr lang="en-US"/>
              <a:t>New slide | Arup Bullet Layout</a:t>
            </a:r>
          </a:p>
          <a:p>
            <a:pPr lvl="0"/>
            <a:r>
              <a:rPr lang="en-US"/>
              <a:t>Do not use this layout for text.</a:t>
            </a:r>
          </a:p>
        </p:txBody>
      </p:sp>
      <p:sp>
        <p:nvSpPr>
          <p:cNvPr id="6" name="Text Placeholder 2"/>
          <p:cNvSpPr>
            <a:spLocks noGrp="1"/>
          </p:cNvSpPr>
          <p:nvPr>
            <p:ph type="body" sz="quarter" idx="13" hasCustomPrompt="1"/>
          </p:nvPr>
        </p:nvSpPr>
        <p:spPr>
          <a:xfrm>
            <a:off x="652429" y="9051997"/>
            <a:ext cx="12891990" cy="352869"/>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1" name="Text Placeholder 2"/>
          <p:cNvSpPr>
            <a:spLocks noGrp="1"/>
          </p:cNvSpPr>
          <p:nvPr>
            <p:ph type="body" sz="quarter" idx="17" hasCustomPrompt="1"/>
          </p:nvPr>
        </p:nvSpPr>
        <p:spPr>
          <a:xfrm rot="16200000">
            <a:off x="-1409602" y="7007944"/>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9"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a:cs typeface="Times New Roman"/>
              </a:defRPr>
            </a:lvl1pPr>
          </a:lstStyle>
          <a:p>
            <a:r>
              <a:rPr lang="en-US" sz="2645" baseline="0"/>
              <a:t>Footer title</a:t>
            </a:r>
            <a:endParaRPr lang="en-US" sz="2976" baseline="0"/>
          </a:p>
        </p:txBody>
      </p:sp>
      <p:sp>
        <p:nvSpPr>
          <p:cNvPr id="12" name="Rectangle 11"/>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426309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3 Arup Two Objects">
    <p:spTree>
      <p:nvGrpSpPr>
        <p:cNvPr id="1" name=""/>
        <p:cNvGrpSpPr/>
        <p:nvPr/>
      </p:nvGrpSpPr>
      <p:grpSpPr>
        <a:xfrm>
          <a:off x="0" y="0"/>
          <a:ext cx="0" cy="0"/>
          <a:chOff x="0" y="0"/>
          <a:chExt cx="0" cy="0"/>
        </a:xfrm>
      </p:grpSpPr>
      <p:sp>
        <p:nvSpPr>
          <p:cNvPr id="21" name="Content Placeholder 7"/>
          <p:cNvSpPr>
            <a:spLocks noGrp="1"/>
          </p:cNvSpPr>
          <p:nvPr>
            <p:ph sz="quarter" idx="16" hasCustomPrompt="1"/>
          </p:nvPr>
        </p:nvSpPr>
        <p:spPr>
          <a:xfrm>
            <a:off x="7619231" y="516350"/>
            <a:ext cx="6547750" cy="8721825"/>
          </a:xfrm>
          <a:prstGeom prst="rect">
            <a:avLst/>
          </a:prstGeom>
        </p:spPr>
        <p:txBody>
          <a:bodyPr lIns="0" tIns="0" rIns="0" bIns="0">
            <a:noAutofit/>
          </a:bodyPr>
          <a:lstStyle>
            <a:lvl1pPr marL="0" indent="0">
              <a:lnSpc>
                <a:spcPts val="3224"/>
              </a:lnSpc>
              <a:spcBef>
                <a:spcPts val="0"/>
              </a:spcBef>
              <a:buFontTx/>
              <a:buNone/>
              <a:defRPr sz="2976" baseline="0">
                <a:latin typeface="Times New Roman"/>
                <a:cs typeface="Times New Roman"/>
              </a:defRPr>
            </a:lvl1pPr>
          </a:lstStyle>
          <a:p>
            <a:pPr lvl="0"/>
            <a:r>
              <a:rPr lang="en-US"/>
              <a:t>Use to insert images / graphical content by clicking on the icons below. Or small amount of text to compliment images</a:t>
            </a:r>
          </a:p>
        </p:txBody>
      </p:sp>
      <p:sp>
        <p:nvSpPr>
          <p:cNvPr id="13"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6" name="Text Placeholder 2"/>
          <p:cNvSpPr>
            <a:spLocks noGrp="1"/>
          </p:cNvSpPr>
          <p:nvPr>
            <p:ph type="body" sz="quarter" idx="13" hasCustomPrompt="1"/>
          </p:nvPr>
        </p:nvSpPr>
        <p:spPr>
          <a:xfrm>
            <a:off x="652427" y="9311184"/>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7" name="Text Placeholder 2"/>
          <p:cNvSpPr>
            <a:spLocks noGrp="1"/>
          </p:cNvSpPr>
          <p:nvPr>
            <p:ph type="body" sz="quarter" idx="17" hasCustomPrompt="1"/>
          </p:nvPr>
        </p:nvSpPr>
        <p:spPr>
          <a:xfrm rot="16200000">
            <a:off x="-1409607" y="7220010"/>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2" name="Text Placeholder 2"/>
          <p:cNvSpPr>
            <a:spLocks noGrp="1"/>
          </p:cNvSpPr>
          <p:nvPr>
            <p:ph type="body" sz="quarter" idx="34" hasCustomPrompt="1"/>
          </p:nvPr>
        </p:nvSpPr>
        <p:spPr>
          <a:xfrm>
            <a:off x="7637225" y="9311742"/>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4" name="Text Placeholder 2"/>
          <p:cNvSpPr>
            <a:spLocks noGrp="1"/>
          </p:cNvSpPr>
          <p:nvPr>
            <p:ph type="body" sz="quarter" idx="35" hasCustomPrompt="1"/>
          </p:nvPr>
        </p:nvSpPr>
        <p:spPr>
          <a:xfrm rot="16200000">
            <a:off x="5575194" y="7262650"/>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1" name="Rectangle 10"/>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
        <p:nvSpPr>
          <p:cNvPr id="15" name="Content Placeholder 7"/>
          <p:cNvSpPr>
            <a:spLocks noGrp="1"/>
          </p:cNvSpPr>
          <p:nvPr>
            <p:ph sz="quarter" idx="36" hasCustomPrompt="1"/>
          </p:nvPr>
        </p:nvSpPr>
        <p:spPr>
          <a:xfrm>
            <a:off x="710529" y="516350"/>
            <a:ext cx="6547750" cy="8721825"/>
          </a:xfrm>
          <a:prstGeom prst="rect">
            <a:avLst/>
          </a:prstGeom>
        </p:spPr>
        <p:txBody>
          <a:bodyPr lIns="0" tIns="0" rIns="0" bIns="0">
            <a:noAutofit/>
          </a:bodyPr>
          <a:lstStyle>
            <a:lvl1pPr marL="0" indent="0">
              <a:lnSpc>
                <a:spcPts val="3224"/>
              </a:lnSpc>
              <a:spcBef>
                <a:spcPts val="0"/>
              </a:spcBef>
              <a:buFontTx/>
              <a:buNone/>
              <a:defRPr sz="2976" baseline="0">
                <a:latin typeface="Times New Roman"/>
                <a:cs typeface="Times New Roman"/>
              </a:defRPr>
            </a:lvl1pPr>
          </a:lstStyle>
          <a:p>
            <a:pPr lvl="0"/>
            <a:r>
              <a:rPr lang="en-US"/>
              <a:t>Use to insert images / graphical content by clicking on the icons below. Or small amount of text to compliment images</a:t>
            </a:r>
          </a:p>
        </p:txBody>
      </p:sp>
    </p:spTree>
    <p:extLst>
      <p:ext uri="{BB962C8B-B14F-4D97-AF65-F5344CB8AC3E}">
        <p14:creationId xmlns:p14="http://schemas.microsoft.com/office/powerpoint/2010/main" val="86627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4:3 Arup Title Colour Divider">
    <p:bg>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369077" y="2181624"/>
            <a:ext cx="12407710" cy="1066294"/>
          </a:xfrm>
          <a:prstGeom prst="rect">
            <a:avLst/>
          </a:prstGeom>
        </p:spPr>
        <p:txBody>
          <a:bodyPr lIns="0" tIns="0" rIns="0" bIns="0">
            <a:noAutofit/>
          </a:bodyPr>
          <a:lstStyle>
            <a:lvl1pPr>
              <a:lnSpc>
                <a:spcPts val="4960"/>
              </a:lnSpc>
              <a:spcBef>
                <a:spcPts val="0"/>
              </a:spcBef>
              <a:defRPr sz="4712">
                <a:solidFill>
                  <a:schemeClr val="bg1"/>
                </a:solidFill>
                <a:latin typeface="Times New Roman"/>
                <a:cs typeface="Times New Roman"/>
              </a:defRPr>
            </a:lvl1pPr>
          </a:lstStyle>
          <a:p>
            <a:r>
              <a:rPr lang="en-US"/>
              <a:t>Click to edit Master title style</a:t>
            </a:r>
          </a:p>
        </p:txBody>
      </p:sp>
      <p:sp>
        <p:nvSpPr>
          <p:cNvPr id="8" name="Text Placeholder 2"/>
          <p:cNvSpPr>
            <a:spLocks noGrp="1"/>
          </p:cNvSpPr>
          <p:nvPr>
            <p:ph type="body" sz="quarter" idx="10" hasCustomPrompt="1"/>
          </p:nvPr>
        </p:nvSpPr>
        <p:spPr>
          <a:xfrm>
            <a:off x="1369076" y="5972457"/>
            <a:ext cx="12405470" cy="539812"/>
          </a:xfrm>
          <a:prstGeom prst="rect">
            <a:avLst/>
          </a:prstGeom>
        </p:spPr>
        <p:txBody>
          <a:bodyPr vert="horz" lIns="0" tIns="0" rIns="0" bIns="0">
            <a:noAutofit/>
          </a:bodyPr>
          <a:lstStyle>
            <a:lvl1pPr marL="0" indent="0">
              <a:lnSpc>
                <a:spcPts val="2480"/>
              </a:lnSpc>
              <a:spcBef>
                <a:spcPts val="0"/>
              </a:spcBef>
              <a:buNone/>
              <a:defRPr sz="2232" baseline="0">
                <a:solidFill>
                  <a:schemeClr val="bg1"/>
                </a:solidFill>
                <a:latin typeface="Times New Roman"/>
                <a:cs typeface="Times New Roman"/>
              </a:defRPr>
            </a:lvl1pPr>
          </a:lstStyle>
          <a:p>
            <a:r>
              <a:rPr lang="en-US" sz="2976">
                <a:solidFill>
                  <a:schemeClr val="bg1"/>
                </a:solidFill>
              </a:rPr>
              <a:t>Click to edit master title style</a:t>
            </a:r>
            <a:endParaRPr lang="en-US" sz="2315">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3Arup Three Objects Option1">
    <p:spTree>
      <p:nvGrpSpPr>
        <p:cNvPr id="1" name=""/>
        <p:cNvGrpSpPr/>
        <p:nvPr/>
      </p:nvGrpSpPr>
      <p:grpSpPr>
        <a:xfrm>
          <a:off x="0" y="0"/>
          <a:ext cx="0" cy="0"/>
          <a:chOff x="0" y="0"/>
          <a:chExt cx="0" cy="0"/>
        </a:xfrm>
      </p:grpSpPr>
      <p:sp>
        <p:nvSpPr>
          <p:cNvPr id="12" name="Content Placeholder 7"/>
          <p:cNvSpPr>
            <a:spLocks noGrp="1"/>
          </p:cNvSpPr>
          <p:nvPr>
            <p:ph sz="quarter" idx="10" hasCustomPrompt="1"/>
          </p:nvPr>
        </p:nvSpPr>
        <p:spPr>
          <a:xfrm>
            <a:off x="654775" y="505124"/>
            <a:ext cx="6547750" cy="8721825"/>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17" name="Content Placeholder 7"/>
          <p:cNvSpPr>
            <a:spLocks noGrp="1"/>
          </p:cNvSpPr>
          <p:nvPr>
            <p:ph sz="quarter" idx="20" hasCustomPrompt="1"/>
          </p:nvPr>
        </p:nvSpPr>
        <p:spPr>
          <a:xfrm>
            <a:off x="7618651" y="505131"/>
            <a:ext cx="6547750" cy="3891765"/>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14" name="Content Placeholder 7"/>
          <p:cNvSpPr>
            <a:spLocks noGrp="1"/>
          </p:cNvSpPr>
          <p:nvPr>
            <p:ph sz="quarter" idx="23" hasCustomPrompt="1"/>
          </p:nvPr>
        </p:nvSpPr>
        <p:spPr>
          <a:xfrm>
            <a:off x="7618651" y="5334799"/>
            <a:ext cx="6547750" cy="3891765"/>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0"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21" name="Text Placeholder 2"/>
          <p:cNvSpPr>
            <a:spLocks noGrp="1"/>
          </p:cNvSpPr>
          <p:nvPr>
            <p:ph type="body" sz="quarter" idx="13" hasCustomPrompt="1"/>
          </p:nvPr>
        </p:nvSpPr>
        <p:spPr>
          <a:xfrm>
            <a:off x="652427" y="9293673"/>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2" name="Text Placeholder 2"/>
          <p:cNvSpPr>
            <a:spLocks noGrp="1"/>
          </p:cNvSpPr>
          <p:nvPr>
            <p:ph type="body" sz="quarter" idx="17" hasCustomPrompt="1"/>
          </p:nvPr>
        </p:nvSpPr>
        <p:spPr>
          <a:xfrm rot="16200000">
            <a:off x="-1409607" y="7289495"/>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3" name="Text Placeholder 2"/>
          <p:cNvSpPr>
            <a:spLocks noGrp="1"/>
          </p:cNvSpPr>
          <p:nvPr>
            <p:ph type="body" sz="quarter" idx="34" hasCustomPrompt="1"/>
          </p:nvPr>
        </p:nvSpPr>
        <p:spPr>
          <a:xfrm>
            <a:off x="7613792" y="9300879"/>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4" name="Text Placeholder 2"/>
          <p:cNvSpPr>
            <a:spLocks noGrp="1"/>
          </p:cNvSpPr>
          <p:nvPr>
            <p:ph type="body" sz="quarter" idx="35" hasCustomPrompt="1"/>
          </p:nvPr>
        </p:nvSpPr>
        <p:spPr>
          <a:xfrm rot="16200000">
            <a:off x="5556620" y="7289495"/>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5" name="Text Placeholder 2"/>
          <p:cNvSpPr>
            <a:spLocks noGrp="1"/>
          </p:cNvSpPr>
          <p:nvPr>
            <p:ph type="body" sz="quarter" idx="36" hasCustomPrompt="1"/>
          </p:nvPr>
        </p:nvSpPr>
        <p:spPr>
          <a:xfrm>
            <a:off x="7613792" y="4471545"/>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6" name="Text Placeholder 2"/>
          <p:cNvSpPr>
            <a:spLocks noGrp="1"/>
          </p:cNvSpPr>
          <p:nvPr>
            <p:ph type="body" sz="quarter" idx="37" hasCustomPrompt="1"/>
          </p:nvPr>
        </p:nvSpPr>
        <p:spPr>
          <a:xfrm rot="16200000">
            <a:off x="5551757" y="2511802"/>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3" name="Rectangle 12"/>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48263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3 Arup Three Objects Option2">
    <p:spTree>
      <p:nvGrpSpPr>
        <p:cNvPr id="1" name=""/>
        <p:cNvGrpSpPr/>
        <p:nvPr/>
      </p:nvGrpSpPr>
      <p:grpSpPr>
        <a:xfrm>
          <a:off x="0" y="0"/>
          <a:ext cx="0" cy="0"/>
          <a:chOff x="0" y="0"/>
          <a:chExt cx="0" cy="0"/>
        </a:xfrm>
      </p:grpSpPr>
      <p:sp>
        <p:nvSpPr>
          <p:cNvPr id="17" name="Content Placeholder 7"/>
          <p:cNvSpPr>
            <a:spLocks noGrp="1"/>
          </p:cNvSpPr>
          <p:nvPr>
            <p:ph sz="quarter" idx="24" hasCustomPrompt="1"/>
          </p:nvPr>
        </p:nvSpPr>
        <p:spPr>
          <a:xfrm>
            <a:off x="7618651" y="505124"/>
            <a:ext cx="6547750" cy="8721825"/>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0" name="Content Placeholder 7"/>
          <p:cNvSpPr>
            <a:spLocks noGrp="1"/>
          </p:cNvSpPr>
          <p:nvPr>
            <p:ph sz="quarter" idx="12" hasCustomPrompt="1"/>
          </p:nvPr>
        </p:nvSpPr>
        <p:spPr>
          <a:xfrm>
            <a:off x="646681" y="5121422"/>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3" name="Content Placeholder 7"/>
          <p:cNvSpPr>
            <a:spLocks noGrp="1"/>
          </p:cNvSpPr>
          <p:nvPr>
            <p:ph sz="quarter" idx="20" hasCustomPrompt="1"/>
          </p:nvPr>
        </p:nvSpPr>
        <p:spPr>
          <a:xfrm>
            <a:off x="646681" y="505123"/>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19"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4" name="Text Placeholder 2"/>
          <p:cNvSpPr>
            <a:spLocks noGrp="1"/>
          </p:cNvSpPr>
          <p:nvPr>
            <p:ph type="body" sz="quarter" idx="13" hasCustomPrompt="1"/>
          </p:nvPr>
        </p:nvSpPr>
        <p:spPr>
          <a:xfrm>
            <a:off x="652427" y="9230641"/>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5" name="Text Placeholder 2"/>
          <p:cNvSpPr>
            <a:spLocks noGrp="1"/>
          </p:cNvSpPr>
          <p:nvPr>
            <p:ph type="body" sz="quarter" idx="17" hasCustomPrompt="1"/>
          </p:nvPr>
        </p:nvSpPr>
        <p:spPr>
          <a:xfrm rot="16200000">
            <a:off x="-1409607" y="7132451"/>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6" name="Text Placeholder 2"/>
          <p:cNvSpPr>
            <a:spLocks noGrp="1"/>
          </p:cNvSpPr>
          <p:nvPr>
            <p:ph type="body" sz="quarter" idx="34" hasCustomPrompt="1"/>
          </p:nvPr>
        </p:nvSpPr>
        <p:spPr>
          <a:xfrm>
            <a:off x="634431" y="4631475"/>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7" name="Text Placeholder 2"/>
          <p:cNvSpPr>
            <a:spLocks noGrp="1"/>
          </p:cNvSpPr>
          <p:nvPr>
            <p:ph type="body" sz="quarter" idx="35" hasCustomPrompt="1"/>
          </p:nvPr>
        </p:nvSpPr>
        <p:spPr>
          <a:xfrm rot="16200000">
            <a:off x="-1409607" y="2540189"/>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8" name="Text Placeholder 2"/>
          <p:cNvSpPr>
            <a:spLocks noGrp="1"/>
          </p:cNvSpPr>
          <p:nvPr>
            <p:ph type="body" sz="quarter" idx="36" hasCustomPrompt="1"/>
          </p:nvPr>
        </p:nvSpPr>
        <p:spPr>
          <a:xfrm>
            <a:off x="7638222" y="9247968"/>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9" name="Text Placeholder 2"/>
          <p:cNvSpPr>
            <a:spLocks noGrp="1"/>
          </p:cNvSpPr>
          <p:nvPr>
            <p:ph type="body" sz="quarter" idx="37" hasCustomPrompt="1"/>
          </p:nvPr>
        </p:nvSpPr>
        <p:spPr>
          <a:xfrm rot="16200000">
            <a:off x="5556620" y="7132451"/>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3" name="Rectangle 12"/>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325038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3 Arup Four Objects">
    <p:spTree>
      <p:nvGrpSpPr>
        <p:cNvPr id="1" name=""/>
        <p:cNvGrpSpPr/>
        <p:nvPr/>
      </p:nvGrpSpPr>
      <p:grpSpPr>
        <a:xfrm>
          <a:off x="0" y="0"/>
          <a:ext cx="0" cy="0"/>
          <a:chOff x="0" y="0"/>
          <a:chExt cx="0" cy="0"/>
        </a:xfrm>
      </p:grpSpPr>
      <p:sp>
        <p:nvSpPr>
          <p:cNvPr id="17" name="Content Placeholder 7"/>
          <p:cNvSpPr>
            <a:spLocks noGrp="1"/>
          </p:cNvSpPr>
          <p:nvPr>
            <p:ph sz="quarter" idx="12" hasCustomPrompt="1"/>
          </p:nvPr>
        </p:nvSpPr>
        <p:spPr>
          <a:xfrm>
            <a:off x="646083" y="5121422"/>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4" name="Content Placeholder 7"/>
          <p:cNvSpPr>
            <a:spLocks noGrp="1"/>
          </p:cNvSpPr>
          <p:nvPr>
            <p:ph sz="quarter" idx="20" hasCustomPrompt="1"/>
          </p:nvPr>
        </p:nvSpPr>
        <p:spPr>
          <a:xfrm>
            <a:off x="646083" y="505123"/>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30" name="Content Placeholder 7"/>
          <p:cNvSpPr>
            <a:spLocks noGrp="1"/>
          </p:cNvSpPr>
          <p:nvPr>
            <p:ph sz="quarter" idx="26" hasCustomPrompt="1"/>
          </p:nvPr>
        </p:nvSpPr>
        <p:spPr>
          <a:xfrm>
            <a:off x="7618651" y="505123"/>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0" name="Content Placeholder 7"/>
          <p:cNvSpPr>
            <a:spLocks noGrp="1"/>
          </p:cNvSpPr>
          <p:nvPr>
            <p:ph sz="quarter" idx="23" hasCustomPrompt="1"/>
          </p:nvPr>
        </p:nvSpPr>
        <p:spPr>
          <a:xfrm>
            <a:off x="7618651" y="5121422"/>
            <a:ext cx="6547750" cy="4113963"/>
          </a:xfrm>
          <a:prstGeom prst="rect">
            <a:avLst/>
          </a:prstGeom>
        </p:spPr>
        <p:txBody>
          <a:bodyPr lIns="0" tIns="0" rIns="0" bIns="0">
            <a:normAutofit/>
          </a:bodyPr>
          <a:lstStyle>
            <a:lvl1pPr marL="0" indent="0">
              <a:lnSpc>
                <a:spcPts val="2480"/>
              </a:lnSpc>
              <a:spcBef>
                <a:spcPts val="0"/>
              </a:spcBef>
              <a:buFontTx/>
              <a:buNone/>
              <a:defRPr sz="2232" baseline="0">
                <a:latin typeface="Times New Roman"/>
                <a:cs typeface="Times New Roman"/>
              </a:defRPr>
            </a:lvl1pPr>
          </a:lstStyle>
          <a:p>
            <a:pPr lvl="0"/>
            <a:r>
              <a:rPr lang="en-US"/>
              <a:t>Use to insert images / graphical content by clicking on the icons below</a:t>
            </a:r>
          </a:p>
          <a:p>
            <a:pPr lvl="0"/>
            <a:r>
              <a:rPr lang="en-US"/>
              <a:t>Or small amount of text to compliment images</a:t>
            </a:r>
          </a:p>
        </p:txBody>
      </p:sp>
      <p:sp>
        <p:nvSpPr>
          <p:cNvPr id="28"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23" name="Text Placeholder 2"/>
          <p:cNvSpPr>
            <a:spLocks noGrp="1"/>
          </p:cNvSpPr>
          <p:nvPr>
            <p:ph type="body" sz="quarter" idx="13" hasCustomPrompt="1"/>
          </p:nvPr>
        </p:nvSpPr>
        <p:spPr>
          <a:xfrm>
            <a:off x="652427" y="9230641"/>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7" name="Text Placeholder 2"/>
          <p:cNvSpPr>
            <a:spLocks noGrp="1"/>
          </p:cNvSpPr>
          <p:nvPr>
            <p:ph type="body" sz="quarter" idx="17" hasCustomPrompt="1"/>
          </p:nvPr>
        </p:nvSpPr>
        <p:spPr>
          <a:xfrm rot="16200000">
            <a:off x="-1409607" y="712332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9" name="Text Placeholder 2"/>
          <p:cNvSpPr>
            <a:spLocks noGrp="1"/>
          </p:cNvSpPr>
          <p:nvPr>
            <p:ph type="body" sz="quarter" idx="34" hasCustomPrompt="1"/>
          </p:nvPr>
        </p:nvSpPr>
        <p:spPr>
          <a:xfrm>
            <a:off x="7618653" y="9230641"/>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33" name="Text Placeholder 2"/>
          <p:cNvSpPr>
            <a:spLocks noGrp="1"/>
          </p:cNvSpPr>
          <p:nvPr>
            <p:ph type="body" sz="quarter" idx="35" hasCustomPrompt="1"/>
          </p:nvPr>
        </p:nvSpPr>
        <p:spPr>
          <a:xfrm rot="16200000">
            <a:off x="5556620" y="712332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34" name="Text Placeholder 2"/>
          <p:cNvSpPr>
            <a:spLocks noGrp="1"/>
          </p:cNvSpPr>
          <p:nvPr>
            <p:ph type="body" sz="quarter" idx="36" hasCustomPrompt="1"/>
          </p:nvPr>
        </p:nvSpPr>
        <p:spPr>
          <a:xfrm>
            <a:off x="652427" y="4626923"/>
            <a:ext cx="5710298" cy="226165"/>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35" name="Text Placeholder 2"/>
          <p:cNvSpPr>
            <a:spLocks noGrp="1"/>
          </p:cNvSpPr>
          <p:nvPr>
            <p:ph type="body" sz="quarter" idx="37" hasCustomPrompt="1"/>
          </p:nvPr>
        </p:nvSpPr>
        <p:spPr>
          <a:xfrm rot="16200000">
            <a:off x="-1409607" y="252107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36" name="Text Placeholder 2"/>
          <p:cNvSpPr>
            <a:spLocks noGrp="1"/>
          </p:cNvSpPr>
          <p:nvPr>
            <p:ph type="body" sz="quarter" idx="38" hasCustomPrompt="1"/>
          </p:nvPr>
        </p:nvSpPr>
        <p:spPr>
          <a:xfrm>
            <a:off x="7592765" y="4626919"/>
            <a:ext cx="5710298" cy="226165"/>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37" name="Text Placeholder 2"/>
          <p:cNvSpPr>
            <a:spLocks noGrp="1"/>
          </p:cNvSpPr>
          <p:nvPr>
            <p:ph type="body" sz="quarter" idx="39" hasCustomPrompt="1"/>
          </p:nvPr>
        </p:nvSpPr>
        <p:spPr>
          <a:xfrm rot="16200000">
            <a:off x="5530731" y="252107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6" name="Rectangle 15"/>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37078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3 Arup Single Image">
    <p:spTree>
      <p:nvGrpSpPr>
        <p:cNvPr id="1" name=""/>
        <p:cNvGrpSpPr/>
        <p:nvPr/>
      </p:nvGrpSpPr>
      <p:grpSpPr>
        <a:xfrm>
          <a:off x="0" y="0"/>
          <a:ext cx="0" cy="0"/>
          <a:chOff x="0" y="0"/>
          <a:chExt cx="0" cy="0"/>
        </a:xfrm>
      </p:grpSpPr>
      <p:sp>
        <p:nvSpPr>
          <p:cNvPr id="20" name="Picture Placeholder 2"/>
          <p:cNvSpPr>
            <a:spLocks noGrp="1" noChangeAspect="1"/>
          </p:cNvSpPr>
          <p:nvPr>
            <p:ph type="pic" sz="quarter" idx="11" hasCustomPrompt="1"/>
          </p:nvPr>
        </p:nvSpPr>
        <p:spPr>
          <a:xfrm>
            <a:off x="654777" y="597341"/>
            <a:ext cx="13687609" cy="8718084"/>
          </a:xfrm>
          <a:prstGeom prst="rect">
            <a:avLst/>
          </a:prstGeom>
        </p:spPr>
        <p:txBody>
          <a:bodyPr vert="horz" lIns="0" tIns="0" rIns="0" bIns="0" anchor="t">
            <a:normAutofit/>
          </a:bodyPr>
          <a:lstStyle>
            <a:lvl1pPr marL="0" indent="0">
              <a:lnSpc>
                <a:spcPts val="2480"/>
              </a:lnSpc>
              <a:spcBef>
                <a:spcPts val="0"/>
              </a:spcBef>
              <a:buNone/>
              <a:defRPr sz="2232" baseline="0">
                <a:latin typeface="Times New Roman"/>
                <a:cs typeface="Times New Roman"/>
              </a:defRPr>
            </a:lvl1pPr>
          </a:lstStyle>
          <a:p>
            <a:br>
              <a:rPr lang="en-US"/>
            </a:br>
            <a:br>
              <a:rPr lang="en-US"/>
            </a:br>
            <a:br>
              <a:rPr lang="en-US"/>
            </a:br>
            <a:endParaRPr lang="en-US"/>
          </a:p>
          <a:p>
            <a:endParaRPr lang="en-US"/>
          </a:p>
          <a:p>
            <a:endParaRPr lang="en-US"/>
          </a:p>
        </p:txBody>
      </p:sp>
      <p:sp>
        <p:nvSpPr>
          <p:cNvPr id="10"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7" name="Text Placeholder 2"/>
          <p:cNvSpPr>
            <a:spLocks noGrp="1"/>
          </p:cNvSpPr>
          <p:nvPr>
            <p:ph type="body" sz="quarter" idx="13" hasCustomPrompt="1"/>
          </p:nvPr>
        </p:nvSpPr>
        <p:spPr>
          <a:xfrm>
            <a:off x="654779" y="9301926"/>
            <a:ext cx="11746916" cy="323625"/>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9" name="Text Placeholder 2"/>
          <p:cNvSpPr>
            <a:spLocks noGrp="1"/>
          </p:cNvSpPr>
          <p:nvPr>
            <p:ph type="body" sz="quarter" idx="17" hasCustomPrompt="1"/>
          </p:nvPr>
        </p:nvSpPr>
        <p:spPr>
          <a:xfrm rot="16200000">
            <a:off x="-1407256" y="7185690"/>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1" name="Rectangle 10"/>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290332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3 Arup Two Images">
    <p:spTree>
      <p:nvGrpSpPr>
        <p:cNvPr id="1" name=""/>
        <p:cNvGrpSpPr/>
        <p:nvPr/>
      </p:nvGrpSpPr>
      <p:grpSpPr>
        <a:xfrm>
          <a:off x="0" y="0"/>
          <a:ext cx="0" cy="0"/>
          <a:chOff x="0" y="0"/>
          <a:chExt cx="0" cy="0"/>
        </a:xfrm>
      </p:grpSpPr>
      <p:sp>
        <p:nvSpPr>
          <p:cNvPr id="13" name="Picture Placeholder 2"/>
          <p:cNvSpPr>
            <a:spLocks noGrp="1" noChangeAspect="1"/>
          </p:cNvSpPr>
          <p:nvPr>
            <p:ph type="pic" sz="quarter" idx="12" hasCustomPrompt="1"/>
          </p:nvPr>
        </p:nvSpPr>
        <p:spPr>
          <a:xfrm>
            <a:off x="646661" y="505124"/>
            <a:ext cx="6547750" cy="8721825"/>
          </a:xfrm>
          <a:prstGeom prst="rect">
            <a:avLst/>
          </a:prstGeom>
        </p:spPr>
        <p:txBody>
          <a:bodyPr vert="horz" lIns="0" tIns="0" rIns="0" bIns="0" anchor="t">
            <a:normAutofit/>
          </a:bodyPr>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28" name="Picture Placeholder 2"/>
          <p:cNvSpPr>
            <a:spLocks noGrp="1" noChangeAspect="1"/>
          </p:cNvSpPr>
          <p:nvPr>
            <p:ph type="pic" sz="quarter" idx="13" hasCustomPrompt="1"/>
          </p:nvPr>
        </p:nvSpPr>
        <p:spPr>
          <a:xfrm>
            <a:off x="7621500" y="505124"/>
            <a:ext cx="6547750" cy="8721825"/>
          </a:xfrm>
          <a:prstGeom prst="rect">
            <a:avLst/>
          </a:prstGeom>
        </p:spPr>
        <p:txBody>
          <a:bodyPr vert="horz" lIns="0" tIns="0" rIns="0" bIns="0" anchor="t">
            <a:normAutofit/>
          </a:bodyPr>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18"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1" name="Text Placeholder 2"/>
          <p:cNvSpPr>
            <a:spLocks noGrp="1"/>
          </p:cNvSpPr>
          <p:nvPr>
            <p:ph type="body" sz="quarter" idx="34" hasCustomPrompt="1"/>
          </p:nvPr>
        </p:nvSpPr>
        <p:spPr>
          <a:xfrm>
            <a:off x="646663" y="9247789"/>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2" name="Text Placeholder 2"/>
          <p:cNvSpPr>
            <a:spLocks noGrp="1"/>
          </p:cNvSpPr>
          <p:nvPr>
            <p:ph type="body" sz="quarter" idx="17" hasCustomPrompt="1"/>
          </p:nvPr>
        </p:nvSpPr>
        <p:spPr>
          <a:xfrm rot="16200000">
            <a:off x="-1415367" y="7185690"/>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9" name="Text Placeholder 2"/>
          <p:cNvSpPr>
            <a:spLocks noGrp="1"/>
          </p:cNvSpPr>
          <p:nvPr>
            <p:ph type="body" sz="quarter" idx="35" hasCustomPrompt="1"/>
          </p:nvPr>
        </p:nvSpPr>
        <p:spPr>
          <a:xfrm>
            <a:off x="7621500" y="9247789"/>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0" name="Text Placeholder 2"/>
          <p:cNvSpPr>
            <a:spLocks noGrp="1"/>
          </p:cNvSpPr>
          <p:nvPr>
            <p:ph type="body" sz="quarter" idx="36" hasCustomPrompt="1"/>
          </p:nvPr>
        </p:nvSpPr>
        <p:spPr>
          <a:xfrm rot="16200000">
            <a:off x="5559471" y="7185690"/>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0" name="Rectangle 9"/>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274313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3 Arup Three Images Option1">
    <p:spTree>
      <p:nvGrpSpPr>
        <p:cNvPr id="1" name=""/>
        <p:cNvGrpSpPr/>
        <p:nvPr/>
      </p:nvGrpSpPr>
      <p:grpSpPr>
        <a:xfrm>
          <a:off x="0" y="0"/>
          <a:ext cx="0" cy="0"/>
          <a:chOff x="0" y="0"/>
          <a:chExt cx="0" cy="0"/>
        </a:xfrm>
      </p:grpSpPr>
      <p:sp>
        <p:nvSpPr>
          <p:cNvPr id="21" name="Picture Placeholder 2"/>
          <p:cNvSpPr>
            <a:spLocks noGrp="1" noChangeAspect="1"/>
          </p:cNvSpPr>
          <p:nvPr>
            <p:ph type="pic" sz="quarter" idx="15" hasCustomPrompt="1"/>
          </p:nvPr>
        </p:nvSpPr>
        <p:spPr>
          <a:xfrm>
            <a:off x="7620925" y="505125"/>
            <a:ext cx="6547750" cy="4113963"/>
          </a:xfrm>
          <a:prstGeom prst="rect">
            <a:avLst/>
          </a:prstGeom>
        </p:spPr>
        <p:txBody>
          <a:bodyPr vert="horz" lIns="0" tIns="0" rIns="0" bIns="0" anchor="t">
            <a:normAutofit/>
          </a:bodyPr>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22" name="Picture Placeholder 2"/>
          <p:cNvSpPr>
            <a:spLocks noGrp="1" noChangeAspect="1"/>
          </p:cNvSpPr>
          <p:nvPr>
            <p:ph type="pic" sz="quarter" idx="16" hasCustomPrompt="1"/>
          </p:nvPr>
        </p:nvSpPr>
        <p:spPr>
          <a:xfrm>
            <a:off x="7620925" y="5121381"/>
            <a:ext cx="6547750" cy="4113963"/>
          </a:xfrm>
          <a:prstGeom prst="rect">
            <a:avLst/>
          </a:prstGeom>
        </p:spPr>
        <p:txBody>
          <a:bodyPr vert="horz" lIns="0" tIns="0" rIns="0" bIns="0" anchor="t">
            <a:noAutofit/>
          </a:bodyPr>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24" name="Picture Placeholder 2"/>
          <p:cNvSpPr>
            <a:spLocks noGrp="1" noChangeAspect="1"/>
          </p:cNvSpPr>
          <p:nvPr>
            <p:ph type="pic" sz="quarter" idx="12" hasCustomPrompt="1"/>
          </p:nvPr>
        </p:nvSpPr>
        <p:spPr>
          <a:xfrm>
            <a:off x="651540" y="505124"/>
            <a:ext cx="6547750" cy="8721825"/>
          </a:xfrm>
          <a:prstGeom prst="rect">
            <a:avLst/>
          </a:prstGeom>
        </p:spPr>
        <p:txBody>
          <a:bodyPr vert="horz" lIns="0" tIns="0" rIns="0" bIns="0" anchor="t">
            <a:normAutofit/>
          </a:bodyPr>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18"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4" name="Text Placeholder 2"/>
          <p:cNvSpPr>
            <a:spLocks noGrp="1"/>
          </p:cNvSpPr>
          <p:nvPr>
            <p:ph type="body" sz="quarter" idx="13" hasCustomPrompt="1"/>
          </p:nvPr>
        </p:nvSpPr>
        <p:spPr>
          <a:xfrm>
            <a:off x="652427" y="9230615"/>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5" name="Text Placeholder 2"/>
          <p:cNvSpPr>
            <a:spLocks noGrp="1"/>
          </p:cNvSpPr>
          <p:nvPr>
            <p:ph type="body" sz="quarter" idx="17" hasCustomPrompt="1"/>
          </p:nvPr>
        </p:nvSpPr>
        <p:spPr>
          <a:xfrm rot="16200000">
            <a:off x="-1409607" y="712332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6" name="Text Placeholder 2"/>
          <p:cNvSpPr>
            <a:spLocks noGrp="1"/>
          </p:cNvSpPr>
          <p:nvPr>
            <p:ph type="body" sz="quarter" idx="34" hasCustomPrompt="1"/>
          </p:nvPr>
        </p:nvSpPr>
        <p:spPr>
          <a:xfrm>
            <a:off x="7643376" y="9230615"/>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7" name="Text Placeholder 2"/>
          <p:cNvSpPr>
            <a:spLocks noGrp="1"/>
          </p:cNvSpPr>
          <p:nvPr>
            <p:ph type="body" sz="quarter" idx="35" hasCustomPrompt="1"/>
          </p:nvPr>
        </p:nvSpPr>
        <p:spPr>
          <a:xfrm rot="16200000">
            <a:off x="5581345" y="712332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8" name="Text Placeholder 2"/>
          <p:cNvSpPr>
            <a:spLocks noGrp="1"/>
          </p:cNvSpPr>
          <p:nvPr>
            <p:ph type="body" sz="quarter" idx="36" hasCustomPrompt="1"/>
          </p:nvPr>
        </p:nvSpPr>
        <p:spPr>
          <a:xfrm>
            <a:off x="7601946" y="4619849"/>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9" name="Text Placeholder 2"/>
          <p:cNvSpPr>
            <a:spLocks noGrp="1"/>
          </p:cNvSpPr>
          <p:nvPr>
            <p:ph type="body" sz="quarter" idx="37" hasCustomPrompt="1"/>
          </p:nvPr>
        </p:nvSpPr>
        <p:spPr>
          <a:xfrm rot="16200000">
            <a:off x="5539913" y="2485567"/>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3" name="Rectangle 12"/>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84449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3 Arup Three Images Option2">
    <p:spTree>
      <p:nvGrpSpPr>
        <p:cNvPr id="1" name=""/>
        <p:cNvGrpSpPr/>
        <p:nvPr/>
      </p:nvGrpSpPr>
      <p:grpSpPr>
        <a:xfrm>
          <a:off x="0" y="0"/>
          <a:ext cx="0" cy="0"/>
          <a:chOff x="0" y="0"/>
          <a:chExt cx="0" cy="0"/>
        </a:xfrm>
      </p:grpSpPr>
      <p:sp>
        <p:nvSpPr>
          <p:cNvPr id="27" name="Picture Placeholder 2"/>
          <p:cNvSpPr>
            <a:spLocks noGrp="1" noChangeAspect="1"/>
          </p:cNvSpPr>
          <p:nvPr>
            <p:ph type="pic" sz="quarter" idx="16" hasCustomPrompt="1"/>
          </p:nvPr>
        </p:nvSpPr>
        <p:spPr>
          <a:xfrm>
            <a:off x="647236" y="5121420"/>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37" name="Picture Placeholder 2"/>
          <p:cNvSpPr>
            <a:spLocks noGrp="1" noChangeAspect="1"/>
          </p:cNvSpPr>
          <p:nvPr>
            <p:ph type="pic" sz="quarter" idx="12" hasCustomPrompt="1"/>
          </p:nvPr>
        </p:nvSpPr>
        <p:spPr>
          <a:xfrm>
            <a:off x="7621502" y="505124"/>
            <a:ext cx="6552012" cy="8721825"/>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69" name="Picture Placeholder 2"/>
          <p:cNvSpPr>
            <a:spLocks noGrp="1" noChangeAspect="1"/>
          </p:cNvSpPr>
          <p:nvPr>
            <p:ph type="pic" sz="quarter" idx="15" hasCustomPrompt="1"/>
          </p:nvPr>
        </p:nvSpPr>
        <p:spPr>
          <a:xfrm>
            <a:off x="647236" y="505125"/>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17"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3" name="Text Placeholder 2"/>
          <p:cNvSpPr>
            <a:spLocks noGrp="1"/>
          </p:cNvSpPr>
          <p:nvPr>
            <p:ph type="body" sz="quarter" idx="13" hasCustomPrompt="1"/>
          </p:nvPr>
        </p:nvSpPr>
        <p:spPr>
          <a:xfrm>
            <a:off x="652427" y="9230654"/>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4" name="Text Placeholder 2"/>
          <p:cNvSpPr>
            <a:spLocks noGrp="1"/>
          </p:cNvSpPr>
          <p:nvPr>
            <p:ph type="body" sz="quarter" idx="17" hasCustomPrompt="1"/>
          </p:nvPr>
        </p:nvSpPr>
        <p:spPr>
          <a:xfrm rot="16200000">
            <a:off x="-1409607" y="7132463"/>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9" name="Text Placeholder 2"/>
          <p:cNvSpPr>
            <a:spLocks noGrp="1"/>
          </p:cNvSpPr>
          <p:nvPr>
            <p:ph type="body" sz="quarter" idx="34" hasCustomPrompt="1"/>
          </p:nvPr>
        </p:nvSpPr>
        <p:spPr>
          <a:xfrm>
            <a:off x="634431" y="4619927"/>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4" name="Text Placeholder 2"/>
          <p:cNvSpPr>
            <a:spLocks noGrp="1"/>
          </p:cNvSpPr>
          <p:nvPr>
            <p:ph type="body" sz="quarter" idx="35" hasCustomPrompt="1"/>
          </p:nvPr>
        </p:nvSpPr>
        <p:spPr>
          <a:xfrm rot="16200000">
            <a:off x="-1427600" y="2539782"/>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5" name="Text Placeholder 2"/>
          <p:cNvSpPr>
            <a:spLocks noGrp="1"/>
          </p:cNvSpPr>
          <p:nvPr>
            <p:ph type="body" sz="quarter" idx="36" hasCustomPrompt="1"/>
          </p:nvPr>
        </p:nvSpPr>
        <p:spPr>
          <a:xfrm>
            <a:off x="7621500" y="9230654"/>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6" name="Text Placeholder 2"/>
          <p:cNvSpPr>
            <a:spLocks noGrp="1"/>
          </p:cNvSpPr>
          <p:nvPr>
            <p:ph type="body" sz="quarter" idx="37" hasCustomPrompt="1"/>
          </p:nvPr>
        </p:nvSpPr>
        <p:spPr>
          <a:xfrm rot="16200000">
            <a:off x="5559470" y="7132463"/>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6" name="Rectangle 15"/>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200842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4:3 Arup Four Images">
    <p:spTree>
      <p:nvGrpSpPr>
        <p:cNvPr id="1" name=""/>
        <p:cNvGrpSpPr/>
        <p:nvPr/>
      </p:nvGrpSpPr>
      <p:grpSpPr>
        <a:xfrm>
          <a:off x="0" y="0"/>
          <a:ext cx="0" cy="0"/>
          <a:chOff x="0" y="0"/>
          <a:chExt cx="0" cy="0"/>
        </a:xfrm>
      </p:grpSpPr>
      <p:sp>
        <p:nvSpPr>
          <p:cNvPr id="35" name="Picture Placeholder 2"/>
          <p:cNvSpPr>
            <a:spLocks noGrp="1" noChangeAspect="1"/>
          </p:cNvSpPr>
          <p:nvPr>
            <p:ph type="pic" sz="quarter" idx="16" hasCustomPrompt="1"/>
          </p:nvPr>
        </p:nvSpPr>
        <p:spPr>
          <a:xfrm>
            <a:off x="659992" y="5121381"/>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41" name="Picture Placeholder 2"/>
          <p:cNvSpPr>
            <a:spLocks noGrp="1" noChangeAspect="1"/>
          </p:cNvSpPr>
          <p:nvPr>
            <p:ph type="pic" sz="quarter" idx="15" hasCustomPrompt="1"/>
          </p:nvPr>
        </p:nvSpPr>
        <p:spPr>
          <a:xfrm>
            <a:off x="7620925" y="505125"/>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42" name="Picture Placeholder 2"/>
          <p:cNvSpPr>
            <a:spLocks noGrp="1" noChangeAspect="1"/>
          </p:cNvSpPr>
          <p:nvPr>
            <p:ph type="pic" sz="quarter" idx="16" hasCustomPrompt="1"/>
          </p:nvPr>
        </p:nvSpPr>
        <p:spPr>
          <a:xfrm>
            <a:off x="7620925" y="5121381"/>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47" name="Picture Placeholder 2"/>
          <p:cNvSpPr>
            <a:spLocks noGrp="1" noChangeAspect="1"/>
          </p:cNvSpPr>
          <p:nvPr>
            <p:ph type="pic" sz="quarter" idx="32" hasCustomPrompt="1"/>
          </p:nvPr>
        </p:nvSpPr>
        <p:spPr>
          <a:xfrm>
            <a:off x="659992" y="505125"/>
            <a:ext cx="6547750" cy="4113963"/>
          </a:xfrm>
          <a:prstGeom prst="rect">
            <a:avLst/>
          </a:prstGeom>
        </p:spPr>
        <p:txBody>
          <a:bodyPr vert="horz" lIns="0" tIns="0" rIns="0" bIns="0" anchor="t"/>
          <a:lstStyle>
            <a:lvl1pPr marL="0" indent="0">
              <a:lnSpc>
                <a:spcPts val="2480"/>
              </a:lnSpc>
              <a:spcBef>
                <a:spcPts val="0"/>
              </a:spcBef>
              <a:buNone/>
              <a:defRPr sz="2232" baseline="0">
                <a:latin typeface="Times New Roman"/>
                <a:cs typeface="Times New Roman"/>
              </a:defRPr>
            </a:lvl1pPr>
          </a:lstStyle>
          <a:p>
            <a:pPr lvl="0"/>
            <a:endParaRPr lang="en-US"/>
          </a:p>
          <a:p>
            <a:pPr lvl="0"/>
            <a:endParaRPr lang="en-US"/>
          </a:p>
          <a:p>
            <a:pPr lvl="0"/>
            <a:endParaRPr lang="en-US"/>
          </a:p>
          <a:p>
            <a:pPr lvl="0"/>
            <a:endParaRPr lang="en-US"/>
          </a:p>
        </p:txBody>
      </p:sp>
      <p:sp>
        <p:nvSpPr>
          <p:cNvPr id="20"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6" name="Text Placeholder 2"/>
          <p:cNvSpPr>
            <a:spLocks noGrp="1"/>
          </p:cNvSpPr>
          <p:nvPr>
            <p:ph type="body" sz="quarter" idx="13" hasCustomPrompt="1"/>
          </p:nvPr>
        </p:nvSpPr>
        <p:spPr>
          <a:xfrm>
            <a:off x="652427" y="9230615"/>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7" name="Text Placeholder 2"/>
          <p:cNvSpPr>
            <a:spLocks noGrp="1"/>
          </p:cNvSpPr>
          <p:nvPr>
            <p:ph type="body" sz="quarter" idx="17" hasCustomPrompt="1"/>
          </p:nvPr>
        </p:nvSpPr>
        <p:spPr>
          <a:xfrm rot="16200000">
            <a:off x="-1409607" y="7132424"/>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21" name="Text Placeholder 2"/>
          <p:cNvSpPr>
            <a:spLocks noGrp="1"/>
          </p:cNvSpPr>
          <p:nvPr>
            <p:ph type="body" sz="quarter" idx="34" hasCustomPrompt="1"/>
          </p:nvPr>
        </p:nvSpPr>
        <p:spPr>
          <a:xfrm>
            <a:off x="634431" y="4659874"/>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28" name="Text Placeholder 2"/>
          <p:cNvSpPr>
            <a:spLocks noGrp="1"/>
          </p:cNvSpPr>
          <p:nvPr>
            <p:ph type="body" sz="quarter" idx="35" hasCustomPrompt="1"/>
          </p:nvPr>
        </p:nvSpPr>
        <p:spPr>
          <a:xfrm rot="16200000">
            <a:off x="-1427600" y="2543641"/>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30" name="Text Placeholder 2"/>
          <p:cNvSpPr>
            <a:spLocks noGrp="1"/>
          </p:cNvSpPr>
          <p:nvPr>
            <p:ph type="body" sz="quarter" idx="36" hasCustomPrompt="1"/>
          </p:nvPr>
        </p:nvSpPr>
        <p:spPr>
          <a:xfrm>
            <a:off x="7620925" y="9231494"/>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31" name="Text Placeholder 2"/>
          <p:cNvSpPr>
            <a:spLocks noGrp="1"/>
          </p:cNvSpPr>
          <p:nvPr>
            <p:ph type="body" sz="quarter" idx="37" hasCustomPrompt="1"/>
          </p:nvPr>
        </p:nvSpPr>
        <p:spPr>
          <a:xfrm rot="16200000">
            <a:off x="5558894" y="7133304"/>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32" name="Text Placeholder 2"/>
          <p:cNvSpPr>
            <a:spLocks noGrp="1"/>
          </p:cNvSpPr>
          <p:nvPr>
            <p:ph type="body" sz="quarter" idx="38" hasCustomPrompt="1"/>
          </p:nvPr>
        </p:nvSpPr>
        <p:spPr>
          <a:xfrm>
            <a:off x="7622377" y="4659737"/>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33" name="Text Placeholder 2"/>
          <p:cNvSpPr>
            <a:spLocks noGrp="1"/>
          </p:cNvSpPr>
          <p:nvPr>
            <p:ph type="body" sz="quarter" idx="39" hasCustomPrompt="1"/>
          </p:nvPr>
        </p:nvSpPr>
        <p:spPr>
          <a:xfrm rot="16200000">
            <a:off x="5560345" y="2507412"/>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8" name="Rectangle 17"/>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306714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3 Arup TenImages Value Statement">
    <p:spTree>
      <p:nvGrpSpPr>
        <p:cNvPr id="1" name=""/>
        <p:cNvGrpSpPr/>
        <p:nvPr/>
      </p:nvGrpSpPr>
      <p:grpSpPr>
        <a:xfrm>
          <a:off x="0" y="0"/>
          <a:ext cx="0" cy="0"/>
          <a:chOff x="0" y="0"/>
          <a:chExt cx="0" cy="0"/>
        </a:xfrm>
      </p:grpSpPr>
      <p:sp>
        <p:nvSpPr>
          <p:cNvPr id="14" name="Rectangle 13"/>
          <p:cNvSpPr/>
          <p:nvPr/>
        </p:nvSpPr>
        <p:spPr>
          <a:xfrm>
            <a:off x="9827578" y="3406787"/>
            <a:ext cx="4535805" cy="5807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Picture Placeholder 7"/>
          <p:cNvSpPr>
            <a:spLocks noGrp="1" noChangeAspect="1"/>
          </p:cNvSpPr>
          <p:nvPr>
            <p:ph type="pic" sz="quarter" idx="27" hasCustomPrompt="1"/>
          </p:nvPr>
        </p:nvSpPr>
        <p:spPr>
          <a:xfrm>
            <a:off x="9825153" y="505125"/>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6" name="Picture Placeholder 7"/>
          <p:cNvSpPr>
            <a:spLocks noGrp="1" noChangeAspect="1"/>
          </p:cNvSpPr>
          <p:nvPr>
            <p:ph type="pic" sz="quarter" idx="20" hasCustomPrompt="1"/>
          </p:nvPr>
        </p:nvSpPr>
        <p:spPr>
          <a:xfrm>
            <a:off x="5259436" y="505125"/>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8" name="Picture Placeholder 7"/>
          <p:cNvSpPr>
            <a:spLocks noGrp="1" noChangeAspect="1"/>
          </p:cNvSpPr>
          <p:nvPr>
            <p:ph type="pic" sz="quarter" idx="22" hasCustomPrompt="1"/>
          </p:nvPr>
        </p:nvSpPr>
        <p:spPr>
          <a:xfrm>
            <a:off x="5257398" y="6308450"/>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0" name="Picture Placeholder 7"/>
          <p:cNvSpPr>
            <a:spLocks noGrp="1" noChangeAspect="1"/>
          </p:cNvSpPr>
          <p:nvPr>
            <p:ph type="pic" sz="quarter" idx="11" hasCustomPrompt="1"/>
          </p:nvPr>
        </p:nvSpPr>
        <p:spPr>
          <a:xfrm>
            <a:off x="669645" y="505125"/>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1" name="Picture Placeholder 7"/>
          <p:cNvSpPr>
            <a:spLocks noGrp="1" noChangeAspect="1"/>
          </p:cNvSpPr>
          <p:nvPr>
            <p:ph type="pic" sz="quarter" idx="25" hasCustomPrompt="1"/>
          </p:nvPr>
        </p:nvSpPr>
        <p:spPr>
          <a:xfrm>
            <a:off x="654775" y="6308450"/>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3" name="Picture Placeholder 7"/>
          <p:cNvSpPr>
            <a:spLocks noGrp="1" noChangeAspect="1"/>
          </p:cNvSpPr>
          <p:nvPr>
            <p:ph type="pic" sz="quarter" idx="28" hasCustomPrompt="1"/>
          </p:nvPr>
        </p:nvSpPr>
        <p:spPr>
          <a:xfrm>
            <a:off x="669251" y="3406788"/>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9" name="Picture Placeholder 7"/>
          <p:cNvSpPr>
            <a:spLocks noGrp="1" noChangeAspect="1"/>
          </p:cNvSpPr>
          <p:nvPr>
            <p:ph type="pic" sz="quarter" idx="31" hasCustomPrompt="1"/>
          </p:nvPr>
        </p:nvSpPr>
        <p:spPr>
          <a:xfrm>
            <a:off x="5259436" y="3406788"/>
            <a:ext cx="4535805" cy="2873600"/>
          </a:xfrm>
          <a:prstGeom prst="rect">
            <a:avLst/>
          </a:prstGeom>
        </p:spPr>
        <p:txBody>
          <a:bodyPr lIns="0" tIns="0" r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16" name="Text Placeholder 3"/>
          <p:cNvSpPr>
            <a:spLocks noGrp="1"/>
          </p:cNvSpPr>
          <p:nvPr>
            <p:ph type="body" sz="quarter" idx="33" hasCustomPrompt="1"/>
          </p:nvPr>
        </p:nvSpPr>
        <p:spPr>
          <a:xfrm>
            <a:off x="9827578" y="3406788"/>
            <a:ext cx="4535805" cy="5806512"/>
          </a:xfrm>
          <a:prstGeom prst="rect">
            <a:avLst/>
          </a:prstGeom>
        </p:spPr>
        <p:txBody>
          <a:bodyPr vert="horz" lIns="180000" tIns="180000" rIns="180000" bIns="180000">
            <a:noAutofit/>
          </a:bodyPr>
          <a:lstStyle>
            <a:lvl1pPr marL="0" marR="0" indent="0" algn="l" defTabSz="1484793" rtl="0" eaLnBrk="1" fontAlgn="auto" latinLnBrk="0" hangingPunct="1">
              <a:lnSpc>
                <a:spcPts val="2480"/>
              </a:lnSpc>
              <a:spcBef>
                <a:spcPts val="0"/>
              </a:spcBef>
              <a:spcAft>
                <a:spcPts val="0"/>
              </a:spcAft>
              <a:buClrTx/>
              <a:buSzTx/>
              <a:buFont typeface="Arial" pitchFamily="34" charset="0"/>
              <a:buNone/>
              <a:tabLst/>
              <a:defRPr sz="2232" b="0" i="0" baseline="0">
                <a:solidFill>
                  <a:schemeClr val="tx1"/>
                </a:solidFill>
                <a:latin typeface="Times New Roman"/>
                <a:cs typeface="Times New Roman"/>
              </a:defRPr>
            </a:lvl1pPr>
          </a:lstStyle>
          <a:p>
            <a:r>
              <a:rPr lang="en-US" sz="2976" baseline="0"/>
              <a:t>You may enter a short value statement here. You may highlight a specific point in white as appropriate. Max approx 20-25 words.</a:t>
            </a:r>
            <a:endParaRPr lang="en-US" sz="2645" baseline="0"/>
          </a:p>
        </p:txBody>
      </p:sp>
      <p:sp>
        <p:nvSpPr>
          <p:cNvPr id="19" name="Text Placeholder 3"/>
          <p:cNvSpPr>
            <a:spLocks noGrp="1"/>
          </p:cNvSpPr>
          <p:nvPr>
            <p:ph type="body" sz="quarter" idx="34"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3" name="Rectangle 12"/>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273289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3 Arup Eleven Images Value Statement">
    <p:spTree>
      <p:nvGrpSpPr>
        <p:cNvPr id="1" name=""/>
        <p:cNvGrpSpPr/>
        <p:nvPr/>
      </p:nvGrpSpPr>
      <p:grpSpPr>
        <a:xfrm>
          <a:off x="0" y="0"/>
          <a:ext cx="0" cy="0"/>
          <a:chOff x="0" y="0"/>
          <a:chExt cx="0" cy="0"/>
        </a:xfrm>
      </p:grpSpPr>
      <p:sp>
        <p:nvSpPr>
          <p:cNvPr id="14" name="Rectangle 13"/>
          <p:cNvSpPr/>
          <p:nvPr/>
        </p:nvSpPr>
        <p:spPr>
          <a:xfrm>
            <a:off x="9833530" y="3406788"/>
            <a:ext cx="4535805" cy="287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Picture Placeholder 7"/>
          <p:cNvSpPr>
            <a:spLocks noGrp="1" noChangeAspect="1"/>
          </p:cNvSpPr>
          <p:nvPr>
            <p:ph type="pic" sz="quarter" idx="27" hasCustomPrompt="1"/>
          </p:nvPr>
        </p:nvSpPr>
        <p:spPr>
          <a:xfrm>
            <a:off x="9830956" y="505125"/>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6" name="Picture Placeholder 7"/>
          <p:cNvSpPr>
            <a:spLocks noGrp="1" noChangeAspect="1"/>
          </p:cNvSpPr>
          <p:nvPr>
            <p:ph type="pic" sz="quarter" idx="20" hasCustomPrompt="1"/>
          </p:nvPr>
        </p:nvSpPr>
        <p:spPr>
          <a:xfrm>
            <a:off x="5254799" y="505125"/>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8" name="Picture Placeholder 7"/>
          <p:cNvSpPr>
            <a:spLocks noGrp="1" noChangeAspect="1"/>
          </p:cNvSpPr>
          <p:nvPr>
            <p:ph type="pic" sz="quarter" idx="22" hasCustomPrompt="1"/>
          </p:nvPr>
        </p:nvSpPr>
        <p:spPr>
          <a:xfrm>
            <a:off x="5254799" y="6308450"/>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0" name="Picture Placeholder 7"/>
          <p:cNvSpPr>
            <a:spLocks noGrp="1" noChangeAspect="1"/>
          </p:cNvSpPr>
          <p:nvPr>
            <p:ph type="pic" sz="quarter" idx="11" hasCustomPrompt="1"/>
          </p:nvPr>
        </p:nvSpPr>
        <p:spPr>
          <a:xfrm>
            <a:off x="678370" y="505125"/>
            <a:ext cx="4535805" cy="2873600"/>
          </a:xfrm>
          <a:prstGeom prst="rect">
            <a:avLst/>
          </a:prstGeom>
        </p:spPr>
        <p:txBody>
          <a:bodyPr lIns="0" tIns="0" rIns="0" bIns="0" anchor="t">
            <a:noAutofit/>
          </a:bodyPr>
          <a:lstStyle>
            <a:lvl1pPr marL="0" marR="0" indent="0" algn="l" defTabSz="1484793" rtl="0" eaLnBrk="1" fontAlgn="auto" latinLnBrk="0" hangingPunct="1">
              <a:lnSpc>
                <a:spcPts val="1819"/>
              </a:lnSpc>
              <a:spcBef>
                <a:spcPts val="0"/>
              </a:spcBef>
              <a:spcAft>
                <a:spcPts val="0"/>
              </a:spcAft>
              <a:buClrTx/>
              <a:buSzTx/>
              <a:buFont typeface="Arial" pitchFamily="34" charset="0"/>
              <a:buNone/>
              <a:tabLst/>
              <a:defRPr sz="1488" baseline="0">
                <a:solidFill>
                  <a:schemeClr val="bg1">
                    <a:lumMod val="65000"/>
                  </a:schemeClr>
                </a:solidFill>
                <a:latin typeface="Times New Roman"/>
                <a:cs typeface="Times New Roman"/>
              </a:defRPr>
            </a:lvl1pPr>
          </a:lstStyle>
          <a:p>
            <a:endParaRPr lang="en-US"/>
          </a:p>
        </p:txBody>
      </p:sp>
      <p:sp>
        <p:nvSpPr>
          <p:cNvPr id="41" name="Picture Placeholder 7"/>
          <p:cNvSpPr>
            <a:spLocks noGrp="1" noChangeAspect="1"/>
          </p:cNvSpPr>
          <p:nvPr>
            <p:ph type="pic" sz="quarter" idx="25" hasCustomPrompt="1"/>
          </p:nvPr>
        </p:nvSpPr>
        <p:spPr>
          <a:xfrm>
            <a:off x="678370" y="6308450"/>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3" name="Picture Placeholder 7"/>
          <p:cNvSpPr>
            <a:spLocks noGrp="1" noChangeAspect="1"/>
          </p:cNvSpPr>
          <p:nvPr>
            <p:ph type="pic" sz="quarter" idx="28" hasCustomPrompt="1"/>
          </p:nvPr>
        </p:nvSpPr>
        <p:spPr>
          <a:xfrm>
            <a:off x="678370" y="3406788"/>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7" name="Picture Placeholder 7"/>
          <p:cNvSpPr>
            <a:spLocks noGrp="1" noChangeAspect="1"/>
          </p:cNvSpPr>
          <p:nvPr>
            <p:ph type="pic" sz="quarter" idx="30" hasCustomPrompt="1"/>
          </p:nvPr>
        </p:nvSpPr>
        <p:spPr>
          <a:xfrm>
            <a:off x="9833530" y="6308450"/>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9" name="Picture Placeholder 7"/>
          <p:cNvSpPr>
            <a:spLocks noGrp="1" noChangeAspect="1"/>
          </p:cNvSpPr>
          <p:nvPr>
            <p:ph type="pic" sz="quarter" idx="31" hasCustomPrompt="1"/>
          </p:nvPr>
        </p:nvSpPr>
        <p:spPr>
          <a:xfrm>
            <a:off x="5254799" y="3406788"/>
            <a:ext cx="4535805" cy="2873600"/>
          </a:xfrm>
          <a:prstGeom prst="rect">
            <a:avLst/>
          </a:prstGeom>
        </p:spPr>
        <p:txBody>
          <a:bodyPr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16" name="Text Placeholder 3"/>
          <p:cNvSpPr>
            <a:spLocks noGrp="1"/>
          </p:cNvSpPr>
          <p:nvPr>
            <p:ph type="body" sz="quarter" idx="33" hasCustomPrompt="1"/>
          </p:nvPr>
        </p:nvSpPr>
        <p:spPr>
          <a:xfrm>
            <a:off x="9771589" y="3406788"/>
            <a:ext cx="4535805" cy="2875627"/>
          </a:xfrm>
          <a:prstGeom prst="rect">
            <a:avLst/>
          </a:prstGeom>
        </p:spPr>
        <p:txBody>
          <a:bodyPr vert="horz" lIns="180000" tIns="180000" rIns="180000" bIns="180000">
            <a:noAutofit/>
          </a:bodyPr>
          <a:lstStyle>
            <a:lvl1pPr marL="0" marR="0" indent="0" algn="l" defTabSz="1484793" rtl="0" eaLnBrk="1" fontAlgn="auto" latinLnBrk="0" hangingPunct="1">
              <a:lnSpc>
                <a:spcPts val="2480"/>
              </a:lnSpc>
              <a:spcBef>
                <a:spcPts val="0"/>
              </a:spcBef>
              <a:spcAft>
                <a:spcPts val="0"/>
              </a:spcAft>
              <a:buClrTx/>
              <a:buSzTx/>
              <a:buFont typeface="Arial" pitchFamily="34" charset="0"/>
              <a:buNone/>
              <a:tabLst/>
              <a:defRPr sz="2232" b="0" i="0" baseline="0">
                <a:solidFill>
                  <a:schemeClr val="tx1"/>
                </a:solidFill>
                <a:latin typeface="Times New Roman"/>
                <a:cs typeface="Times New Roman"/>
              </a:defRPr>
            </a:lvl1pPr>
          </a:lstStyle>
          <a:p>
            <a:r>
              <a:rPr lang="en-US" sz="2976" baseline="0"/>
              <a:t>Enter a short value statement here. Highlight a specific point in white. Max approx 10 -15 words.</a:t>
            </a:r>
          </a:p>
        </p:txBody>
      </p:sp>
      <p:sp>
        <p:nvSpPr>
          <p:cNvPr id="17" name="Text Placeholder 3"/>
          <p:cNvSpPr>
            <a:spLocks noGrp="1"/>
          </p:cNvSpPr>
          <p:nvPr>
            <p:ph type="body" sz="quarter" idx="34"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8" name="Rectangle 17"/>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195297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3 Arup Text Divider">
    <p:bg>
      <p:bgPr>
        <a:solidFill>
          <a:schemeClr val="accent2"/>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77894" y="512821"/>
            <a:ext cx="13732418" cy="8730908"/>
          </a:xfrm>
          <a:prstGeom prst="rect">
            <a:avLst/>
          </a:prstGeom>
        </p:spPr>
        <p:txBody>
          <a:bodyPr lIns="0" tIns="0" rIns="0" bIns="0">
            <a:noAutofit/>
          </a:bodyPr>
          <a:lstStyle>
            <a:lvl1pPr>
              <a:lnSpc>
                <a:spcPts val="5580"/>
              </a:lnSpc>
              <a:spcBef>
                <a:spcPts val="0"/>
              </a:spcBef>
              <a:defRPr sz="5332" baseline="0">
                <a:solidFill>
                  <a:schemeClr val="tx1"/>
                </a:solidFill>
                <a:latin typeface="Times New Roman"/>
                <a:cs typeface="Times New Roman"/>
              </a:defRPr>
            </a:lvl1pPr>
          </a:lstStyle>
          <a:p>
            <a:r>
              <a:rPr lang="en-US"/>
              <a:t>Insert a value statement here. You may pick out specific points within your value statement by highlighting the specific point with white text where appropriate. 40 words maximum word count, nis
              lsed
              facilisis
              present iusto
              augue
              vero
              nisl
              sed
              facilisis.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3 Arup Twelve Images">
    <p:spTree>
      <p:nvGrpSpPr>
        <p:cNvPr id="1" name=""/>
        <p:cNvGrpSpPr/>
        <p:nvPr/>
      </p:nvGrpSpPr>
      <p:grpSpPr>
        <a:xfrm>
          <a:off x="0" y="0"/>
          <a:ext cx="0" cy="0"/>
          <a:chOff x="0" y="0"/>
          <a:chExt cx="0" cy="0"/>
        </a:xfrm>
      </p:grpSpPr>
      <p:sp>
        <p:nvSpPr>
          <p:cNvPr id="35" name="Picture Placeholder 7"/>
          <p:cNvSpPr>
            <a:spLocks noGrp="1" noChangeAspect="1"/>
          </p:cNvSpPr>
          <p:nvPr>
            <p:ph type="pic" sz="quarter" idx="27" hasCustomPrompt="1"/>
          </p:nvPr>
        </p:nvSpPr>
        <p:spPr>
          <a:xfrm>
            <a:off x="9795727" y="505125"/>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defRPr>
            </a:lvl1pPr>
          </a:lstStyle>
          <a:p>
            <a:endParaRPr lang="en-US"/>
          </a:p>
        </p:txBody>
      </p:sp>
      <p:sp>
        <p:nvSpPr>
          <p:cNvPr id="36" name="Picture Placeholder 7"/>
          <p:cNvSpPr>
            <a:spLocks noGrp="1" noChangeAspect="1"/>
          </p:cNvSpPr>
          <p:nvPr>
            <p:ph type="pic" sz="quarter" idx="20" hasCustomPrompt="1"/>
          </p:nvPr>
        </p:nvSpPr>
        <p:spPr>
          <a:xfrm>
            <a:off x="5222410" y="505125"/>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7" name="Picture Placeholder 7"/>
          <p:cNvSpPr>
            <a:spLocks noGrp="1" noChangeAspect="1"/>
          </p:cNvSpPr>
          <p:nvPr>
            <p:ph type="pic" sz="quarter" idx="26" hasCustomPrompt="1"/>
          </p:nvPr>
        </p:nvSpPr>
        <p:spPr>
          <a:xfrm>
            <a:off x="9795727" y="3407011"/>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38" name="Picture Placeholder 7"/>
          <p:cNvSpPr>
            <a:spLocks noGrp="1" noChangeAspect="1"/>
          </p:cNvSpPr>
          <p:nvPr>
            <p:ph type="pic" sz="quarter" idx="22" hasCustomPrompt="1"/>
          </p:nvPr>
        </p:nvSpPr>
        <p:spPr>
          <a:xfrm>
            <a:off x="5222410" y="6308450"/>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0" name="Picture Placeholder 7"/>
          <p:cNvSpPr>
            <a:spLocks noGrp="1" noChangeAspect="1"/>
          </p:cNvSpPr>
          <p:nvPr>
            <p:ph type="pic" sz="quarter" idx="11" hasCustomPrompt="1"/>
          </p:nvPr>
        </p:nvSpPr>
        <p:spPr>
          <a:xfrm>
            <a:off x="654775" y="505125"/>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1" name="Picture Placeholder 7"/>
          <p:cNvSpPr>
            <a:spLocks noGrp="1" noChangeAspect="1"/>
          </p:cNvSpPr>
          <p:nvPr>
            <p:ph type="pic" sz="quarter" idx="25" hasCustomPrompt="1"/>
          </p:nvPr>
        </p:nvSpPr>
        <p:spPr>
          <a:xfrm>
            <a:off x="654775" y="6308450"/>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3" name="Picture Placeholder 7"/>
          <p:cNvSpPr>
            <a:spLocks noGrp="1" noChangeAspect="1"/>
          </p:cNvSpPr>
          <p:nvPr>
            <p:ph type="pic" sz="quarter" idx="28" hasCustomPrompt="1"/>
          </p:nvPr>
        </p:nvSpPr>
        <p:spPr>
          <a:xfrm>
            <a:off x="654775" y="3407011"/>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7" name="Picture Placeholder 7"/>
          <p:cNvSpPr>
            <a:spLocks noGrp="1" noChangeAspect="1"/>
          </p:cNvSpPr>
          <p:nvPr>
            <p:ph type="pic" sz="quarter" idx="30" hasCustomPrompt="1"/>
          </p:nvPr>
        </p:nvSpPr>
        <p:spPr>
          <a:xfrm>
            <a:off x="9795727" y="6308450"/>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49" name="Picture Placeholder 7"/>
          <p:cNvSpPr>
            <a:spLocks noGrp="1" noChangeAspect="1"/>
          </p:cNvSpPr>
          <p:nvPr>
            <p:ph type="pic" sz="quarter" idx="31" hasCustomPrompt="1"/>
          </p:nvPr>
        </p:nvSpPr>
        <p:spPr>
          <a:xfrm>
            <a:off x="5222410" y="3406231"/>
            <a:ext cx="4535805" cy="2873600"/>
          </a:xfrm>
          <a:prstGeom prst="rect">
            <a:avLst/>
          </a:prstGeom>
        </p:spPr>
        <p:txBody>
          <a:bodyPr wrap="square" lIns="0" tIns="0" rIns="0" bIns="0" anchor="t">
            <a:noAutofit/>
          </a:bodyPr>
          <a:lstStyle>
            <a:lvl1pPr marL="0" indent="0" algn="l">
              <a:lnSpc>
                <a:spcPts val="1819"/>
              </a:lnSpc>
              <a:spcBef>
                <a:spcPts val="0"/>
              </a:spcBef>
              <a:buNone/>
              <a:defRPr sz="1488" baseline="0">
                <a:solidFill>
                  <a:schemeClr val="bg1">
                    <a:lumMod val="65000"/>
                  </a:schemeClr>
                </a:solidFill>
                <a:latin typeface="Times New Roman"/>
                <a:cs typeface="Times New Roman"/>
              </a:defRPr>
            </a:lvl1pPr>
          </a:lstStyle>
          <a:p>
            <a:endParaRPr lang="en-US"/>
          </a:p>
        </p:txBody>
      </p:sp>
      <p:sp>
        <p:nvSpPr>
          <p:cNvPr id="15" name="Text Placeholder 3"/>
          <p:cNvSpPr>
            <a:spLocks noGrp="1"/>
          </p:cNvSpPr>
          <p:nvPr>
            <p:ph type="body" sz="quarter" idx="34"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13" name="Rectangle 12"/>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extLst>
      <p:ext uri="{BB962C8B-B14F-4D97-AF65-F5344CB8AC3E}">
        <p14:creationId xmlns:p14="http://schemas.microsoft.com/office/powerpoint/2010/main" val="242014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3 Arup Main Title">
    <p:spTree>
      <p:nvGrpSpPr>
        <p:cNvPr id="1" name=""/>
        <p:cNvGrpSpPr/>
        <p:nvPr/>
      </p:nvGrpSpPr>
      <p:grpSpPr>
        <a:xfrm>
          <a:off x="0" y="0"/>
          <a:ext cx="0" cy="0"/>
          <a:chOff x="0" y="0"/>
          <a:chExt cx="0" cy="0"/>
        </a:xfrm>
      </p:grpSpPr>
      <p:sp>
        <p:nvSpPr>
          <p:cNvPr id="3" name="Title 1"/>
          <p:cNvSpPr>
            <a:spLocks noGrp="1"/>
          </p:cNvSpPr>
          <p:nvPr>
            <p:ph type="title"/>
          </p:nvPr>
        </p:nvSpPr>
        <p:spPr>
          <a:xfrm>
            <a:off x="821547" y="392875"/>
            <a:ext cx="13470231" cy="734838"/>
          </a:xfrm>
          <a:prstGeom prst="rect">
            <a:avLst/>
          </a:prstGeom>
        </p:spPr>
        <p:txBody>
          <a:bodyPr lIns="0" tIns="0" rIns="0" bIns="0">
            <a:noAutofit/>
          </a:bodyPr>
          <a:lstStyle>
            <a:lvl1pPr>
              <a:lnSpc>
                <a:spcPts val="5301"/>
              </a:lnSpc>
              <a:spcBef>
                <a:spcPts val="0"/>
              </a:spcBef>
              <a:defRPr sz="4989">
                <a:solidFill>
                  <a:schemeClr val="accent2"/>
                </a:solidFill>
                <a:latin typeface="Times New Roman"/>
                <a:cs typeface="Times New Roman"/>
              </a:defRPr>
            </a:lvl1pPr>
          </a:lstStyle>
          <a:p>
            <a:r>
              <a:rPr lang="en-US"/>
              <a:t>Click to edit Master title style</a:t>
            </a:r>
            <a:endParaRPr lang="en-US" dirty="0"/>
          </a:p>
        </p:txBody>
      </p:sp>
    </p:spTree>
    <p:extLst>
      <p:ext uri="{BB962C8B-B14F-4D97-AF65-F5344CB8AC3E}">
        <p14:creationId xmlns:p14="http://schemas.microsoft.com/office/powerpoint/2010/main" val="136666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3 Arup Main Title 2">
    <p:spTree>
      <p:nvGrpSpPr>
        <p:cNvPr id="1" name=""/>
        <p:cNvGrpSpPr/>
        <p:nvPr/>
      </p:nvGrpSpPr>
      <p:grpSpPr>
        <a:xfrm>
          <a:off x="0" y="0"/>
          <a:ext cx="0" cy="0"/>
          <a:chOff x="0" y="0"/>
          <a:chExt cx="0" cy="0"/>
        </a:xfrm>
      </p:grpSpPr>
      <p:sp>
        <p:nvSpPr>
          <p:cNvPr id="6" name="Title 1"/>
          <p:cNvSpPr>
            <a:spLocks noGrp="1"/>
          </p:cNvSpPr>
          <p:nvPr>
            <p:ph type="title"/>
          </p:nvPr>
        </p:nvSpPr>
        <p:spPr>
          <a:xfrm>
            <a:off x="1368713" y="2168048"/>
            <a:ext cx="12953004" cy="1066294"/>
          </a:xfrm>
          <a:prstGeom prst="rect">
            <a:avLst/>
          </a:prstGeom>
        </p:spPr>
        <p:txBody>
          <a:bodyPr lIns="0" tIns="0" rIns="0" bIns="0">
            <a:noAutofit/>
          </a:bodyPr>
          <a:lstStyle>
            <a:lvl1pPr>
              <a:lnSpc>
                <a:spcPts val="8314"/>
              </a:lnSpc>
              <a:spcBef>
                <a:spcPts val="0"/>
              </a:spcBef>
              <a:defRPr sz="5924">
                <a:solidFill>
                  <a:schemeClr val="accent2"/>
                </a:solidFill>
                <a:latin typeface="Times New Roman"/>
                <a:cs typeface="Times New Roman"/>
              </a:defRPr>
            </a:lvl1pPr>
          </a:lstStyle>
          <a:p>
            <a:r>
              <a:rPr lang="en-US"/>
              <a:t>Click to edit Master title style</a:t>
            </a:r>
            <a:endParaRPr lang="en-US" dirty="0"/>
          </a:p>
        </p:txBody>
      </p:sp>
      <p:sp>
        <p:nvSpPr>
          <p:cNvPr id="10" name="Text Placeholder 2"/>
          <p:cNvSpPr>
            <a:spLocks noGrp="1"/>
          </p:cNvSpPr>
          <p:nvPr>
            <p:ph type="body" sz="quarter" idx="10" hasCustomPrompt="1"/>
          </p:nvPr>
        </p:nvSpPr>
        <p:spPr>
          <a:xfrm>
            <a:off x="1371358" y="5958881"/>
            <a:ext cx="12950664" cy="539812"/>
          </a:xfrm>
          <a:prstGeom prst="rect">
            <a:avLst/>
          </a:prstGeom>
        </p:spPr>
        <p:txBody>
          <a:bodyPr vert="horz" lIns="0" tIns="0" rIns="0" bIns="0">
            <a:noAutofit/>
          </a:bodyPr>
          <a:lstStyle>
            <a:lvl1pPr marL="0" indent="0">
              <a:lnSpc>
                <a:spcPts val="3118"/>
              </a:lnSpc>
              <a:spcBef>
                <a:spcPts val="0"/>
              </a:spcBef>
              <a:buNone/>
              <a:defRPr sz="2806" baseline="0">
                <a:latin typeface="Times New Roman"/>
                <a:cs typeface="Times New Roman"/>
              </a:defRPr>
            </a:lvl1pPr>
          </a:lstStyle>
          <a:p>
            <a:r>
              <a:rPr lang="en-US" sz="3742" dirty="0">
                <a:solidFill>
                  <a:schemeClr val="tx1"/>
                </a:solidFill>
              </a:rPr>
              <a:t>Click to edit master title style</a:t>
            </a:r>
            <a:endParaRPr lang="en-US" sz="2911" dirty="0">
              <a:solidFill>
                <a:schemeClr val="tx1"/>
              </a:solidFill>
            </a:endParaRPr>
          </a:p>
        </p:txBody>
      </p:sp>
      <p:pic>
        <p:nvPicPr>
          <p:cNvPr id="5" name="Picture 4" descr="ArupLogo2010_k_OvaWord1000mm_CompoundTransparent_100kGreyscale3May2012.w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893115" y="10046423"/>
            <a:ext cx="1428600" cy="407332"/>
          </a:xfrm>
          <a:prstGeom prst="rect">
            <a:avLst/>
          </a:prstGeom>
        </p:spPr>
      </p:pic>
    </p:spTree>
    <p:extLst>
      <p:ext uri="{BB962C8B-B14F-4D97-AF65-F5344CB8AC3E}">
        <p14:creationId xmlns:p14="http://schemas.microsoft.com/office/powerpoint/2010/main" val="27999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4:3 Arup Title Colour Divider">
    <p:bg>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1369076" y="2181624"/>
            <a:ext cx="12407710" cy="1066294"/>
          </a:xfrm>
          <a:prstGeom prst="rect">
            <a:avLst/>
          </a:prstGeom>
        </p:spPr>
        <p:txBody>
          <a:bodyPr lIns="0" tIns="0" rIns="0" bIns="0">
            <a:noAutofit/>
          </a:bodyPr>
          <a:lstStyle>
            <a:lvl1pPr>
              <a:lnSpc>
                <a:spcPts val="6236"/>
              </a:lnSpc>
              <a:spcBef>
                <a:spcPts val="0"/>
              </a:spcBef>
              <a:defRPr sz="5924">
                <a:solidFill>
                  <a:schemeClr val="bg1"/>
                </a:solidFill>
                <a:latin typeface="Times New Roman"/>
                <a:cs typeface="Times New Roman"/>
              </a:defRPr>
            </a:lvl1pPr>
          </a:lstStyle>
          <a:p>
            <a:r>
              <a:rPr lang="en-US"/>
              <a:t>Click to edit Master title style</a:t>
            </a:r>
            <a:endParaRPr lang="en-US" dirty="0"/>
          </a:p>
        </p:txBody>
      </p:sp>
      <p:sp>
        <p:nvSpPr>
          <p:cNvPr id="8" name="Text Placeholder 2"/>
          <p:cNvSpPr>
            <a:spLocks noGrp="1"/>
          </p:cNvSpPr>
          <p:nvPr>
            <p:ph type="body" sz="quarter" idx="10" hasCustomPrompt="1"/>
          </p:nvPr>
        </p:nvSpPr>
        <p:spPr>
          <a:xfrm>
            <a:off x="1369075" y="5972457"/>
            <a:ext cx="12405470" cy="539812"/>
          </a:xfrm>
          <a:prstGeom prst="rect">
            <a:avLst/>
          </a:prstGeom>
        </p:spPr>
        <p:txBody>
          <a:bodyPr vert="horz" lIns="0" tIns="0" rIns="0" bIns="0">
            <a:noAutofit/>
          </a:bodyPr>
          <a:lstStyle>
            <a:lvl1pPr marL="0" indent="0">
              <a:lnSpc>
                <a:spcPts val="3118"/>
              </a:lnSpc>
              <a:spcBef>
                <a:spcPts val="0"/>
              </a:spcBef>
              <a:buNone/>
              <a:defRPr sz="2806" baseline="0">
                <a:solidFill>
                  <a:schemeClr val="bg1"/>
                </a:solidFill>
                <a:latin typeface="Times New Roman"/>
                <a:cs typeface="Times New Roman"/>
              </a:defRPr>
            </a:lvl1pPr>
          </a:lstStyle>
          <a:p>
            <a:r>
              <a:rPr lang="en-US" sz="3742" dirty="0">
                <a:solidFill>
                  <a:schemeClr val="bg1"/>
                </a:solidFill>
              </a:rPr>
              <a:t>Click to edit master title style</a:t>
            </a:r>
            <a:endParaRPr lang="en-US" sz="2911" dirty="0">
              <a:solidFill>
                <a:schemeClr val="tx1"/>
              </a:solidFill>
            </a:endParaRPr>
          </a:p>
        </p:txBody>
      </p:sp>
    </p:spTree>
    <p:extLst>
      <p:ext uri="{BB962C8B-B14F-4D97-AF65-F5344CB8AC3E}">
        <p14:creationId xmlns:p14="http://schemas.microsoft.com/office/powerpoint/2010/main" val="6874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3 Arup Text Divider">
    <p:bg>
      <p:bgPr>
        <a:solidFill>
          <a:schemeClr val="accent2"/>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77894" y="512821"/>
            <a:ext cx="13732418" cy="8730908"/>
          </a:xfrm>
          <a:prstGeom prst="rect">
            <a:avLst/>
          </a:prstGeom>
        </p:spPr>
        <p:txBody>
          <a:bodyPr lIns="0" tIns="0" rIns="0" bIns="0">
            <a:noAutofit/>
          </a:bodyPr>
          <a:lstStyle>
            <a:lvl1pPr>
              <a:lnSpc>
                <a:spcPts val="7016"/>
              </a:lnSpc>
              <a:spcBef>
                <a:spcPts val="0"/>
              </a:spcBef>
              <a:defRPr sz="6704" baseline="0">
                <a:solidFill>
                  <a:schemeClr val="tx1"/>
                </a:solidFill>
                <a:latin typeface="Times New Roman"/>
                <a:cs typeface="Times New Roman"/>
              </a:defRPr>
            </a:lvl1pPr>
          </a:lstStyle>
          <a:p>
            <a:r>
              <a:rPr lang="en-US" dirty="0"/>
              <a:t>Insert a value statement here. You may pick out specific points within your value statement by highlighting the specific point with white text where appropriate. 40 words maximum word count, nis
              lsed
              facilisis
              present iusto
              augue
              vero
              nisl
              sed
              facilisis.</a:t>
            </a:r>
          </a:p>
        </p:txBody>
      </p:sp>
    </p:spTree>
    <p:extLst>
      <p:ext uri="{BB962C8B-B14F-4D97-AF65-F5344CB8AC3E}">
        <p14:creationId xmlns:p14="http://schemas.microsoft.com/office/powerpoint/2010/main" val="287629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3 Arup Bulle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657413" y="2950192"/>
            <a:ext cx="13650268" cy="6248518"/>
          </a:xfrm>
          <a:prstGeom prst="rect">
            <a:avLst/>
          </a:prstGeom>
        </p:spPr>
        <p:txBody>
          <a:bodyPr lIns="0" tIns="0" rIns="0" bIns="0">
            <a:noAutofit/>
          </a:bodyPr>
          <a:lstStyle>
            <a:lvl1pPr marL="0">
              <a:lnSpc>
                <a:spcPts val="4053"/>
              </a:lnSpc>
              <a:spcBef>
                <a:spcPts val="1871"/>
              </a:spcBef>
              <a:buClr>
                <a:schemeClr val="accent2"/>
              </a:buClr>
              <a:defRPr sz="3742">
                <a:latin typeface="Times New Roman"/>
                <a:cs typeface="Times New Roman"/>
              </a:defRPr>
            </a:lvl1pPr>
            <a:lvl2pPr marL="738868" indent="-369435">
              <a:lnSpc>
                <a:spcPts val="4053"/>
              </a:lnSpc>
              <a:spcBef>
                <a:spcPts val="449"/>
              </a:spcBef>
              <a:buClr>
                <a:schemeClr val="accent2"/>
              </a:buClr>
              <a:buFont typeface="Lucida Grande"/>
              <a:buChar char="-"/>
              <a:defRPr sz="3742">
                <a:latin typeface="Times New Roman"/>
                <a:cs typeface="Times New Roman"/>
              </a:defRPr>
            </a:lvl2pPr>
            <a:lvl3pPr marL="1108302" indent="-369435">
              <a:lnSpc>
                <a:spcPts val="3430"/>
              </a:lnSpc>
              <a:buClr>
                <a:schemeClr val="accent2"/>
              </a:buClr>
              <a:buFont typeface="Lucida Grande"/>
              <a:buChar char="-"/>
              <a:defRPr sz="3430">
                <a:latin typeface="Times New Roman"/>
                <a:cs typeface="Times New Roman"/>
              </a:defRPr>
            </a:lvl3pPr>
            <a:lvl4pPr marL="1125233" indent="-366279">
              <a:lnSpc>
                <a:spcPts val="3430"/>
              </a:lnSpc>
              <a:buClr>
                <a:schemeClr val="accent2"/>
              </a:buClr>
              <a:buFont typeface="Lucida Grande"/>
              <a:buChar char="-"/>
              <a:defRPr sz="3430">
                <a:latin typeface="Times New Roman"/>
                <a:cs typeface="Times New Roman"/>
              </a:defRPr>
            </a:lvl4pPr>
            <a:lvl5pPr marL="1125233" indent="-366279">
              <a:lnSpc>
                <a:spcPts val="3430"/>
              </a:lnSpc>
              <a:buClr>
                <a:schemeClr val="accent2"/>
              </a:buClr>
              <a:buFont typeface="Lucida Grande"/>
              <a:buChar char="-"/>
              <a:defRPr sz="3430">
                <a:latin typeface="Times New Roman"/>
                <a:cs typeface="Times New Roman"/>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654780" y="392875"/>
            <a:ext cx="13652733" cy="906350"/>
          </a:xfrm>
          <a:prstGeom prst="rect">
            <a:avLst/>
          </a:prstGeom>
        </p:spPr>
        <p:txBody>
          <a:bodyPr lIns="0" tIns="0" rIns="0" bIns="0">
            <a:noAutofit/>
          </a:bodyPr>
          <a:lstStyle>
            <a:lvl1pPr>
              <a:lnSpc>
                <a:spcPts val="5301"/>
              </a:lnSpc>
              <a:spcBef>
                <a:spcPts val="0"/>
              </a:spcBef>
              <a:defRPr sz="4989">
                <a:solidFill>
                  <a:schemeClr val="accent2"/>
                </a:solidFill>
                <a:latin typeface="Times New Roman"/>
                <a:cs typeface="Times New Roman"/>
              </a:defRPr>
            </a:lvl1pPr>
          </a:lstStyle>
          <a:p>
            <a:r>
              <a:rPr lang="en-US"/>
              <a:t>Click to edit Master title style</a:t>
            </a:r>
            <a:endParaRPr lang="en-US" dirty="0"/>
          </a:p>
        </p:txBody>
      </p:sp>
      <p:sp>
        <p:nvSpPr>
          <p:cNvPr id="7"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9" name="Rectangle 8"/>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2027956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3 Arup Bullet+GreyIntro">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657414" y="2950205"/>
            <a:ext cx="13618437" cy="2828611"/>
          </a:xfrm>
          <a:prstGeom prst="rect">
            <a:avLst/>
          </a:prstGeom>
        </p:spPr>
        <p:txBody>
          <a:bodyPr wrap="square" lIns="0" tIns="0" rIns="0" bIns="0">
            <a:spAutoFit/>
          </a:bodyPr>
          <a:lstStyle>
            <a:lvl1pPr marL="0" indent="0">
              <a:buClr>
                <a:srgbClr val="F05023"/>
              </a:buClr>
              <a:buFontTx/>
              <a:buNone/>
              <a:defRPr sz="3742">
                <a:solidFill>
                  <a:srgbClr val="666666"/>
                </a:solidFill>
                <a:latin typeface="Times New Roman"/>
                <a:cs typeface="Times New Roman"/>
              </a:defRPr>
            </a:lvl1pPr>
            <a:lvl2pPr marL="369578" indent="-369578">
              <a:lnSpc>
                <a:spcPts val="3742"/>
              </a:lnSpc>
              <a:spcBef>
                <a:spcPts val="1871"/>
              </a:spcBef>
              <a:buClr>
                <a:schemeClr val="accent2"/>
              </a:buClr>
              <a:buFont typeface="Arial"/>
              <a:buChar char="•"/>
              <a:defRPr sz="3430">
                <a:latin typeface="Times New Roman"/>
                <a:cs typeface="Times New Roman"/>
              </a:defRPr>
            </a:lvl2pPr>
            <a:lvl3pPr marL="752355" indent="-382777">
              <a:lnSpc>
                <a:spcPts val="3742"/>
              </a:lnSpc>
              <a:buClr>
                <a:schemeClr val="accent2"/>
              </a:buClr>
              <a:buFont typeface="Lucida Grande"/>
              <a:buChar char="-"/>
              <a:defRPr sz="3430">
                <a:latin typeface="Times New Roman"/>
                <a:cs typeface="Times New Roman"/>
              </a:defRPr>
            </a:lvl3pPr>
            <a:lvl4pPr marL="752355" indent="-382777">
              <a:lnSpc>
                <a:spcPts val="3742"/>
              </a:lnSpc>
              <a:buClr>
                <a:srgbClr val="28AAE1"/>
              </a:buClr>
              <a:buFont typeface="Lucida Grande"/>
              <a:buChar char="-"/>
              <a:defRPr sz="3430">
                <a:latin typeface="Times New Roman"/>
                <a:cs typeface="Times New Roman"/>
              </a:defRPr>
            </a:lvl4pPr>
            <a:lvl5pPr marL="752355" indent="-382777">
              <a:lnSpc>
                <a:spcPts val="3742"/>
              </a:lnSpc>
              <a:buClr>
                <a:srgbClr val="28AAE1"/>
              </a:buClr>
              <a:buFont typeface="Lucida Grande"/>
              <a:buChar char="-"/>
              <a:defRPr sz="3430">
                <a:latin typeface="Times New Roman"/>
                <a:cs typeface="Times New Roman"/>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654780" y="392875"/>
            <a:ext cx="13620897" cy="906350"/>
          </a:xfrm>
          <a:prstGeom prst="rect">
            <a:avLst/>
          </a:prstGeom>
        </p:spPr>
        <p:txBody>
          <a:bodyPr lIns="0" tIns="0" rIns="0" bIns="0">
            <a:noAutofit/>
          </a:bodyPr>
          <a:lstStyle>
            <a:lvl1pPr>
              <a:lnSpc>
                <a:spcPts val="5301"/>
              </a:lnSpc>
              <a:spcBef>
                <a:spcPts val="0"/>
              </a:spcBef>
              <a:defRPr sz="4989">
                <a:solidFill>
                  <a:schemeClr val="accent2"/>
                </a:solidFill>
                <a:latin typeface="Times New Roman"/>
                <a:cs typeface="Times New Roman"/>
              </a:defRPr>
            </a:lvl1pPr>
          </a:lstStyle>
          <a:p>
            <a:r>
              <a:rPr lang="en-US"/>
              <a:t>Click to edit Master title style</a:t>
            </a:r>
            <a:endParaRPr lang="en-US" dirty="0"/>
          </a:p>
        </p:txBody>
      </p:sp>
      <p:sp>
        <p:nvSpPr>
          <p:cNvPr id="9" name="Slide Number Placeholder 14"/>
          <p:cNvSpPr txBox="1"/>
          <p:nvPr/>
        </p:nvSpPr>
        <p:spPr>
          <a:xfrm>
            <a:off x="0" y="10258454"/>
            <a:ext cx="475105" cy="396681"/>
          </a:xfrm>
          <a:prstGeom prst="rect">
            <a:avLst/>
          </a:prstGeom>
        </p:spPr>
        <p:txBody>
          <a:bodyPr lIns="0" tIns="0" rIns="0" bIns="299333" anchor="ctr" anchorCtr="0"/>
          <a:lstStyle>
            <a:defPPr>
              <a:defRPr lang="en-US"/>
            </a:defPPr>
            <a:lvl1pPr marL="0" algn="l" defTabSz="898010" rtl="0" eaLnBrk="1" latinLnBrk="0" hangingPunct="1">
              <a:defRPr sz="1800" kern="1200">
                <a:solidFill>
                  <a:schemeClr val="tx1"/>
                </a:solidFill>
                <a:latin typeface="+mn-lt"/>
                <a:ea typeface="+mn-ea"/>
                <a:cs typeface="+mn-cs"/>
              </a:defRPr>
            </a:lvl1pPr>
            <a:lvl2pPr marL="449005" algn="l" defTabSz="898010" rtl="0" eaLnBrk="1" latinLnBrk="0" hangingPunct="1">
              <a:defRPr sz="1800" kern="1200">
                <a:solidFill>
                  <a:schemeClr val="tx1"/>
                </a:solidFill>
                <a:latin typeface="+mn-lt"/>
                <a:ea typeface="+mn-ea"/>
                <a:cs typeface="+mn-cs"/>
              </a:defRPr>
            </a:lvl2pPr>
            <a:lvl3pPr marL="898010" algn="l" defTabSz="898010" rtl="0" eaLnBrk="1" latinLnBrk="0" hangingPunct="1">
              <a:defRPr sz="1800" kern="1200">
                <a:solidFill>
                  <a:schemeClr val="tx1"/>
                </a:solidFill>
                <a:latin typeface="+mn-lt"/>
                <a:ea typeface="+mn-ea"/>
                <a:cs typeface="+mn-cs"/>
              </a:defRPr>
            </a:lvl3pPr>
            <a:lvl4pPr marL="1347015" algn="l" defTabSz="898010" rtl="0" eaLnBrk="1" latinLnBrk="0" hangingPunct="1">
              <a:defRPr sz="1800" kern="1200">
                <a:solidFill>
                  <a:schemeClr val="tx1"/>
                </a:solidFill>
                <a:latin typeface="+mn-lt"/>
                <a:ea typeface="+mn-ea"/>
                <a:cs typeface="+mn-cs"/>
              </a:defRPr>
            </a:lvl4pPr>
            <a:lvl5pPr marL="1796019" algn="l" defTabSz="898010" rtl="0" eaLnBrk="1" latinLnBrk="0" hangingPunct="1">
              <a:defRPr sz="1800" kern="1200">
                <a:solidFill>
                  <a:schemeClr val="tx1"/>
                </a:solidFill>
                <a:latin typeface="+mn-lt"/>
                <a:ea typeface="+mn-ea"/>
                <a:cs typeface="+mn-cs"/>
              </a:defRPr>
            </a:lvl5pPr>
            <a:lvl6pPr marL="2245024" algn="l" defTabSz="898010" rtl="0" eaLnBrk="1" latinLnBrk="0" hangingPunct="1">
              <a:defRPr sz="1800" kern="1200">
                <a:solidFill>
                  <a:schemeClr val="tx1"/>
                </a:solidFill>
                <a:latin typeface="+mn-lt"/>
                <a:ea typeface="+mn-ea"/>
                <a:cs typeface="+mn-cs"/>
              </a:defRPr>
            </a:lvl6pPr>
            <a:lvl7pPr marL="2694029" algn="l" defTabSz="898010" rtl="0" eaLnBrk="1" latinLnBrk="0" hangingPunct="1">
              <a:defRPr sz="1800" kern="1200">
                <a:solidFill>
                  <a:schemeClr val="tx1"/>
                </a:solidFill>
                <a:latin typeface="+mn-lt"/>
                <a:ea typeface="+mn-ea"/>
                <a:cs typeface="+mn-cs"/>
              </a:defRPr>
            </a:lvl7pPr>
            <a:lvl8pPr marL="3143034" algn="l" defTabSz="898010" rtl="0" eaLnBrk="1" latinLnBrk="0" hangingPunct="1">
              <a:defRPr sz="1800" kern="1200">
                <a:solidFill>
                  <a:schemeClr val="tx1"/>
                </a:solidFill>
                <a:latin typeface="+mn-lt"/>
                <a:ea typeface="+mn-ea"/>
                <a:cs typeface="+mn-cs"/>
              </a:defRPr>
            </a:lvl8pPr>
            <a:lvl9pPr marL="3592038" algn="l" defTabSz="898010" rtl="0" eaLnBrk="1" latinLnBrk="0" hangingPunct="1">
              <a:defRPr sz="1800" kern="1200">
                <a:solidFill>
                  <a:schemeClr val="tx1"/>
                </a:solidFill>
                <a:latin typeface="+mn-lt"/>
                <a:ea typeface="+mn-ea"/>
                <a:cs typeface="+mn-cs"/>
              </a:defRPr>
            </a:lvl9pPr>
          </a:lstStyle>
          <a:p>
            <a:pPr algn="ctr" eaLnBrk="1" fontAlgn="auto" hangingPunct="1">
              <a:lnSpc>
                <a:spcPts val="2078"/>
              </a:lnSpc>
              <a:spcBef>
                <a:spcPts val="0"/>
              </a:spcBef>
              <a:spcAft>
                <a:spcPts val="0"/>
              </a:spcAft>
              <a:defRPr/>
            </a:pPr>
            <a:endParaRPr lang="en-US" sz="1663" b="0" i="1" dirty="0">
              <a:solidFill>
                <a:srgbClr val="FFFFFF"/>
              </a:solidFill>
              <a:latin typeface="Arial"/>
              <a:cs typeface="ＭＳ Ｐゴシック"/>
            </a:endParaRPr>
          </a:p>
        </p:txBody>
      </p:sp>
      <p:sp>
        <p:nvSpPr>
          <p:cNvPr id="10" name="Text Placeholder 3"/>
          <p:cNvSpPr>
            <a:spLocks noGrp="1"/>
          </p:cNvSpPr>
          <p:nvPr>
            <p:ph type="body" sz="quarter" idx="33" hasCustomPrompt="1"/>
          </p:nvPr>
        </p:nvSpPr>
        <p:spPr>
          <a:xfrm>
            <a:off x="654777"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a:cs typeface="Times New Roman"/>
              </a:defRPr>
            </a:lvl1pPr>
          </a:lstStyle>
          <a:p>
            <a:r>
              <a:rPr lang="en-US" sz="3325" baseline="0" dirty="0"/>
              <a:t>Footer title</a:t>
            </a:r>
            <a:endParaRPr lang="en-US" sz="3742" baseline="0" dirty="0"/>
          </a:p>
        </p:txBody>
      </p:sp>
      <p:sp>
        <p:nvSpPr>
          <p:cNvPr id="8" name="Rectangle 7"/>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416404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3 Arup Blank">
    <p:spTree>
      <p:nvGrpSpPr>
        <p:cNvPr id="1" name=""/>
        <p:cNvGrpSpPr/>
        <p:nvPr/>
      </p:nvGrpSpPr>
      <p:grpSpPr>
        <a:xfrm>
          <a:off x="0" y="0"/>
          <a:ext cx="0" cy="0"/>
          <a:chOff x="0" y="0"/>
          <a:chExt cx="0" cy="0"/>
        </a:xfrm>
      </p:grpSpPr>
      <p:sp>
        <p:nvSpPr>
          <p:cNvPr id="6" name="Slide Number Placeholder 14"/>
          <p:cNvSpPr txBox="1"/>
          <p:nvPr/>
        </p:nvSpPr>
        <p:spPr>
          <a:xfrm>
            <a:off x="2156189" y="4762207"/>
            <a:ext cx="475105" cy="1167400"/>
          </a:xfrm>
          <a:prstGeom prst="rect">
            <a:avLst/>
          </a:prstGeom>
        </p:spPr>
        <p:txBody>
          <a:bodyPr lIns="0" tIns="0" rIns="0" bIns="411583" anchor="b" anchorCtr="0"/>
          <a:lstStyle>
            <a:defPPr>
              <a:defRPr lang="en-US"/>
            </a:defPPr>
            <a:lvl1pPr algn="ctr"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ctr"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ctr"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ctr"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ctr"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a:lstStyle>
          <a:p>
            <a:pPr eaLnBrk="1" fontAlgn="auto" hangingPunct="1">
              <a:spcBef>
                <a:spcPts val="0"/>
              </a:spcBef>
              <a:spcAft>
                <a:spcPts val="0"/>
              </a:spcAft>
              <a:defRPr/>
            </a:pPr>
            <a:fld id="{84ADEA5E-D855-46E6-A607-27446C644854}" type="slidenum">
              <a:rPr lang="en-US" sz="4989" b="0" dirty="0">
                <a:solidFill>
                  <a:srgbClr val="FFFFFF"/>
                </a:solidFill>
                <a:latin typeface="Arial"/>
                <a:cs typeface="ＭＳ Ｐゴシック"/>
              </a:rPr>
              <a:pPr eaLnBrk="1" fontAlgn="auto" hangingPunct="1">
                <a:spcBef>
                  <a:spcPts val="0"/>
                </a:spcBef>
                <a:spcAft>
                  <a:spcPts val="0"/>
                </a:spcAft>
                <a:defRPr/>
              </a:pPr>
              <a:t>‹#›</a:t>
            </a:fld>
            <a:r>
              <a:rPr lang="en-US" sz="4989" b="0" i="1" dirty="0">
                <a:solidFill>
                  <a:srgbClr val="FFFFFF"/>
                </a:solidFill>
                <a:latin typeface="Arial"/>
                <a:cs typeface="ＭＳ Ｐゴシック"/>
              </a:rPr>
              <a:t>
              </a:t>
            </a:r>
          </a:p>
        </p:txBody>
      </p:sp>
      <p:sp>
        <p:nvSpPr>
          <p:cNvPr id="8" name="Text Placeholder 3"/>
          <p:cNvSpPr>
            <a:spLocks noGrp="1"/>
          </p:cNvSpPr>
          <p:nvPr>
            <p:ph type="body" sz="quarter" idx="33" hasCustomPrompt="1"/>
          </p:nvPr>
        </p:nvSpPr>
        <p:spPr>
          <a:xfrm>
            <a:off x="654777"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a:cs typeface="Times New Roman"/>
              </a:defRPr>
            </a:lvl1pPr>
          </a:lstStyle>
          <a:p>
            <a:r>
              <a:rPr lang="en-US" sz="3325" baseline="0" dirty="0"/>
              <a:t>Footer title</a:t>
            </a:r>
            <a:endParaRPr lang="en-US" sz="3742" baseline="0" dirty="0"/>
          </a:p>
        </p:txBody>
      </p:sp>
      <p:sp>
        <p:nvSpPr>
          <p:cNvPr id="9" name="Rectangle 8"/>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233661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3 Arup Single Object">
    <p:spTree>
      <p:nvGrpSpPr>
        <p:cNvPr id="1" name=""/>
        <p:cNvGrpSpPr/>
        <p:nvPr/>
      </p:nvGrpSpPr>
      <p:grpSpPr>
        <a:xfrm>
          <a:off x="0" y="0"/>
          <a:ext cx="0" cy="0"/>
          <a:chOff x="0" y="0"/>
          <a:chExt cx="0" cy="0"/>
        </a:xfrm>
      </p:grpSpPr>
      <p:sp>
        <p:nvSpPr>
          <p:cNvPr id="7" name="Content Placeholder 7"/>
          <p:cNvSpPr>
            <a:spLocks noGrp="1"/>
          </p:cNvSpPr>
          <p:nvPr>
            <p:ph sz="quarter" idx="10" hasCustomPrompt="1"/>
          </p:nvPr>
        </p:nvSpPr>
        <p:spPr>
          <a:xfrm>
            <a:off x="654777" y="516354"/>
            <a:ext cx="13687608" cy="8535629"/>
          </a:xfrm>
          <a:prstGeom prst="rect">
            <a:avLst/>
          </a:prstGeom>
        </p:spPr>
        <p:txBody>
          <a:bodyPr lIns="0" tIns="0" rIns="0" bIns="0">
            <a:noAutofit/>
          </a:bodyPr>
          <a:lstStyle>
            <a:lvl1pPr marL="0" indent="0">
              <a:lnSpc>
                <a:spcPts val="4053"/>
              </a:lnSpc>
              <a:spcBef>
                <a:spcPts val="0"/>
              </a:spcBef>
              <a:buFontTx/>
              <a:buNone/>
              <a:defRPr sz="3742" baseline="0">
                <a:latin typeface="Times New Roman"/>
                <a:cs typeface="Times New Roman"/>
              </a:defRPr>
            </a:lvl1pPr>
          </a:lstStyle>
          <a:p>
            <a:pPr lvl="0"/>
            <a:r>
              <a:rPr lang="en-US" dirty="0"/>
              <a:t>Use this layout for tables, charts/graphs images and multimedia by clicking on the icons below.</a:t>
            </a:r>
          </a:p>
          <a:p>
            <a:pPr lvl="0"/>
            <a:r>
              <a:rPr lang="en-US" dirty="0"/>
              <a:t>For a bullet slide with text, from the ‘Home’ menu choose:</a:t>
            </a:r>
          </a:p>
          <a:p>
            <a:pPr lvl="0"/>
            <a:r>
              <a:rPr lang="en-US" dirty="0"/>
              <a:t>New slide | Arup Bullet Layout</a:t>
            </a:r>
          </a:p>
          <a:p>
            <a:pPr lvl="0"/>
            <a:r>
              <a:rPr lang="en-US" dirty="0"/>
              <a:t>Do not use this layout for text.</a:t>
            </a:r>
          </a:p>
        </p:txBody>
      </p:sp>
      <p:sp>
        <p:nvSpPr>
          <p:cNvPr id="6" name="Text Placeholder 2"/>
          <p:cNvSpPr>
            <a:spLocks noGrp="1"/>
          </p:cNvSpPr>
          <p:nvPr>
            <p:ph type="body" sz="quarter" idx="13" hasCustomPrompt="1"/>
          </p:nvPr>
        </p:nvSpPr>
        <p:spPr>
          <a:xfrm>
            <a:off x="652429" y="9051995"/>
            <a:ext cx="12891991" cy="352869"/>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11" name="Text Placeholder 2"/>
          <p:cNvSpPr>
            <a:spLocks noGrp="1"/>
          </p:cNvSpPr>
          <p:nvPr>
            <p:ph type="body" sz="quarter" idx="17" hasCustomPrompt="1"/>
          </p:nvPr>
        </p:nvSpPr>
        <p:spPr>
          <a:xfrm rot="16200000">
            <a:off x="-1409602" y="7007944"/>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9"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a:cs typeface="Times New Roman"/>
              </a:defRPr>
            </a:lvl1pPr>
          </a:lstStyle>
          <a:p>
            <a:r>
              <a:rPr lang="en-US" sz="3325" baseline="0" dirty="0"/>
              <a:t>Footer title</a:t>
            </a:r>
            <a:endParaRPr lang="en-US" sz="3742" baseline="0" dirty="0"/>
          </a:p>
        </p:txBody>
      </p:sp>
      <p:sp>
        <p:nvSpPr>
          <p:cNvPr id="12" name="Rectangle 11"/>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235951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3 Arup Two Objects">
    <p:spTree>
      <p:nvGrpSpPr>
        <p:cNvPr id="1" name=""/>
        <p:cNvGrpSpPr/>
        <p:nvPr/>
      </p:nvGrpSpPr>
      <p:grpSpPr>
        <a:xfrm>
          <a:off x="0" y="0"/>
          <a:ext cx="0" cy="0"/>
          <a:chOff x="0" y="0"/>
          <a:chExt cx="0" cy="0"/>
        </a:xfrm>
      </p:grpSpPr>
      <p:sp>
        <p:nvSpPr>
          <p:cNvPr id="21" name="Content Placeholder 7"/>
          <p:cNvSpPr>
            <a:spLocks noGrp="1"/>
          </p:cNvSpPr>
          <p:nvPr>
            <p:ph sz="quarter" idx="16" hasCustomPrompt="1"/>
          </p:nvPr>
        </p:nvSpPr>
        <p:spPr>
          <a:xfrm>
            <a:off x="7619231" y="516350"/>
            <a:ext cx="6547750" cy="8721825"/>
          </a:xfrm>
          <a:prstGeom prst="rect">
            <a:avLst/>
          </a:prstGeom>
        </p:spPr>
        <p:txBody>
          <a:bodyPr lIns="0" tIns="0" rIns="0" bIns="0">
            <a:noAutofit/>
          </a:bodyPr>
          <a:lstStyle>
            <a:lvl1pPr marL="0" indent="0">
              <a:lnSpc>
                <a:spcPts val="4053"/>
              </a:lnSpc>
              <a:spcBef>
                <a:spcPts val="0"/>
              </a:spcBef>
              <a:buFontTx/>
              <a:buNone/>
              <a:defRPr sz="3742" baseline="0">
                <a:latin typeface="Times New Roman"/>
                <a:cs typeface="Times New Roman"/>
              </a:defRPr>
            </a:lvl1pPr>
          </a:lstStyle>
          <a:p>
            <a:pPr lvl="0"/>
            <a:r>
              <a:rPr lang="en-US" dirty="0"/>
              <a:t>Use to insert images / graphical content by clicking on the icons below. Or small amount of text to compliment images</a:t>
            </a:r>
          </a:p>
        </p:txBody>
      </p:sp>
      <p:sp>
        <p:nvSpPr>
          <p:cNvPr id="13"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6" name="Text Placeholder 2"/>
          <p:cNvSpPr>
            <a:spLocks noGrp="1"/>
          </p:cNvSpPr>
          <p:nvPr>
            <p:ph type="body" sz="quarter" idx="13" hasCustomPrompt="1"/>
          </p:nvPr>
        </p:nvSpPr>
        <p:spPr>
          <a:xfrm>
            <a:off x="652428" y="9311182"/>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7" name="Text Placeholder 2"/>
          <p:cNvSpPr>
            <a:spLocks noGrp="1"/>
          </p:cNvSpPr>
          <p:nvPr>
            <p:ph type="body" sz="quarter" idx="17" hasCustomPrompt="1"/>
          </p:nvPr>
        </p:nvSpPr>
        <p:spPr>
          <a:xfrm rot="16200000">
            <a:off x="-1409607" y="7220010"/>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2" name="Text Placeholder 2"/>
          <p:cNvSpPr>
            <a:spLocks noGrp="1"/>
          </p:cNvSpPr>
          <p:nvPr>
            <p:ph type="body" sz="quarter" idx="34" hasCustomPrompt="1"/>
          </p:nvPr>
        </p:nvSpPr>
        <p:spPr>
          <a:xfrm>
            <a:off x="7637225" y="9311740"/>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14" name="Text Placeholder 2"/>
          <p:cNvSpPr>
            <a:spLocks noGrp="1"/>
          </p:cNvSpPr>
          <p:nvPr>
            <p:ph type="body" sz="quarter" idx="35" hasCustomPrompt="1"/>
          </p:nvPr>
        </p:nvSpPr>
        <p:spPr>
          <a:xfrm rot="16200000">
            <a:off x="5575194" y="7262650"/>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1" name="Rectangle 10"/>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
        <p:nvSpPr>
          <p:cNvPr id="15" name="Content Placeholder 7"/>
          <p:cNvSpPr>
            <a:spLocks noGrp="1"/>
          </p:cNvSpPr>
          <p:nvPr>
            <p:ph sz="quarter" idx="36" hasCustomPrompt="1"/>
          </p:nvPr>
        </p:nvSpPr>
        <p:spPr>
          <a:xfrm>
            <a:off x="710528" y="516350"/>
            <a:ext cx="6547750" cy="8721825"/>
          </a:xfrm>
          <a:prstGeom prst="rect">
            <a:avLst/>
          </a:prstGeom>
        </p:spPr>
        <p:txBody>
          <a:bodyPr lIns="0" tIns="0" rIns="0" bIns="0">
            <a:noAutofit/>
          </a:bodyPr>
          <a:lstStyle>
            <a:lvl1pPr marL="0" indent="0">
              <a:lnSpc>
                <a:spcPts val="4053"/>
              </a:lnSpc>
              <a:spcBef>
                <a:spcPts val="0"/>
              </a:spcBef>
              <a:buFontTx/>
              <a:buNone/>
              <a:defRPr sz="3742" baseline="0">
                <a:latin typeface="Times New Roman"/>
                <a:cs typeface="Times New Roman"/>
              </a:defRPr>
            </a:lvl1pPr>
          </a:lstStyle>
          <a:p>
            <a:pPr lvl="0"/>
            <a:r>
              <a:rPr lang="en-US" dirty="0"/>
              <a:t>Use to insert images / graphical content by clicking on the icons below. Or small amount of text to compliment images</a:t>
            </a:r>
          </a:p>
        </p:txBody>
      </p:sp>
    </p:spTree>
    <p:extLst>
      <p:ext uri="{BB962C8B-B14F-4D97-AF65-F5344CB8AC3E}">
        <p14:creationId xmlns:p14="http://schemas.microsoft.com/office/powerpoint/2010/main" val="135834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3 Arup Bulle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657413" y="2950192"/>
            <a:ext cx="13650268" cy="6248518"/>
          </a:xfrm>
          <a:prstGeom prst="rect">
            <a:avLst/>
          </a:prstGeom>
        </p:spPr>
        <p:txBody>
          <a:bodyPr lIns="0" tIns="0" rIns="0" bIns="0">
            <a:noAutofit/>
          </a:bodyPr>
          <a:lstStyle>
            <a:lvl1pPr marL="0">
              <a:lnSpc>
                <a:spcPts val="3224"/>
              </a:lnSpc>
              <a:spcBef>
                <a:spcPts val="1488"/>
              </a:spcBef>
              <a:buClr>
                <a:schemeClr val="accent2"/>
              </a:buClr>
              <a:defRPr sz="2976">
                <a:latin typeface="Times New Roman"/>
                <a:cs typeface="Times New Roman"/>
              </a:defRPr>
            </a:lvl1pPr>
            <a:lvl2pPr marL="587729" indent="-293865">
              <a:lnSpc>
                <a:spcPts val="3224"/>
              </a:lnSpc>
              <a:spcBef>
                <a:spcPts val="357"/>
              </a:spcBef>
              <a:buClr>
                <a:schemeClr val="accent2"/>
              </a:buClr>
              <a:buFont typeface="Lucida Grande"/>
              <a:buChar char="-"/>
              <a:defRPr sz="2976">
                <a:latin typeface="Times New Roman"/>
                <a:cs typeface="Times New Roman"/>
              </a:defRPr>
            </a:lvl2pPr>
            <a:lvl3pPr marL="881595" indent="-293865">
              <a:lnSpc>
                <a:spcPts val="2728"/>
              </a:lnSpc>
              <a:buClr>
                <a:schemeClr val="accent2"/>
              </a:buClr>
              <a:buFont typeface="Lucida Grande"/>
              <a:buChar char="-"/>
              <a:defRPr sz="2728">
                <a:latin typeface="Times New Roman"/>
                <a:cs typeface="Times New Roman"/>
              </a:defRPr>
            </a:lvl3pPr>
            <a:lvl4pPr marL="895062" indent="-291355">
              <a:lnSpc>
                <a:spcPts val="2728"/>
              </a:lnSpc>
              <a:buClr>
                <a:schemeClr val="accent2"/>
              </a:buClr>
              <a:buFont typeface="Lucida Grande"/>
              <a:buChar char="-"/>
              <a:defRPr sz="2728">
                <a:latin typeface="Times New Roman"/>
                <a:cs typeface="Times New Roman"/>
              </a:defRPr>
            </a:lvl4pPr>
            <a:lvl5pPr marL="895062" indent="-291355">
              <a:lnSpc>
                <a:spcPts val="2728"/>
              </a:lnSpc>
              <a:buClr>
                <a:schemeClr val="accent2"/>
              </a:buClr>
              <a:buFont typeface="Lucida Grande"/>
              <a:buChar char="-"/>
              <a:defRPr sz="2728">
                <a:latin typeface="Times New Roman"/>
                <a:cs typeface="Times New Roman"/>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654780" y="392875"/>
            <a:ext cx="13652733" cy="906350"/>
          </a:xfrm>
          <a:prstGeom prst="rect">
            <a:avLst/>
          </a:prstGeom>
        </p:spPr>
        <p:txBody>
          <a:bodyPr lIns="0" tIns="0" rIns="0" bIns="0">
            <a:noAutofit/>
          </a:bodyPr>
          <a:lstStyle>
            <a:lvl1pPr>
              <a:lnSpc>
                <a:spcPts val="4216"/>
              </a:lnSpc>
              <a:spcBef>
                <a:spcPts val="0"/>
              </a:spcBef>
              <a:defRPr sz="3968">
                <a:solidFill>
                  <a:schemeClr val="accent2"/>
                </a:solidFill>
                <a:latin typeface="Times New Roman"/>
                <a:cs typeface="Times New Roman"/>
              </a:defRPr>
            </a:lvl1pPr>
          </a:lstStyle>
          <a:p>
            <a:r>
              <a:rPr lang="en-US"/>
              <a:t>Click to edit Master title style</a:t>
            </a:r>
          </a:p>
        </p:txBody>
      </p:sp>
      <p:sp>
        <p:nvSpPr>
          <p:cNvPr id="7"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9" name="Rectangle 8"/>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4:3Arup Three Objects Option1">
    <p:spTree>
      <p:nvGrpSpPr>
        <p:cNvPr id="1" name=""/>
        <p:cNvGrpSpPr/>
        <p:nvPr/>
      </p:nvGrpSpPr>
      <p:grpSpPr>
        <a:xfrm>
          <a:off x="0" y="0"/>
          <a:ext cx="0" cy="0"/>
          <a:chOff x="0" y="0"/>
          <a:chExt cx="0" cy="0"/>
        </a:xfrm>
      </p:grpSpPr>
      <p:sp>
        <p:nvSpPr>
          <p:cNvPr id="12" name="Content Placeholder 7"/>
          <p:cNvSpPr>
            <a:spLocks noGrp="1"/>
          </p:cNvSpPr>
          <p:nvPr>
            <p:ph sz="quarter" idx="10" hasCustomPrompt="1"/>
          </p:nvPr>
        </p:nvSpPr>
        <p:spPr>
          <a:xfrm>
            <a:off x="654775" y="505124"/>
            <a:ext cx="6547750" cy="8721825"/>
          </a:xfrm>
          <a:prstGeom prst="rect">
            <a:avLst/>
          </a:prstGeom>
        </p:spPr>
        <p:txBody>
          <a:bodyPr lIns="0" tIns="0" rIns="0" bIns="0">
            <a:normAutofit/>
          </a:bodyPr>
          <a:lstStyle>
            <a:lvl1pPr marL="0" indent="0">
              <a:lnSpc>
                <a:spcPts val="3118"/>
              </a:lnSpc>
              <a:spcBef>
                <a:spcPts val="0"/>
              </a:spcBef>
              <a:buFontTx/>
              <a:buNone/>
              <a:defRPr sz="2806" baseline="0">
                <a:latin typeface="Times New Roman"/>
                <a:cs typeface="Times New Roman"/>
              </a:defRPr>
            </a:lvl1pPr>
          </a:lstStyle>
          <a:p>
            <a:pPr lvl="0"/>
            <a:r>
              <a:rPr lang="en-US" dirty="0"/>
              <a:t>Use to insert images / graphical content by clicking on the icons below</a:t>
            </a:r>
          </a:p>
          <a:p>
            <a:pPr lvl="0"/>
            <a:r>
              <a:rPr lang="en-US" dirty="0"/>
              <a:t>Or small amount of text to compliment images</a:t>
            </a:r>
          </a:p>
        </p:txBody>
      </p:sp>
      <p:sp>
        <p:nvSpPr>
          <p:cNvPr id="17" name="Content Placeholder 7"/>
          <p:cNvSpPr>
            <a:spLocks noGrp="1"/>
          </p:cNvSpPr>
          <p:nvPr>
            <p:ph sz="quarter" idx="20" hasCustomPrompt="1"/>
          </p:nvPr>
        </p:nvSpPr>
        <p:spPr>
          <a:xfrm>
            <a:off x="7618651" y="505129"/>
            <a:ext cx="6547750" cy="3891765"/>
          </a:xfrm>
          <a:prstGeom prst="rect">
            <a:avLst/>
          </a:prstGeom>
        </p:spPr>
        <p:txBody>
          <a:bodyPr lIns="0" tIns="0" rIns="0" bIns="0">
            <a:normAutofit/>
          </a:bodyPr>
          <a:lstStyle>
            <a:lvl1pPr marL="0" indent="0">
              <a:lnSpc>
                <a:spcPts val="3118"/>
              </a:lnSpc>
              <a:spcBef>
                <a:spcPts val="0"/>
              </a:spcBef>
              <a:buFontTx/>
              <a:buNone/>
              <a:defRPr sz="2806" baseline="0">
                <a:latin typeface="Times New Roman"/>
                <a:cs typeface="Times New Roman"/>
              </a:defRPr>
            </a:lvl1pPr>
          </a:lstStyle>
          <a:p>
            <a:pPr lvl="0"/>
            <a:r>
              <a:rPr lang="en-US" dirty="0"/>
              <a:t>Use to insert images / graphical content by clicking on the icons below</a:t>
            </a:r>
          </a:p>
          <a:p>
            <a:pPr lvl="0"/>
            <a:r>
              <a:rPr lang="en-US" dirty="0"/>
              <a:t>Or small amount of text to compliment images</a:t>
            </a:r>
          </a:p>
        </p:txBody>
      </p:sp>
      <p:sp>
        <p:nvSpPr>
          <p:cNvPr id="14" name="Content Placeholder 7"/>
          <p:cNvSpPr>
            <a:spLocks noGrp="1"/>
          </p:cNvSpPr>
          <p:nvPr>
            <p:ph sz="quarter" idx="23" hasCustomPrompt="1"/>
          </p:nvPr>
        </p:nvSpPr>
        <p:spPr>
          <a:xfrm>
            <a:off x="7618651" y="5334798"/>
            <a:ext cx="6547750" cy="3891765"/>
          </a:xfrm>
          <a:prstGeom prst="rect">
            <a:avLst/>
          </a:prstGeom>
        </p:spPr>
        <p:txBody>
          <a:bodyPr lIns="0" tIns="0" rIns="0" bIns="0">
            <a:normAutofit/>
          </a:bodyPr>
          <a:lstStyle>
            <a:lvl1pPr marL="0" indent="0">
              <a:lnSpc>
                <a:spcPts val="3118"/>
              </a:lnSpc>
              <a:spcBef>
                <a:spcPts val="0"/>
              </a:spcBef>
              <a:buFontTx/>
              <a:buNone/>
              <a:defRPr sz="2806" baseline="0">
                <a:latin typeface="Times New Roman"/>
                <a:cs typeface="Times New Roman"/>
              </a:defRPr>
            </a:lvl1pPr>
          </a:lstStyle>
          <a:p>
            <a:pPr lvl="0"/>
            <a:r>
              <a:rPr lang="en-US" dirty="0"/>
              <a:t>Use to insert images / graphical content by clicking on the icons below</a:t>
            </a:r>
          </a:p>
          <a:p>
            <a:pPr lvl="0"/>
            <a:r>
              <a:rPr lang="en-US" dirty="0"/>
              <a:t>Or small amount of text to compliment images</a:t>
            </a:r>
          </a:p>
        </p:txBody>
      </p:sp>
      <p:sp>
        <p:nvSpPr>
          <p:cNvPr id="20"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21" name="Text Placeholder 2"/>
          <p:cNvSpPr>
            <a:spLocks noGrp="1"/>
          </p:cNvSpPr>
          <p:nvPr>
            <p:ph type="body" sz="quarter" idx="13" hasCustomPrompt="1"/>
          </p:nvPr>
        </p:nvSpPr>
        <p:spPr>
          <a:xfrm>
            <a:off x="652428" y="9293671"/>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2" name="Text Placeholder 2"/>
          <p:cNvSpPr>
            <a:spLocks noGrp="1"/>
          </p:cNvSpPr>
          <p:nvPr>
            <p:ph type="body" sz="quarter" idx="17" hasCustomPrompt="1"/>
          </p:nvPr>
        </p:nvSpPr>
        <p:spPr>
          <a:xfrm rot="16200000">
            <a:off x="-1409607" y="7289495"/>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23" name="Text Placeholder 2"/>
          <p:cNvSpPr>
            <a:spLocks noGrp="1"/>
          </p:cNvSpPr>
          <p:nvPr>
            <p:ph type="body" sz="quarter" idx="34" hasCustomPrompt="1"/>
          </p:nvPr>
        </p:nvSpPr>
        <p:spPr>
          <a:xfrm>
            <a:off x="7613792" y="9300877"/>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4" name="Text Placeholder 2"/>
          <p:cNvSpPr>
            <a:spLocks noGrp="1"/>
          </p:cNvSpPr>
          <p:nvPr>
            <p:ph type="body" sz="quarter" idx="35" hasCustomPrompt="1"/>
          </p:nvPr>
        </p:nvSpPr>
        <p:spPr>
          <a:xfrm rot="16200000">
            <a:off x="5556620" y="7289495"/>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25" name="Text Placeholder 2"/>
          <p:cNvSpPr>
            <a:spLocks noGrp="1"/>
          </p:cNvSpPr>
          <p:nvPr>
            <p:ph type="body" sz="quarter" idx="36" hasCustomPrompt="1"/>
          </p:nvPr>
        </p:nvSpPr>
        <p:spPr>
          <a:xfrm>
            <a:off x="7613792" y="4471544"/>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6" name="Text Placeholder 2"/>
          <p:cNvSpPr>
            <a:spLocks noGrp="1"/>
          </p:cNvSpPr>
          <p:nvPr>
            <p:ph type="body" sz="quarter" idx="37" hasCustomPrompt="1"/>
          </p:nvPr>
        </p:nvSpPr>
        <p:spPr>
          <a:xfrm rot="16200000">
            <a:off x="5551757" y="2511802"/>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3" name="Rectangle 12"/>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206614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3 Arup Three Objects Option2">
    <p:spTree>
      <p:nvGrpSpPr>
        <p:cNvPr id="1" name=""/>
        <p:cNvGrpSpPr/>
        <p:nvPr/>
      </p:nvGrpSpPr>
      <p:grpSpPr>
        <a:xfrm>
          <a:off x="0" y="0"/>
          <a:ext cx="0" cy="0"/>
          <a:chOff x="0" y="0"/>
          <a:chExt cx="0" cy="0"/>
        </a:xfrm>
      </p:grpSpPr>
      <p:sp>
        <p:nvSpPr>
          <p:cNvPr id="17" name="Content Placeholder 7"/>
          <p:cNvSpPr>
            <a:spLocks noGrp="1"/>
          </p:cNvSpPr>
          <p:nvPr>
            <p:ph sz="quarter" idx="24" hasCustomPrompt="1"/>
          </p:nvPr>
        </p:nvSpPr>
        <p:spPr>
          <a:xfrm>
            <a:off x="7618651" y="505124"/>
            <a:ext cx="6547750" cy="8721825"/>
          </a:xfrm>
          <a:prstGeom prst="rect">
            <a:avLst/>
          </a:prstGeom>
        </p:spPr>
        <p:txBody>
          <a:bodyPr lIns="0" tIns="0" rIns="0" bIns="0">
            <a:normAutofit/>
          </a:bodyPr>
          <a:lstStyle>
            <a:lvl1pPr marL="0" indent="0">
              <a:lnSpc>
                <a:spcPts val="3118"/>
              </a:lnSpc>
              <a:spcBef>
                <a:spcPts val="0"/>
              </a:spcBef>
              <a:buFontTx/>
              <a:buNone/>
              <a:defRPr sz="2806" baseline="0">
                <a:latin typeface="Times New Roman"/>
                <a:cs typeface="Times New Roman"/>
              </a:defRPr>
            </a:lvl1pPr>
          </a:lstStyle>
          <a:p>
            <a:pPr lvl="0"/>
            <a:r>
              <a:rPr lang="en-US" dirty="0"/>
              <a:t>Use to insert images / graphical content by clicking on the icons below</a:t>
            </a:r>
          </a:p>
          <a:p>
            <a:pPr lvl="0"/>
            <a:r>
              <a:rPr lang="en-US" dirty="0"/>
              <a:t>Or small amount of text to compliment images</a:t>
            </a:r>
          </a:p>
        </p:txBody>
      </p:sp>
      <p:sp>
        <p:nvSpPr>
          <p:cNvPr id="20" name="Content Placeholder 7"/>
          <p:cNvSpPr>
            <a:spLocks noGrp="1"/>
          </p:cNvSpPr>
          <p:nvPr>
            <p:ph sz="quarter" idx="12" hasCustomPrompt="1"/>
          </p:nvPr>
        </p:nvSpPr>
        <p:spPr>
          <a:xfrm>
            <a:off x="646681" y="5121422"/>
            <a:ext cx="6547750" cy="4113963"/>
          </a:xfrm>
          <a:prstGeom prst="rect">
            <a:avLst/>
          </a:prstGeom>
        </p:spPr>
        <p:txBody>
          <a:bodyPr lIns="0" tIns="0" rIns="0" bIns="0">
            <a:normAutofit/>
          </a:bodyPr>
          <a:lstStyle>
            <a:lvl1pPr marL="0" indent="0">
              <a:lnSpc>
                <a:spcPts val="3118"/>
              </a:lnSpc>
              <a:spcBef>
                <a:spcPts val="0"/>
              </a:spcBef>
              <a:buFontTx/>
              <a:buNone/>
              <a:defRPr sz="2806" baseline="0">
                <a:latin typeface="Times New Roman"/>
                <a:cs typeface="Times New Roman"/>
              </a:defRPr>
            </a:lvl1pPr>
          </a:lstStyle>
          <a:p>
            <a:pPr lvl="0"/>
            <a:r>
              <a:rPr lang="en-US" dirty="0"/>
              <a:t>Use to insert images / graphical content by clicking on the icons below</a:t>
            </a:r>
          </a:p>
          <a:p>
            <a:pPr lvl="0"/>
            <a:r>
              <a:rPr lang="en-US" dirty="0"/>
              <a:t>Or small amount of text to compliment images</a:t>
            </a:r>
          </a:p>
        </p:txBody>
      </p:sp>
      <p:sp>
        <p:nvSpPr>
          <p:cNvPr id="23" name="Content Placeholder 7"/>
          <p:cNvSpPr>
            <a:spLocks noGrp="1"/>
          </p:cNvSpPr>
          <p:nvPr>
            <p:ph sz="quarter" idx="20" hasCustomPrompt="1"/>
          </p:nvPr>
        </p:nvSpPr>
        <p:spPr>
          <a:xfrm>
            <a:off x="646681" y="505123"/>
            <a:ext cx="6547750" cy="4113963"/>
          </a:xfrm>
          <a:prstGeom prst="rect">
            <a:avLst/>
          </a:prstGeom>
        </p:spPr>
        <p:txBody>
          <a:bodyPr lIns="0" tIns="0" rIns="0" bIns="0">
            <a:normAutofit/>
          </a:bodyPr>
          <a:lstStyle>
            <a:lvl1pPr marL="0" indent="0">
              <a:lnSpc>
                <a:spcPts val="3118"/>
              </a:lnSpc>
              <a:spcBef>
                <a:spcPts val="0"/>
              </a:spcBef>
              <a:buFontTx/>
              <a:buNone/>
              <a:defRPr sz="2806" baseline="0">
                <a:latin typeface="Times New Roman"/>
                <a:cs typeface="Times New Roman"/>
              </a:defRPr>
            </a:lvl1pPr>
          </a:lstStyle>
          <a:p>
            <a:pPr lvl="0"/>
            <a:r>
              <a:rPr lang="en-US" dirty="0"/>
              <a:t>Use to insert images / graphical content by clicking on the icons below</a:t>
            </a:r>
          </a:p>
          <a:p>
            <a:pPr lvl="0"/>
            <a:r>
              <a:rPr lang="en-US" dirty="0"/>
              <a:t>Or small amount of text to compliment images</a:t>
            </a:r>
          </a:p>
        </p:txBody>
      </p:sp>
      <p:sp>
        <p:nvSpPr>
          <p:cNvPr id="19"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14" name="Text Placeholder 2"/>
          <p:cNvSpPr>
            <a:spLocks noGrp="1"/>
          </p:cNvSpPr>
          <p:nvPr>
            <p:ph type="body" sz="quarter" idx="13" hasCustomPrompt="1"/>
          </p:nvPr>
        </p:nvSpPr>
        <p:spPr>
          <a:xfrm>
            <a:off x="652428" y="9230640"/>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15" name="Text Placeholder 2"/>
          <p:cNvSpPr>
            <a:spLocks noGrp="1"/>
          </p:cNvSpPr>
          <p:nvPr>
            <p:ph type="body" sz="quarter" idx="17" hasCustomPrompt="1"/>
          </p:nvPr>
        </p:nvSpPr>
        <p:spPr>
          <a:xfrm rot="16200000">
            <a:off x="-1409607" y="7132451"/>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26" name="Text Placeholder 2"/>
          <p:cNvSpPr>
            <a:spLocks noGrp="1"/>
          </p:cNvSpPr>
          <p:nvPr>
            <p:ph type="body" sz="quarter" idx="34" hasCustomPrompt="1"/>
          </p:nvPr>
        </p:nvSpPr>
        <p:spPr>
          <a:xfrm>
            <a:off x="634431" y="4631473"/>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7" name="Text Placeholder 2"/>
          <p:cNvSpPr>
            <a:spLocks noGrp="1"/>
          </p:cNvSpPr>
          <p:nvPr>
            <p:ph type="body" sz="quarter" idx="35" hasCustomPrompt="1"/>
          </p:nvPr>
        </p:nvSpPr>
        <p:spPr>
          <a:xfrm rot="16200000">
            <a:off x="-1409607" y="2540189"/>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28" name="Text Placeholder 2"/>
          <p:cNvSpPr>
            <a:spLocks noGrp="1"/>
          </p:cNvSpPr>
          <p:nvPr>
            <p:ph type="body" sz="quarter" idx="36" hasCustomPrompt="1"/>
          </p:nvPr>
        </p:nvSpPr>
        <p:spPr>
          <a:xfrm>
            <a:off x="7638222" y="9247967"/>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9" name="Text Placeholder 2"/>
          <p:cNvSpPr>
            <a:spLocks noGrp="1"/>
          </p:cNvSpPr>
          <p:nvPr>
            <p:ph type="body" sz="quarter" idx="37" hasCustomPrompt="1"/>
          </p:nvPr>
        </p:nvSpPr>
        <p:spPr>
          <a:xfrm rot="16200000">
            <a:off x="5556620" y="7132451"/>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3" name="Rectangle 12"/>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179810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3 Arup Four Objects">
    <p:spTree>
      <p:nvGrpSpPr>
        <p:cNvPr id="1" name=""/>
        <p:cNvGrpSpPr/>
        <p:nvPr/>
      </p:nvGrpSpPr>
      <p:grpSpPr>
        <a:xfrm>
          <a:off x="0" y="0"/>
          <a:ext cx="0" cy="0"/>
          <a:chOff x="0" y="0"/>
          <a:chExt cx="0" cy="0"/>
        </a:xfrm>
      </p:grpSpPr>
      <p:sp>
        <p:nvSpPr>
          <p:cNvPr id="17" name="Content Placeholder 7"/>
          <p:cNvSpPr>
            <a:spLocks noGrp="1"/>
          </p:cNvSpPr>
          <p:nvPr>
            <p:ph sz="quarter" idx="12" hasCustomPrompt="1"/>
          </p:nvPr>
        </p:nvSpPr>
        <p:spPr>
          <a:xfrm>
            <a:off x="646083" y="5121422"/>
            <a:ext cx="6547750" cy="4113963"/>
          </a:xfrm>
          <a:prstGeom prst="rect">
            <a:avLst/>
          </a:prstGeom>
        </p:spPr>
        <p:txBody>
          <a:bodyPr lIns="0" tIns="0" rIns="0" bIns="0">
            <a:normAutofit/>
          </a:bodyPr>
          <a:lstStyle>
            <a:lvl1pPr marL="0" indent="0">
              <a:lnSpc>
                <a:spcPts val="3118"/>
              </a:lnSpc>
              <a:spcBef>
                <a:spcPts val="0"/>
              </a:spcBef>
              <a:buFontTx/>
              <a:buNone/>
              <a:defRPr sz="2806" baseline="0">
                <a:latin typeface="Times New Roman"/>
                <a:cs typeface="Times New Roman"/>
              </a:defRPr>
            </a:lvl1pPr>
          </a:lstStyle>
          <a:p>
            <a:pPr lvl="0"/>
            <a:r>
              <a:rPr lang="en-US" dirty="0"/>
              <a:t>Use to insert images / graphical content by clicking on the icons below</a:t>
            </a:r>
          </a:p>
          <a:p>
            <a:pPr lvl="0"/>
            <a:r>
              <a:rPr lang="en-US" dirty="0"/>
              <a:t>Or small amount of text to compliment images</a:t>
            </a:r>
          </a:p>
        </p:txBody>
      </p:sp>
      <p:sp>
        <p:nvSpPr>
          <p:cNvPr id="24" name="Content Placeholder 7"/>
          <p:cNvSpPr>
            <a:spLocks noGrp="1"/>
          </p:cNvSpPr>
          <p:nvPr>
            <p:ph sz="quarter" idx="20" hasCustomPrompt="1"/>
          </p:nvPr>
        </p:nvSpPr>
        <p:spPr>
          <a:xfrm>
            <a:off x="646083" y="505123"/>
            <a:ext cx="6547750" cy="4113963"/>
          </a:xfrm>
          <a:prstGeom prst="rect">
            <a:avLst/>
          </a:prstGeom>
        </p:spPr>
        <p:txBody>
          <a:bodyPr lIns="0" tIns="0" rIns="0" bIns="0">
            <a:normAutofit/>
          </a:bodyPr>
          <a:lstStyle>
            <a:lvl1pPr marL="0" indent="0">
              <a:lnSpc>
                <a:spcPts val="3118"/>
              </a:lnSpc>
              <a:spcBef>
                <a:spcPts val="0"/>
              </a:spcBef>
              <a:buFontTx/>
              <a:buNone/>
              <a:defRPr sz="2806" baseline="0">
                <a:latin typeface="Times New Roman"/>
                <a:cs typeface="Times New Roman"/>
              </a:defRPr>
            </a:lvl1pPr>
          </a:lstStyle>
          <a:p>
            <a:pPr lvl="0"/>
            <a:r>
              <a:rPr lang="en-US" dirty="0"/>
              <a:t>Use to insert images / graphical content by clicking on the icons below</a:t>
            </a:r>
          </a:p>
          <a:p>
            <a:pPr lvl="0"/>
            <a:r>
              <a:rPr lang="en-US" dirty="0"/>
              <a:t>Or small amount of text to compliment images</a:t>
            </a:r>
          </a:p>
        </p:txBody>
      </p:sp>
      <p:sp>
        <p:nvSpPr>
          <p:cNvPr id="30" name="Content Placeholder 7"/>
          <p:cNvSpPr>
            <a:spLocks noGrp="1"/>
          </p:cNvSpPr>
          <p:nvPr>
            <p:ph sz="quarter" idx="26" hasCustomPrompt="1"/>
          </p:nvPr>
        </p:nvSpPr>
        <p:spPr>
          <a:xfrm>
            <a:off x="7618651" y="505123"/>
            <a:ext cx="6547750" cy="4113963"/>
          </a:xfrm>
          <a:prstGeom prst="rect">
            <a:avLst/>
          </a:prstGeom>
        </p:spPr>
        <p:txBody>
          <a:bodyPr lIns="0" tIns="0" rIns="0" bIns="0">
            <a:normAutofit/>
          </a:bodyPr>
          <a:lstStyle>
            <a:lvl1pPr marL="0" indent="0">
              <a:lnSpc>
                <a:spcPts val="3118"/>
              </a:lnSpc>
              <a:spcBef>
                <a:spcPts val="0"/>
              </a:spcBef>
              <a:buFontTx/>
              <a:buNone/>
              <a:defRPr sz="2806" baseline="0">
                <a:latin typeface="Times New Roman"/>
                <a:cs typeface="Times New Roman"/>
              </a:defRPr>
            </a:lvl1pPr>
          </a:lstStyle>
          <a:p>
            <a:pPr lvl="0"/>
            <a:r>
              <a:rPr lang="en-US" dirty="0"/>
              <a:t>Use to insert images / graphical content by clicking on the icons below</a:t>
            </a:r>
          </a:p>
          <a:p>
            <a:pPr lvl="0"/>
            <a:r>
              <a:rPr lang="en-US" dirty="0"/>
              <a:t>Or small amount of text to compliment images</a:t>
            </a:r>
          </a:p>
        </p:txBody>
      </p:sp>
      <p:sp>
        <p:nvSpPr>
          <p:cNvPr id="20" name="Content Placeholder 7"/>
          <p:cNvSpPr>
            <a:spLocks noGrp="1"/>
          </p:cNvSpPr>
          <p:nvPr>
            <p:ph sz="quarter" idx="23" hasCustomPrompt="1"/>
          </p:nvPr>
        </p:nvSpPr>
        <p:spPr>
          <a:xfrm>
            <a:off x="7618651" y="5121422"/>
            <a:ext cx="6547750" cy="4113963"/>
          </a:xfrm>
          <a:prstGeom prst="rect">
            <a:avLst/>
          </a:prstGeom>
        </p:spPr>
        <p:txBody>
          <a:bodyPr lIns="0" tIns="0" rIns="0" bIns="0">
            <a:normAutofit/>
          </a:bodyPr>
          <a:lstStyle>
            <a:lvl1pPr marL="0" indent="0">
              <a:lnSpc>
                <a:spcPts val="3118"/>
              </a:lnSpc>
              <a:spcBef>
                <a:spcPts val="0"/>
              </a:spcBef>
              <a:buFontTx/>
              <a:buNone/>
              <a:defRPr sz="2806" baseline="0">
                <a:latin typeface="Times New Roman"/>
                <a:cs typeface="Times New Roman"/>
              </a:defRPr>
            </a:lvl1pPr>
          </a:lstStyle>
          <a:p>
            <a:pPr lvl="0"/>
            <a:r>
              <a:rPr lang="en-US" dirty="0"/>
              <a:t>Use to insert images / graphical content by clicking on the icons below</a:t>
            </a:r>
          </a:p>
          <a:p>
            <a:pPr lvl="0"/>
            <a:r>
              <a:rPr lang="en-US" dirty="0"/>
              <a:t>Or small amount of text to compliment images</a:t>
            </a:r>
          </a:p>
        </p:txBody>
      </p:sp>
      <p:sp>
        <p:nvSpPr>
          <p:cNvPr id="28"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23" name="Text Placeholder 2"/>
          <p:cNvSpPr>
            <a:spLocks noGrp="1"/>
          </p:cNvSpPr>
          <p:nvPr>
            <p:ph type="body" sz="quarter" idx="13" hasCustomPrompt="1"/>
          </p:nvPr>
        </p:nvSpPr>
        <p:spPr>
          <a:xfrm>
            <a:off x="652428" y="9230640"/>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7" name="Text Placeholder 2"/>
          <p:cNvSpPr>
            <a:spLocks noGrp="1"/>
          </p:cNvSpPr>
          <p:nvPr>
            <p:ph type="body" sz="quarter" idx="17" hasCustomPrompt="1"/>
          </p:nvPr>
        </p:nvSpPr>
        <p:spPr>
          <a:xfrm rot="16200000">
            <a:off x="-1409607" y="7123327"/>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29" name="Text Placeholder 2"/>
          <p:cNvSpPr>
            <a:spLocks noGrp="1"/>
          </p:cNvSpPr>
          <p:nvPr>
            <p:ph type="body" sz="quarter" idx="34" hasCustomPrompt="1"/>
          </p:nvPr>
        </p:nvSpPr>
        <p:spPr>
          <a:xfrm>
            <a:off x="7618653" y="9230640"/>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33" name="Text Placeholder 2"/>
          <p:cNvSpPr>
            <a:spLocks noGrp="1"/>
          </p:cNvSpPr>
          <p:nvPr>
            <p:ph type="body" sz="quarter" idx="35" hasCustomPrompt="1"/>
          </p:nvPr>
        </p:nvSpPr>
        <p:spPr>
          <a:xfrm rot="16200000">
            <a:off x="5556620" y="7123327"/>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34" name="Text Placeholder 2"/>
          <p:cNvSpPr>
            <a:spLocks noGrp="1"/>
          </p:cNvSpPr>
          <p:nvPr>
            <p:ph type="body" sz="quarter" idx="36" hasCustomPrompt="1"/>
          </p:nvPr>
        </p:nvSpPr>
        <p:spPr>
          <a:xfrm>
            <a:off x="652428" y="4626923"/>
            <a:ext cx="5710298" cy="226165"/>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35" name="Text Placeholder 2"/>
          <p:cNvSpPr>
            <a:spLocks noGrp="1"/>
          </p:cNvSpPr>
          <p:nvPr>
            <p:ph type="body" sz="quarter" idx="37" hasCustomPrompt="1"/>
          </p:nvPr>
        </p:nvSpPr>
        <p:spPr>
          <a:xfrm rot="16200000">
            <a:off x="-1409607" y="2521077"/>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36" name="Text Placeholder 2"/>
          <p:cNvSpPr>
            <a:spLocks noGrp="1"/>
          </p:cNvSpPr>
          <p:nvPr>
            <p:ph type="body" sz="quarter" idx="38" hasCustomPrompt="1"/>
          </p:nvPr>
        </p:nvSpPr>
        <p:spPr>
          <a:xfrm>
            <a:off x="7592765" y="4626919"/>
            <a:ext cx="5710298" cy="226165"/>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37" name="Text Placeholder 2"/>
          <p:cNvSpPr>
            <a:spLocks noGrp="1"/>
          </p:cNvSpPr>
          <p:nvPr>
            <p:ph type="body" sz="quarter" idx="39" hasCustomPrompt="1"/>
          </p:nvPr>
        </p:nvSpPr>
        <p:spPr>
          <a:xfrm rot="16200000">
            <a:off x="5530732" y="2521077"/>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6" name="Rectangle 15"/>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107997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3 Arup Single Image">
    <p:spTree>
      <p:nvGrpSpPr>
        <p:cNvPr id="1" name=""/>
        <p:cNvGrpSpPr/>
        <p:nvPr/>
      </p:nvGrpSpPr>
      <p:grpSpPr>
        <a:xfrm>
          <a:off x="0" y="0"/>
          <a:ext cx="0" cy="0"/>
          <a:chOff x="0" y="0"/>
          <a:chExt cx="0" cy="0"/>
        </a:xfrm>
      </p:grpSpPr>
      <p:sp>
        <p:nvSpPr>
          <p:cNvPr id="20" name="Picture Placeholder 2"/>
          <p:cNvSpPr>
            <a:spLocks noGrp="1" noChangeAspect="1"/>
          </p:cNvSpPr>
          <p:nvPr>
            <p:ph type="pic" sz="quarter" idx="11" hasCustomPrompt="1"/>
          </p:nvPr>
        </p:nvSpPr>
        <p:spPr>
          <a:xfrm>
            <a:off x="654777" y="597341"/>
            <a:ext cx="13687608" cy="8718084"/>
          </a:xfrm>
          <a:prstGeom prst="rect">
            <a:avLst/>
          </a:prstGeom>
        </p:spPr>
        <p:txBody>
          <a:bodyPr vert="horz" lIns="0" tIns="0" rIns="0" bIns="0" anchor="t">
            <a:normAutofit/>
          </a:bodyPr>
          <a:lstStyle>
            <a:lvl1pPr marL="0" indent="0">
              <a:lnSpc>
                <a:spcPts val="3118"/>
              </a:lnSpc>
              <a:spcBef>
                <a:spcPts val="0"/>
              </a:spcBef>
              <a:buNone/>
              <a:defRPr sz="2806" baseline="0">
                <a:latin typeface="Times New Roman"/>
                <a:cs typeface="Times New Roman"/>
              </a:defRPr>
            </a:lvl1pPr>
          </a:lstStyle>
          <a:p>
            <a:br>
              <a:rPr lang="en-US" dirty="0"/>
            </a:br>
            <a:br>
              <a:rPr lang="en-US" dirty="0"/>
            </a:br>
            <a:br>
              <a:rPr lang="en-US" dirty="0"/>
            </a:br>
            <a:endParaRPr lang="en-US" dirty="0"/>
          </a:p>
          <a:p>
            <a:endParaRPr lang="en-US" dirty="0"/>
          </a:p>
          <a:p>
            <a:endParaRPr lang="en-US" dirty="0"/>
          </a:p>
        </p:txBody>
      </p:sp>
      <p:sp>
        <p:nvSpPr>
          <p:cNvPr id="10"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7" name="Text Placeholder 2"/>
          <p:cNvSpPr>
            <a:spLocks noGrp="1"/>
          </p:cNvSpPr>
          <p:nvPr>
            <p:ph type="body" sz="quarter" idx="13" hasCustomPrompt="1"/>
          </p:nvPr>
        </p:nvSpPr>
        <p:spPr>
          <a:xfrm>
            <a:off x="654779" y="9301925"/>
            <a:ext cx="11746916" cy="323625"/>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9" name="Text Placeholder 2"/>
          <p:cNvSpPr>
            <a:spLocks noGrp="1"/>
          </p:cNvSpPr>
          <p:nvPr>
            <p:ph type="body" sz="quarter" idx="17" hasCustomPrompt="1"/>
          </p:nvPr>
        </p:nvSpPr>
        <p:spPr>
          <a:xfrm rot="16200000">
            <a:off x="-1407256" y="7185690"/>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1" name="Rectangle 10"/>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17915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3 Arup Two Images">
    <p:spTree>
      <p:nvGrpSpPr>
        <p:cNvPr id="1" name=""/>
        <p:cNvGrpSpPr/>
        <p:nvPr/>
      </p:nvGrpSpPr>
      <p:grpSpPr>
        <a:xfrm>
          <a:off x="0" y="0"/>
          <a:ext cx="0" cy="0"/>
          <a:chOff x="0" y="0"/>
          <a:chExt cx="0" cy="0"/>
        </a:xfrm>
      </p:grpSpPr>
      <p:sp>
        <p:nvSpPr>
          <p:cNvPr id="13" name="Picture Placeholder 2"/>
          <p:cNvSpPr>
            <a:spLocks noGrp="1" noChangeAspect="1"/>
          </p:cNvSpPr>
          <p:nvPr>
            <p:ph type="pic" sz="quarter" idx="12" hasCustomPrompt="1"/>
          </p:nvPr>
        </p:nvSpPr>
        <p:spPr>
          <a:xfrm>
            <a:off x="646661" y="505124"/>
            <a:ext cx="6547750" cy="8721825"/>
          </a:xfrm>
          <a:prstGeom prst="rect">
            <a:avLst/>
          </a:prstGeom>
        </p:spPr>
        <p:txBody>
          <a:bodyPr vert="horz" lIns="0" tIns="0" rIns="0" bIns="0" anchor="t">
            <a:normAutofit/>
          </a:bodyPr>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28" name="Picture Placeholder 2"/>
          <p:cNvSpPr>
            <a:spLocks noGrp="1" noChangeAspect="1"/>
          </p:cNvSpPr>
          <p:nvPr>
            <p:ph type="pic" sz="quarter" idx="13" hasCustomPrompt="1"/>
          </p:nvPr>
        </p:nvSpPr>
        <p:spPr>
          <a:xfrm>
            <a:off x="7621500" y="505124"/>
            <a:ext cx="6547750" cy="8721825"/>
          </a:xfrm>
          <a:prstGeom prst="rect">
            <a:avLst/>
          </a:prstGeom>
        </p:spPr>
        <p:txBody>
          <a:bodyPr vert="horz" lIns="0" tIns="0" rIns="0" bIns="0" anchor="t">
            <a:normAutofit/>
          </a:bodyPr>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18"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11" name="Text Placeholder 2"/>
          <p:cNvSpPr>
            <a:spLocks noGrp="1"/>
          </p:cNvSpPr>
          <p:nvPr>
            <p:ph type="body" sz="quarter" idx="34" hasCustomPrompt="1"/>
          </p:nvPr>
        </p:nvSpPr>
        <p:spPr>
          <a:xfrm>
            <a:off x="646664" y="9247788"/>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12" name="Text Placeholder 2"/>
          <p:cNvSpPr>
            <a:spLocks noGrp="1"/>
          </p:cNvSpPr>
          <p:nvPr>
            <p:ph type="body" sz="quarter" idx="17" hasCustomPrompt="1"/>
          </p:nvPr>
        </p:nvSpPr>
        <p:spPr>
          <a:xfrm rot="16200000">
            <a:off x="-1415368" y="7185690"/>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9" name="Text Placeholder 2"/>
          <p:cNvSpPr>
            <a:spLocks noGrp="1"/>
          </p:cNvSpPr>
          <p:nvPr>
            <p:ph type="body" sz="quarter" idx="35" hasCustomPrompt="1"/>
          </p:nvPr>
        </p:nvSpPr>
        <p:spPr>
          <a:xfrm>
            <a:off x="7621501" y="9247788"/>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0" name="Text Placeholder 2"/>
          <p:cNvSpPr>
            <a:spLocks noGrp="1"/>
          </p:cNvSpPr>
          <p:nvPr>
            <p:ph type="body" sz="quarter" idx="36" hasCustomPrompt="1"/>
          </p:nvPr>
        </p:nvSpPr>
        <p:spPr>
          <a:xfrm rot="16200000">
            <a:off x="5559471" y="7185690"/>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0" name="Rectangle 9"/>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235082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3 Arup Three Images Option1">
    <p:spTree>
      <p:nvGrpSpPr>
        <p:cNvPr id="1" name=""/>
        <p:cNvGrpSpPr/>
        <p:nvPr/>
      </p:nvGrpSpPr>
      <p:grpSpPr>
        <a:xfrm>
          <a:off x="0" y="0"/>
          <a:ext cx="0" cy="0"/>
          <a:chOff x="0" y="0"/>
          <a:chExt cx="0" cy="0"/>
        </a:xfrm>
      </p:grpSpPr>
      <p:sp>
        <p:nvSpPr>
          <p:cNvPr id="21" name="Picture Placeholder 2"/>
          <p:cNvSpPr>
            <a:spLocks noGrp="1" noChangeAspect="1"/>
          </p:cNvSpPr>
          <p:nvPr>
            <p:ph type="pic" sz="quarter" idx="15" hasCustomPrompt="1"/>
          </p:nvPr>
        </p:nvSpPr>
        <p:spPr>
          <a:xfrm>
            <a:off x="7620925" y="505125"/>
            <a:ext cx="6547750" cy="4113963"/>
          </a:xfrm>
          <a:prstGeom prst="rect">
            <a:avLst/>
          </a:prstGeom>
        </p:spPr>
        <p:txBody>
          <a:bodyPr vert="horz" lIns="0" tIns="0" rIns="0" bIns="0" anchor="t">
            <a:normAutofit/>
          </a:bodyPr>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22" name="Picture Placeholder 2"/>
          <p:cNvSpPr>
            <a:spLocks noGrp="1" noChangeAspect="1"/>
          </p:cNvSpPr>
          <p:nvPr>
            <p:ph type="pic" sz="quarter" idx="16" hasCustomPrompt="1"/>
          </p:nvPr>
        </p:nvSpPr>
        <p:spPr>
          <a:xfrm>
            <a:off x="7620925" y="5121381"/>
            <a:ext cx="6547750" cy="4113963"/>
          </a:xfrm>
          <a:prstGeom prst="rect">
            <a:avLst/>
          </a:prstGeom>
        </p:spPr>
        <p:txBody>
          <a:bodyPr vert="horz" lIns="0" tIns="0" rIns="0" bIns="0" anchor="t">
            <a:noAutofit/>
          </a:bodyPr>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24" name="Picture Placeholder 2"/>
          <p:cNvSpPr>
            <a:spLocks noGrp="1" noChangeAspect="1"/>
          </p:cNvSpPr>
          <p:nvPr>
            <p:ph type="pic" sz="quarter" idx="12" hasCustomPrompt="1"/>
          </p:nvPr>
        </p:nvSpPr>
        <p:spPr>
          <a:xfrm>
            <a:off x="651539" y="505124"/>
            <a:ext cx="6547750" cy="8721825"/>
          </a:xfrm>
          <a:prstGeom prst="rect">
            <a:avLst/>
          </a:prstGeom>
        </p:spPr>
        <p:txBody>
          <a:bodyPr vert="horz" lIns="0" tIns="0" rIns="0" bIns="0" anchor="t">
            <a:normAutofit/>
          </a:bodyPr>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18"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14" name="Text Placeholder 2"/>
          <p:cNvSpPr>
            <a:spLocks noGrp="1"/>
          </p:cNvSpPr>
          <p:nvPr>
            <p:ph type="body" sz="quarter" idx="13" hasCustomPrompt="1"/>
          </p:nvPr>
        </p:nvSpPr>
        <p:spPr>
          <a:xfrm>
            <a:off x="652428" y="9230613"/>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15" name="Text Placeholder 2"/>
          <p:cNvSpPr>
            <a:spLocks noGrp="1"/>
          </p:cNvSpPr>
          <p:nvPr>
            <p:ph type="body" sz="quarter" idx="17" hasCustomPrompt="1"/>
          </p:nvPr>
        </p:nvSpPr>
        <p:spPr>
          <a:xfrm rot="16200000">
            <a:off x="-1409607" y="7123327"/>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26" name="Text Placeholder 2"/>
          <p:cNvSpPr>
            <a:spLocks noGrp="1"/>
          </p:cNvSpPr>
          <p:nvPr>
            <p:ph type="body" sz="quarter" idx="34" hasCustomPrompt="1"/>
          </p:nvPr>
        </p:nvSpPr>
        <p:spPr>
          <a:xfrm>
            <a:off x="7643376" y="9230613"/>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7" name="Text Placeholder 2"/>
          <p:cNvSpPr>
            <a:spLocks noGrp="1"/>
          </p:cNvSpPr>
          <p:nvPr>
            <p:ph type="body" sz="quarter" idx="35" hasCustomPrompt="1"/>
          </p:nvPr>
        </p:nvSpPr>
        <p:spPr>
          <a:xfrm rot="16200000">
            <a:off x="5581345" y="7123327"/>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28" name="Text Placeholder 2"/>
          <p:cNvSpPr>
            <a:spLocks noGrp="1"/>
          </p:cNvSpPr>
          <p:nvPr>
            <p:ph type="body" sz="quarter" idx="36" hasCustomPrompt="1"/>
          </p:nvPr>
        </p:nvSpPr>
        <p:spPr>
          <a:xfrm>
            <a:off x="7601947" y="4619848"/>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9" name="Text Placeholder 2"/>
          <p:cNvSpPr>
            <a:spLocks noGrp="1"/>
          </p:cNvSpPr>
          <p:nvPr>
            <p:ph type="body" sz="quarter" idx="37" hasCustomPrompt="1"/>
          </p:nvPr>
        </p:nvSpPr>
        <p:spPr>
          <a:xfrm rot="16200000">
            <a:off x="5539914" y="2485567"/>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3" name="Rectangle 12"/>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1915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3 Arup Three Images Option2">
    <p:spTree>
      <p:nvGrpSpPr>
        <p:cNvPr id="1" name=""/>
        <p:cNvGrpSpPr/>
        <p:nvPr/>
      </p:nvGrpSpPr>
      <p:grpSpPr>
        <a:xfrm>
          <a:off x="0" y="0"/>
          <a:ext cx="0" cy="0"/>
          <a:chOff x="0" y="0"/>
          <a:chExt cx="0" cy="0"/>
        </a:xfrm>
      </p:grpSpPr>
      <p:sp>
        <p:nvSpPr>
          <p:cNvPr id="27" name="Picture Placeholder 2"/>
          <p:cNvSpPr>
            <a:spLocks noGrp="1" noChangeAspect="1"/>
          </p:cNvSpPr>
          <p:nvPr>
            <p:ph type="pic" sz="quarter" idx="16" hasCustomPrompt="1"/>
          </p:nvPr>
        </p:nvSpPr>
        <p:spPr>
          <a:xfrm>
            <a:off x="647237" y="5121420"/>
            <a:ext cx="6547750" cy="4113963"/>
          </a:xfrm>
          <a:prstGeom prst="rect">
            <a:avLst/>
          </a:prstGeom>
        </p:spPr>
        <p:txBody>
          <a:bodyPr vert="horz" lIns="0" tIns="0" rIns="0" bIns="0" anchor="t"/>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37" name="Picture Placeholder 2"/>
          <p:cNvSpPr>
            <a:spLocks noGrp="1" noChangeAspect="1"/>
          </p:cNvSpPr>
          <p:nvPr>
            <p:ph type="pic" sz="quarter" idx="12" hasCustomPrompt="1"/>
          </p:nvPr>
        </p:nvSpPr>
        <p:spPr>
          <a:xfrm>
            <a:off x="7621501" y="505124"/>
            <a:ext cx="6552013" cy="8721825"/>
          </a:xfrm>
          <a:prstGeom prst="rect">
            <a:avLst/>
          </a:prstGeom>
        </p:spPr>
        <p:txBody>
          <a:bodyPr vert="horz" lIns="0" tIns="0" rIns="0" bIns="0" anchor="t"/>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69" name="Picture Placeholder 2"/>
          <p:cNvSpPr>
            <a:spLocks noGrp="1" noChangeAspect="1"/>
          </p:cNvSpPr>
          <p:nvPr>
            <p:ph type="pic" sz="quarter" idx="15" hasCustomPrompt="1"/>
          </p:nvPr>
        </p:nvSpPr>
        <p:spPr>
          <a:xfrm>
            <a:off x="647237" y="505125"/>
            <a:ext cx="6547750" cy="4113963"/>
          </a:xfrm>
          <a:prstGeom prst="rect">
            <a:avLst/>
          </a:prstGeom>
        </p:spPr>
        <p:txBody>
          <a:bodyPr vert="horz" lIns="0" tIns="0" rIns="0" bIns="0" anchor="t"/>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17"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13" name="Text Placeholder 2"/>
          <p:cNvSpPr>
            <a:spLocks noGrp="1"/>
          </p:cNvSpPr>
          <p:nvPr>
            <p:ph type="body" sz="quarter" idx="13" hasCustomPrompt="1"/>
          </p:nvPr>
        </p:nvSpPr>
        <p:spPr>
          <a:xfrm>
            <a:off x="652428" y="9230652"/>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14" name="Text Placeholder 2"/>
          <p:cNvSpPr>
            <a:spLocks noGrp="1"/>
          </p:cNvSpPr>
          <p:nvPr>
            <p:ph type="body" sz="quarter" idx="17" hasCustomPrompt="1"/>
          </p:nvPr>
        </p:nvSpPr>
        <p:spPr>
          <a:xfrm rot="16200000">
            <a:off x="-1409607" y="7132463"/>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9" name="Text Placeholder 2"/>
          <p:cNvSpPr>
            <a:spLocks noGrp="1"/>
          </p:cNvSpPr>
          <p:nvPr>
            <p:ph type="body" sz="quarter" idx="34" hasCustomPrompt="1"/>
          </p:nvPr>
        </p:nvSpPr>
        <p:spPr>
          <a:xfrm>
            <a:off x="634431" y="4619926"/>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4" name="Text Placeholder 2"/>
          <p:cNvSpPr>
            <a:spLocks noGrp="1"/>
          </p:cNvSpPr>
          <p:nvPr>
            <p:ph type="body" sz="quarter" idx="35" hasCustomPrompt="1"/>
          </p:nvPr>
        </p:nvSpPr>
        <p:spPr>
          <a:xfrm rot="16200000">
            <a:off x="-1427600" y="2539782"/>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25" name="Text Placeholder 2"/>
          <p:cNvSpPr>
            <a:spLocks noGrp="1"/>
          </p:cNvSpPr>
          <p:nvPr>
            <p:ph type="body" sz="quarter" idx="36" hasCustomPrompt="1"/>
          </p:nvPr>
        </p:nvSpPr>
        <p:spPr>
          <a:xfrm>
            <a:off x="7621501" y="9230652"/>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6" name="Text Placeholder 2"/>
          <p:cNvSpPr>
            <a:spLocks noGrp="1"/>
          </p:cNvSpPr>
          <p:nvPr>
            <p:ph type="body" sz="quarter" idx="37" hasCustomPrompt="1"/>
          </p:nvPr>
        </p:nvSpPr>
        <p:spPr>
          <a:xfrm rot="16200000">
            <a:off x="5559469" y="7132463"/>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6" name="Rectangle 15"/>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339888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3 Arup Four Images">
    <p:spTree>
      <p:nvGrpSpPr>
        <p:cNvPr id="1" name=""/>
        <p:cNvGrpSpPr/>
        <p:nvPr/>
      </p:nvGrpSpPr>
      <p:grpSpPr>
        <a:xfrm>
          <a:off x="0" y="0"/>
          <a:ext cx="0" cy="0"/>
          <a:chOff x="0" y="0"/>
          <a:chExt cx="0" cy="0"/>
        </a:xfrm>
      </p:grpSpPr>
      <p:sp>
        <p:nvSpPr>
          <p:cNvPr id="35" name="Picture Placeholder 2"/>
          <p:cNvSpPr>
            <a:spLocks noGrp="1" noChangeAspect="1"/>
          </p:cNvSpPr>
          <p:nvPr>
            <p:ph type="pic" sz="quarter" idx="16" hasCustomPrompt="1"/>
          </p:nvPr>
        </p:nvSpPr>
        <p:spPr>
          <a:xfrm>
            <a:off x="659992" y="5121381"/>
            <a:ext cx="6547750" cy="4113963"/>
          </a:xfrm>
          <a:prstGeom prst="rect">
            <a:avLst/>
          </a:prstGeom>
        </p:spPr>
        <p:txBody>
          <a:bodyPr vert="horz" lIns="0" tIns="0" rIns="0" bIns="0" anchor="t"/>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41" name="Picture Placeholder 2"/>
          <p:cNvSpPr>
            <a:spLocks noGrp="1" noChangeAspect="1"/>
          </p:cNvSpPr>
          <p:nvPr>
            <p:ph type="pic" sz="quarter" idx="15" hasCustomPrompt="1"/>
          </p:nvPr>
        </p:nvSpPr>
        <p:spPr>
          <a:xfrm>
            <a:off x="7620925" y="505125"/>
            <a:ext cx="6547750" cy="4113963"/>
          </a:xfrm>
          <a:prstGeom prst="rect">
            <a:avLst/>
          </a:prstGeom>
        </p:spPr>
        <p:txBody>
          <a:bodyPr vert="horz" lIns="0" tIns="0" rIns="0" bIns="0" anchor="t"/>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42" name="Picture Placeholder 2"/>
          <p:cNvSpPr>
            <a:spLocks noGrp="1" noChangeAspect="1"/>
          </p:cNvSpPr>
          <p:nvPr>
            <p:ph type="pic" sz="quarter" idx="16" hasCustomPrompt="1"/>
          </p:nvPr>
        </p:nvSpPr>
        <p:spPr>
          <a:xfrm>
            <a:off x="7620925" y="5121381"/>
            <a:ext cx="6547750" cy="4113963"/>
          </a:xfrm>
          <a:prstGeom prst="rect">
            <a:avLst/>
          </a:prstGeom>
        </p:spPr>
        <p:txBody>
          <a:bodyPr vert="horz" lIns="0" tIns="0" rIns="0" bIns="0" anchor="t"/>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47" name="Picture Placeholder 2"/>
          <p:cNvSpPr>
            <a:spLocks noGrp="1" noChangeAspect="1"/>
          </p:cNvSpPr>
          <p:nvPr>
            <p:ph type="pic" sz="quarter" idx="32" hasCustomPrompt="1"/>
          </p:nvPr>
        </p:nvSpPr>
        <p:spPr>
          <a:xfrm>
            <a:off x="659992" y="505125"/>
            <a:ext cx="6547750" cy="4113963"/>
          </a:xfrm>
          <a:prstGeom prst="rect">
            <a:avLst/>
          </a:prstGeom>
        </p:spPr>
        <p:txBody>
          <a:bodyPr vert="horz" lIns="0" tIns="0" rIns="0" bIns="0" anchor="t"/>
          <a:lstStyle>
            <a:lvl1pPr marL="0" indent="0">
              <a:lnSpc>
                <a:spcPts val="3118"/>
              </a:lnSpc>
              <a:spcBef>
                <a:spcPts val="0"/>
              </a:spcBef>
              <a:buNone/>
              <a:defRPr sz="2806" baseline="0">
                <a:latin typeface="Times New Roman"/>
                <a:cs typeface="Times New Roman"/>
              </a:defRPr>
            </a:lvl1pPr>
          </a:lstStyle>
          <a:p>
            <a:pPr lvl="0"/>
            <a:endParaRPr lang="en-US" dirty="0"/>
          </a:p>
          <a:p>
            <a:pPr lvl="0"/>
            <a:endParaRPr lang="en-US" dirty="0"/>
          </a:p>
          <a:p>
            <a:pPr lvl="0"/>
            <a:endParaRPr lang="en-US" dirty="0"/>
          </a:p>
          <a:p>
            <a:pPr lvl="0"/>
            <a:endParaRPr lang="en-US" dirty="0"/>
          </a:p>
        </p:txBody>
      </p:sp>
      <p:sp>
        <p:nvSpPr>
          <p:cNvPr id="20"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16" name="Text Placeholder 2"/>
          <p:cNvSpPr>
            <a:spLocks noGrp="1"/>
          </p:cNvSpPr>
          <p:nvPr>
            <p:ph type="body" sz="quarter" idx="13" hasCustomPrompt="1"/>
          </p:nvPr>
        </p:nvSpPr>
        <p:spPr>
          <a:xfrm>
            <a:off x="652428" y="9230613"/>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17" name="Text Placeholder 2"/>
          <p:cNvSpPr>
            <a:spLocks noGrp="1"/>
          </p:cNvSpPr>
          <p:nvPr>
            <p:ph type="body" sz="quarter" idx="17" hasCustomPrompt="1"/>
          </p:nvPr>
        </p:nvSpPr>
        <p:spPr>
          <a:xfrm rot="16200000">
            <a:off x="-1409607" y="7132424"/>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21" name="Text Placeholder 2"/>
          <p:cNvSpPr>
            <a:spLocks noGrp="1"/>
          </p:cNvSpPr>
          <p:nvPr>
            <p:ph type="body" sz="quarter" idx="34" hasCustomPrompt="1"/>
          </p:nvPr>
        </p:nvSpPr>
        <p:spPr>
          <a:xfrm>
            <a:off x="634431" y="4659873"/>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28" name="Text Placeholder 2"/>
          <p:cNvSpPr>
            <a:spLocks noGrp="1"/>
          </p:cNvSpPr>
          <p:nvPr>
            <p:ph type="body" sz="quarter" idx="35" hasCustomPrompt="1"/>
          </p:nvPr>
        </p:nvSpPr>
        <p:spPr>
          <a:xfrm rot="16200000">
            <a:off x="-1427600" y="2543641"/>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30" name="Text Placeholder 2"/>
          <p:cNvSpPr>
            <a:spLocks noGrp="1"/>
          </p:cNvSpPr>
          <p:nvPr>
            <p:ph type="body" sz="quarter" idx="36" hasCustomPrompt="1"/>
          </p:nvPr>
        </p:nvSpPr>
        <p:spPr>
          <a:xfrm>
            <a:off x="7620925" y="9231493"/>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31" name="Text Placeholder 2"/>
          <p:cNvSpPr>
            <a:spLocks noGrp="1"/>
          </p:cNvSpPr>
          <p:nvPr>
            <p:ph type="body" sz="quarter" idx="37" hasCustomPrompt="1"/>
          </p:nvPr>
        </p:nvSpPr>
        <p:spPr>
          <a:xfrm rot="16200000">
            <a:off x="5558894" y="7133304"/>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32" name="Text Placeholder 2"/>
          <p:cNvSpPr>
            <a:spLocks noGrp="1"/>
          </p:cNvSpPr>
          <p:nvPr>
            <p:ph type="body" sz="quarter" idx="38" hasCustomPrompt="1"/>
          </p:nvPr>
        </p:nvSpPr>
        <p:spPr>
          <a:xfrm>
            <a:off x="7622377" y="4659735"/>
            <a:ext cx="5710298" cy="273661"/>
          </a:xfrm>
          <a:prstGeom prst="rect">
            <a:avLst/>
          </a:prstGeom>
        </p:spPr>
        <p:txBody>
          <a:bodyPr vert="horz" wrap="square" lIns="0" tIns="36000" rIns="0" bIns="36000">
            <a:noAutofit/>
          </a:bodyPr>
          <a:lstStyle>
            <a:lvl1pPr marL="0" indent="0" algn="l">
              <a:lnSpc>
                <a:spcPts val="1559"/>
              </a:lnSpc>
              <a:spcBef>
                <a:spcPts val="748"/>
              </a:spcBef>
              <a:buNone/>
              <a:defRPr sz="1247" baseline="0">
                <a:latin typeface="Times New Roman"/>
                <a:cs typeface="Times New Roman"/>
              </a:defRPr>
            </a:lvl1pPr>
            <a:lvl2pPr>
              <a:defRPr sz="1247"/>
            </a:lvl2pPr>
            <a:lvl3pPr>
              <a:defRPr sz="1247"/>
            </a:lvl3pPr>
            <a:lvl4pPr>
              <a:defRPr sz="1247"/>
            </a:lvl4pPr>
            <a:lvl5pPr>
              <a:defRPr sz="1247"/>
            </a:lvl5pPr>
          </a:lstStyle>
          <a:p>
            <a:r>
              <a:rPr lang="en-US" sz="2078" dirty="0"/>
              <a:t>Caption</a:t>
            </a:r>
            <a:endParaRPr lang="en-US" sz="1247" dirty="0"/>
          </a:p>
        </p:txBody>
      </p:sp>
      <p:sp>
        <p:nvSpPr>
          <p:cNvPr id="33" name="Text Placeholder 2"/>
          <p:cNvSpPr>
            <a:spLocks noGrp="1"/>
          </p:cNvSpPr>
          <p:nvPr>
            <p:ph type="body" sz="quarter" idx="39" hasCustomPrompt="1"/>
          </p:nvPr>
        </p:nvSpPr>
        <p:spPr>
          <a:xfrm rot="16200000">
            <a:off x="5560346" y="2507412"/>
            <a:ext cx="3928750" cy="159324"/>
          </a:xfrm>
          <a:prstGeom prst="rect">
            <a:avLst/>
          </a:prstGeom>
        </p:spPr>
        <p:txBody>
          <a:bodyPr vert="horz" lIns="0" tIns="0" rIns="0" bIns="0">
            <a:noAutofit/>
          </a:bodyPr>
          <a:lstStyle>
            <a:lvl1pPr marL="0" indent="0" algn="l">
              <a:lnSpc>
                <a:spcPts val="935"/>
              </a:lnSpc>
              <a:spcBef>
                <a:spcPts val="0"/>
              </a:spcBef>
              <a:buNone/>
              <a:defRPr sz="780" baseline="0">
                <a:latin typeface="Times New Roman"/>
                <a:cs typeface="Times New Roman"/>
              </a:defRPr>
            </a:lvl1pPr>
            <a:lvl2pPr>
              <a:defRPr sz="780"/>
            </a:lvl2pPr>
            <a:lvl3pPr>
              <a:defRPr sz="780"/>
            </a:lvl3pPr>
            <a:lvl4pPr>
              <a:defRPr sz="780"/>
            </a:lvl4pPr>
            <a:lvl5pPr>
              <a:defRPr sz="780"/>
            </a:lvl5pPr>
          </a:lstStyle>
          <a:p>
            <a:r>
              <a:rPr lang="en-US" sz="1247" dirty="0"/>
              <a:t>© Image Copyright</a:t>
            </a:r>
          </a:p>
        </p:txBody>
      </p:sp>
      <p:sp>
        <p:nvSpPr>
          <p:cNvPr id="18" name="Rectangle 17"/>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32879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3 Arup TenImages Value Statement">
    <p:spTree>
      <p:nvGrpSpPr>
        <p:cNvPr id="1" name=""/>
        <p:cNvGrpSpPr/>
        <p:nvPr/>
      </p:nvGrpSpPr>
      <p:grpSpPr>
        <a:xfrm>
          <a:off x="0" y="0"/>
          <a:ext cx="0" cy="0"/>
          <a:chOff x="0" y="0"/>
          <a:chExt cx="0" cy="0"/>
        </a:xfrm>
      </p:grpSpPr>
      <p:sp>
        <p:nvSpPr>
          <p:cNvPr id="14" name="Rectangle 13"/>
          <p:cNvSpPr/>
          <p:nvPr/>
        </p:nvSpPr>
        <p:spPr>
          <a:xfrm>
            <a:off x="9827578" y="3406787"/>
            <a:ext cx="4535805" cy="58072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Picture Placeholder 7"/>
          <p:cNvSpPr>
            <a:spLocks noGrp="1" noChangeAspect="1"/>
          </p:cNvSpPr>
          <p:nvPr>
            <p:ph type="pic" sz="quarter" idx="27" hasCustomPrompt="1"/>
          </p:nvPr>
        </p:nvSpPr>
        <p:spPr>
          <a:xfrm>
            <a:off x="9825154" y="505125"/>
            <a:ext cx="4535805" cy="2873600"/>
          </a:xfrm>
          <a:prstGeom prst="rect">
            <a:avLst/>
          </a:prstGeom>
        </p:spPr>
        <p:txBody>
          <a:bodyPr lIns="0" tIns="0" r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36" name="Picture Placeholder 7"/>
          <p:cNvSpPr>
            <a:spLocks noGrp="1" noChangeAspect="1"/>
          </p:cNvSpPr>
          <p:nvPr>
            <p:ph type="pic" sz="quarter" idx="20" hasCustomPrompt="1"/>
          </p:nvPr>
        </p:nvSpPr>
        <p:spPr>
          <a:xfrm>
            <a:off x="5259436" y="505125"/>
            <a:ext cx="4535805" cy="2873600"/>
          </a:xfrm>
          <a:prstGeom prst="rect">
            <a:avLst/>
          </a:prstGeom>
        </p:spPr>
        <p:txBody>
          <a:bodyPr lIns="0" tIns="0" r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38" name="Picture Placeholder 7"/>
          <p:cNvSpPr>
            <a:spLocks noGrp="1" noChangeAspect="1"/>
          </p:cNvSpPr>
          <p:nvPr>
            <p:ph type="pic" sz="quarter" idx="22" hasCustomPrompt="1"/>
          </p:nvPr>
        </p:nvSpPr>
        <p:spPr>
          <a:xfrm>
            <a:off x="5257398" y="6308450"/>
            <a:ext cx="4535805" cy="2873600"/>
          </a:xfrm>
          <a:prstGeom prst="rect">
            <a:avLst/>
          </a:prstGeom>
        </p:spPr>
        <p:txBody>
          <a:bodyPr lIns="0" tIns="0" r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0" name="Picture Placeholder 7"/>
          <p:cNvSpPr>
            <a:spLocks noGrp="1" noChangeAspect="1"/>
          </p:cNvSpPr>
          <p:nvPr>
            <p:ph type="pic" sz="quarter" idx="11" hasCustomPrompt="1"/>
          </p:nvPr>
        </p:nvSpPr>
        <p:spPr>
          <a:xfrm>
            <a:off x="669645" y="505125"/>
            <a:ext cx="4535805" cy="2873600"/>
          </a:xfrm>
          <a:prstGeom prst="rect">
            <a:avLst/>
          </a:prstGeom>
        </p:spPr>
        <p:txBody>
          <a:bodyPr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1" name="Picture Placeholder 7"/>
          <p:cNvSpPr>
            <a:spLocks noGrp="1" noChangeAspect="1"/>
          </p:cNvSpPr>
          <p:nvPr>
            <p:ph type="pic" sz="quarter" idx="25" hasCustomPrompt="1"/>
          </p:nvPr>
        </p:nvSpPr>
        <p:spPr>
          <a:xfrm>
            <a:off x="654775" y="6308450"/>
            <a:ext cx="4535805" cy="2873600"/>
          </a:xfrm>
          <a:prstGeom prst="rect">
            <a:avLst/>
          </a:prstGeom>
        </p:spPr>
        <p:txBody>
          <a:bodyPr lIns="0" tIns="0" r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3" name="Picture Placeholder 7"/>
          <p:cNvSpPr>
            <a:spLocks noGrp="1" noChangeAspect="1"/>
          </p:cNvSpPr>
          <p:nvPr>
            <p:ph type="pic" sz="quarter" idx="28" hasCustomPrompt="1"/>
          </p:nvPr>
        </p:nvSpPr>
        <p:spPr>
          <a:xfrm>
            <a:off x="669251" y="3406788"/>
            <a:ext cx="4535805" cy="2873600"/>
          </a:xfrm>
          <a:prstGeom prst="rect">
            <a:avLst/>
          </a:prstGeom>
        </p:spPr>
        <p:txBody>
          <a:bodyPr lIns="0" tIns="0" r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9" name="Picture Placeholder 7"/>
          <p:cNvSpPr>
            <a:spLocks noGrp="1" noChangeAspect="1"/>
          </p:cNvSpPr>
          <p:nvPr>
            <p:ph type="pic" sz="quarter" idx="31" hasCustomPrompt="1"/>
          </p:nvPr>
        </p:nvSpPr>
        <p:spPr>
          <a:xfrm>
            <a:off x="5259436" y="3406788"/>
            <a:ext cx="4535805" cy="2873600"/>
          </a:xfrm>
          <a:prstGeom prst="rect">
            <a:avLst/>
          </a:prstGeom>
        </p:spPr>
        <p:txBody>
          <a:bodyPr lIns="0" tIns="0" r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16" name="Text Placeholder 3"/>
          <p:cNvSpPr>
            <a:spLocks noGrp="1"/>
          </p:cNvSpPr>
          <p:nvPr>
            <p:ph type="body" sz="quarter" idx="33" hasCustomPrompt="1"/>
          </p:nvPr>
        </p:nvSpPr>
        <p:spPr>
          <a:xfrm>
            <a:off x="9827578" y="3406788"/>
            <a:ext cx="4535805" cy="5806512"/>
          </a:xfrm>
          <a:prstGeom prst="rect">
            <a:avLst/>
          </a:prstGeom>
        </p:spPr>
        <p:txBody>
          <a:bodyPr vert="horz" lIns="180000" tIns="180000" rIns="180000" bIns="180000">
            <a:noAutofit/>
          </a:bodyPr>
          <a:lstStyle>
            <a:lvl1pPr marL="0" marR="0" indent="0" algn="l" defTabSz="1866617" rtl="0" eaLnBrk="1" fontAlgn="auto" latinLnBrk="0" hangingPunct="1">
              <a:lnSpc>
                <a:spcPts val="3118"/>
              </a:lnSpc>
              <a:spcBef>
                <a:spcPts val="0"/>
              </a:spcBef>
              <a:spcAft>
                <a:spcPts val="0"/>
              </a:spcAft>
              <a:buClrTx/>
              <a:buSzTx/>
              <a:buFont typeface="Arial" pitchFamily="34" charset="0"/>
              <a:buNone/>
              <a:tabLst/>
              <a:defRPr sz="2806" b="0" i="0" baseline="0">
                <a:solidFill>
                  <a:schemeClr val="tx1"/>
                </a:solidFill>
                <a:latin typeface="Times New Roman"/>
                <a:cs typeface="Times New Roman"/>
              </a:defRPr>
            </a:lvl1pPr>
          </a:lstStyle>
          <a:p>
            <a:r>
              <a:rPr lang="en-US" sz="3742" baseline="0" dirty="0"/>
              <a:t>You may enter a short value statement here. You may highlight a specific point in white as appropriate. Max approx 20-25 words.</a:t>
            </a:r>
            <a:endParaRPr lang="en-US" sz="3325" baseline="0" dirty="0"/>
          </a:p>
        </p:txBody>
      </p:sp>
      <p:sp>
        <p:nvSpPr>
          <p:cNvPr id="19" name="Text Placeholder 3"/>
          <p:cNvSpPr>
            <a:spLocks noGrp="1"/>
          </p:cNvSpPr>
          <p:nvPr>
            <p:ph type="body" sz="quarter" idx="34"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13" name="Rectangle 12"/>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388797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3 Arup Eleven Images Value Statement">
    <p:spTree>
      <p:nvGrpSpPr>
        <p:cNvPr id="1" name=""/>
        <p:cNvGrpSpPr/>
        <p:nvPr/>
      </p:nvGrpSpPr>
      <p:grpSpPr>
        <a:xfrm>
          <a:off x="0" y="0"/>
          <a:ext cx="0" cy="0"/>
          <a:chOff x="0" y="0"/>
          <a:chExt cx="0" cy="0"/>
        </a:xfrm>
      </p:grpSpPr>
      <p:sp>
        <p:nvSpPr>
          <p:cNvPr id="14" name="Rectangle 13"/>
          <p:cNvSpPr/>
          <p:nvPr/>
        </p:nvSpPr>
        <p:spPr>
          <a:xfrm>
            <a:off x="9833530" y="3406788"/>
            <a:ext cx="4535805" cy="287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Picture Placeholder 7"/>
          <p:cNvSpPr>
            <a:spLocks noGrp="1" noChangeAspect="1"/>
          </p:cNvSpPr>
          <p:nvPr>
            <p:ph type="pic" sz="quarter" idx="27" hasCustomPrompt="1"/>
          </p:nvPr>
        </p:nvSpPr>
        <p:spPr>
          <a:xfrm>
            <a:off x="9830956" y="505125"/>
            <a:ext cx="4535805" cy="2873600"/>
          </a:xfrm>
          <a:prstGeom prst="rect">
            <a:avLst/>
          </a:prstGeom>
        </p:spPr>
        <p:txBody>
          <a:bodyPr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36" name="Picture Placeholder 7"/>
          <p:cNvSpPr>
            <a:spLocks noGrp="1" noChangeAspect="1"/>
          </p:cNvSpPr>
          <p:nvPr>
            <p:ph type="pic" sz="quarter" idx="20" hasCustomPrompt="1"/>
          </p:nvPr>
        </p:nvSpPr>
        <p:spPr>
          <a:xfrm>
            <a:off x="5254799" y="505125"/>
            <a:ext cx="4535805" cy="2873600"/>
          </a:xfrm>
          <a:prstGeom prst="rect">
            <a:avLst/>
          </a:prstGeom>
        </p:spPr>
        <p:txBody>
          <a:bodyPr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38" name="Picture Placeholder 7"/>
          <p:cNvSpPr>
            <a:spLocks noGrp="1" noChangeAspect="1"/>
          </p:cNvSpPr>
          <p:nvPr>
            <p:ph type="pic" sz="quarter" idx="22" hasCustomPrompt="1"/>
          </p:nvPr>
        </p:nvSpPr>
        <p:spPr>
          <a:xfrm>
            <a:off x="5254799" y="6308450"/>
            <a:ext cx="4535805" cy="2873600"/>
          </a:xfrm>
          <a:prstGeom prst="rect">
            <a:avLst/>
          </a:prstGeom>
        </p:spPr>
        <p:txBody>
          <a:bodyPr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0" name="Picture Placeholder 7"/>
          <p:cNvSpPr>
            <a:spLocks noGrp="1" noChangeAspect="1"/>
          </p:cNvSpPr>
          <p:nvPr>
            <p:ph type="pic" sz="quarter" idx="11" hasCustomPrompt="1"/>
          </p:nvPr>
        </p:nvSpPr>
        <p:spPr>
          <a:xfrm>
            <a:off x="678370" y="505125"/>
            <a:ext cx="4535805" cy="2873600"/>
          </a:xfrm>
          <a:prstGeom prst="rect">
            <a:avLst/>
          </a:prstGeom>
        </p:spPr>
        <p:txBody>
          <a:bodyPr lIns="0" tIns="0" rIns="0" bIns="0" anchor="t">
            <a:noAutofit/>
          </a:bodyPr>
          <a:lstStyle>
            <a:lvl1pPr marL="0" marR="0" indent="0" algn="l" defTabSz="1866617" rtl="0" eaLnBrk="1" fontAlgn="auto" latinLnBrk="0" hangingPunct="1">
              <a:lnSpc>
                <a:spcPts val="2287"/>
              </a:lnSpc>
              <a:spcBef>
                <a:spcPts val="0"/>
              </a:spcBef>
              <a:spcAft>
                <a:spcPts val="0"/>
              </a:spcAft>
              <a:buClrTx/>
              <a:buSzTx/>
              <a:buFont typeface="Arial" pitchFamily="34" charset="0"/>
              <a:buNone/>
              <a:tabLst/>
              <a:defRPr sz="1871" baseline="0">
                <a:solidFill>
                  <a:schemeClr val="bg1">
                    <a:lumMod val="65000"/>
                  </a:schemeClr>
                </a:solidFill>
                <a:latin typeface="Times New Roman"/>
                <a:cs typeface="Times New Roman"/>
              </a:defRPr>
            </a:lvl1pPr>
          </a:lstStyle>
          <a:p>
            <a:endParaRPr lang="en-US" dirty="0"/>
          </a:p>
        </p:txBody>
      </p:sp>
      <p:sp>
        <p:nvSpPr>
          <p:cNvPr id="41" name="Picture Placeholder 7"/>
          <p:cNvSpPr>
            <a:spLocks noGrp="1" noChangeAspect="1"/>
          </p:cNvSpPr>
          <p:nvPr>
            <p:ph type="pic" sz="quarter" idx="25" hasCustomPrompt="1"/>
          </p:nvPr>
        </p:nvSpPr>
        <p:spPr>
          <a:xfrm>
            <a:off x="678370" y="6308450"/>
            <a:ext cx="4535805" cy="2873600"/>
          </a:xfrm>
          <a:prstGeom prst="rect">
            <a:avLst/>
          </a:prstGeom>
        </p:spPr>
        <p:txBody>
          <a:bodyPr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3" name="Picture Placeholder 7"/>
          <p:cNvSpPr>
            <a:spLocks noGrp="1" noChangeAspect="1"/>
          </p:cNvSpPr>
          <p:nvPr>
            <p:ph type="pic" sz="quarter" idx="28" hasCustomPrompt="1"/>
          </p:nvPr>
        </p:nvSpPr>
        <p:spPr>
          <a:xfrm>
            <a:off x="678370" y="3406788"/>
            <a:ext cx="4535805" cy="2873600"/>
          </a:xfrm>
          <a:prstGeom prst="rect">
            <a:avLst/>
          </a:prstGeom>
        </p:spPr>
        <p:txBody>
          <a:bodyPr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7" name="Picture Placeholder 7"/>
          <p:cNvSpPr>
            <a:spLocks noGrp="1" noChangeAspect="1"/>
          </p:cNvSpPr>
          <p:nvPr>
            <p:ph type="pic" sz="quarter" idx="30" hasCustomPrompt="1"/>
          </p:nvPr>
        </p:nvSpPr>
        <p:spPr>
          <a:xfrm>
            <a:off x="9833530" y="6308450"/>
            <a:ext cx="4535805" cy="2873600"/>
          </a:xfrm>
          <a:prstGeom prst="rect">
            <a:avLst/>
          </a:prstGeom>
        </p:spPr>
        <p:txBody>
          <a:bodyPr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9" name="Picture Placeholder 7"/>
          <p:cNvSpPr>
            <a:spLocks noGrp="1" noChangeAspect="1"/>
          </p:cNvSpPr>
          <p:nvPr>
            <p:ph type="pic" sz="quarter" idx="31" hasCustomPrompt="1"/>
          </p:nvPr>
        </p:nvSpPr>
        <p:spPr>
          <a:xfrm>
            <a:off x="5254799" y="3406788"/>
            <a:ext cx="4535805" cy="2873600"/>
          </a:xfrm>
          <a:prstGeom prst="rect">
            <a:avLst/>
          </a:prstGeom>
        </p:spPr>
        <p:txBody>
          <a:bodyPr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16" name="Text Placeholder 3"/>
          <p:cNvSpPr>
            <a:spLocks noGrp="1"/>
          </p:cNvSpPr>
          <p:nvPr>
            <p:ph type="body" sz="quarter" idx="33" hasCustomPrompt="1"/>
          </p:nvPr>
        </p:nvSpPr>
        <p:spPr>
          <a:xfrm>
            <a:off x="9771589" y="3406788"/>
            <a:ext cx="4535805" cy="2875627"/>
          </a:xfrm>
          <a:prstGeom prst="rect">
            <a:avLst/>
          </a:prstGeom>
        </p:spPr>
        <p:txBody>
          <a:bodyPr vert="horz" lIns="180000" tIns="180000" rIns="180000" bIns="180000">
            <a:noAutofit/>
          </a:bodyPr>
          <a:lstStyle>
            <a:lvl1pPr marL="0" marR="0" indent="0" algn="l" defTabSz="1866617" rtl="0" eaLnBrk="1" fontAlgn="auto" latinLnBrk="0" hangingPunct="1">
              <a:lnSpc>
                <a:spcPts val="3118"/>
              </a:lnSpc>
              <a:spcBef>
                <a:spcPts val="0"/>
              </a:spcBef>
              <a:spcAft>
                <a:spcPts val="0"/>
              </a:spcAft>
              <a:buClrTx/>
              <a:buSzTx/>
              <a:buFont typeface="Arial" pitchFamily="34" charset="0"/>
              <a:buNone/>
              <a:tabLst/>
              <a:defRPr sz="2806" b="0" i="0" baseline="0">
                <a:solidFill>
                  <a:schemeClr val="tx1"/>
                </a:solidFill>
                <a:latin typeface="Times New Roman"/>
                <a:cs typeface="Times New Roman"/>
              </a:defRPr>
            </a:lvl1pPr>
          </a:lstStyle>
          <a:p>
            <a:r>
              <a:rPr lang="en-US" sz="3742" baseline="0" dirty="0"/>
              <a:t>Enter a short value statement here. Highlight a specific point in white. Max approx 10 -15 words.</a:t>
            </a:r>
          </a:p>
        </p:txBody>
      </p:sp>
      <p:sp>
        <p:nvSpPr>
          <p:cNvPr id="17" name="Text Placeholder 3"/>
          <p:cNvSpPr>
            <a:spLocks noGrp="1"/>
          </p:cNvSpPr>
          <p:nvPr>
            <p:ph type="body" sz="quarter" idx="34"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18" name="Rectangle 17"/>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104611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3 Arup Bullet+GreyIntro">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657414" y="2950207"/>
            <a:ext cx="13618437" cy="2235933"/>
          </a:xfrm>
          <a:prstGeom prst="rect">
            <a:avLst/>
          </a:prstGeom>
        </p:spPr>
        <p:txBody>
          <a:bodyPr wrap="square" lIns="0" tIns="0" rIns="0" bIns="0">
            <a:spAutoFit/>
          </a:bodyPr>
          <a:lstStyle>
            <a:lvl1pPr marL="0" indent="0">
              <a:buClr>
                <a:srgbClr val="F05023"/>
              </a:buClr>
              <a:buFontTx/>
              <a:buNone/>
              <a:defRPr sz="2976">
                <a:solidFill>
                  <a:srgbClr val="666666"/>
                </a:solidFill>
                <a:latin typeface="Times New Roman"/>
                <a:cs typeface="Times New Roman"/>
              </a:defRPr>
            </a:lvl1pPr>
            <a:lvl2pPr marL="293979" indent="-293979">
              <a:lnSpc>
                <a:spcPts val="2976"/>
              </a:lnSpc>
              <a:spcBef>
                <a:spcPts val="1488"/>
              </a:spcBef>
              <a:buClr>
                <a:schemeClr val="accent2"/>
              </a:buClr>
              <a:buFont typeface="Arial"/>
              <a:buChar char="•"/>
              <a:defRPr sz="2728">
                <a:latin typeface="Times New Roman"/>
                <a:cs typeface="Times New Roman"/>
              </a:defRPr>
            </a:lvl2pPr>
            <a:lvl3pPr marL="598457" indent="-304478">
              <a:lnSpc>
                <a:spcPts val="2976"/>
              </a:lnSpc>
              <a:buClr>
                <a:schemeClr val="accent2"/>
              </a:buClr>
              <a:buFont typeface="Lucida Grande"/>
              <a:buChar char="-"/>
              <a:defRPr sz="2728">
                <a:latin typeface="Times New Roman"/>
                <a:cs typeface="Times New Roman"/>
              </a:defRPr>
            </a:lvl3pPr>
            <a:lvl4pPr marL="598457" indent="-304478">
              <a:lnSpc>
                <a:spcPts val="2976"/>
              </a:lnSpc>
              <a:buClr>
                <a:srgbClr val="28AAE1"/>
              </a:buClr>
              <a:buFont typeface="Lucida Grande"/>
              <a:buChar char="-"/>
              <a:defRPr sz="2728">
                <a:latin typeface="Times New Roman"/>
                <a:cs typeface="Times New Roman"/>
              </a:defRPr>
            </a:lvl4pPr>
            <a:lvl5pPr marL="598457" indent="-304478">
              <a:lnSpc>
                <a:spcPts val="2976"/>
              </a:lnSpc>
              <a:buClr>
                <a:srgbClr val="28AAE1"/>
              </a:buClr>
              <a:buFont typeface="Lucida Grande"/>
              <a:buChar char="-"/>
              <a:defRPr sz="2728">
                <a:latin typeface="Times New Roman"/>
                <a:cs typeface="Times New Roman"/>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654780" y="392875"/>
            <a:ext cx="13620897" cy="906350"/>
          </a:xfrm>
          <a:prstGeom prst="rect">
            <a:avLst/>
          </a:prstGeom>
        </p:spPr>
        <p:txBody>
          <a:bodyPr lIns="0" tIns="0" rIns="0" bIns="0">
            <a:noAutofit/>
          </a:bodyPr>
          <a:lstStyle>
            <a:lvl1pPr>
              <a:lnSpc>
                <a:spcPts val="4216"/>
              </a:lnSpc>
              <a:spcBef>
                <a:spcPts val="0"/>
              </a:spcBef>
              <a:defRPr sz="3968">
                <a:solidFill>
                  <a:schemeClr val="accent2"/>
                </a:solidFill>
                <a:latin typeface="Times New Roman"/>
                <a:cs typeface="Times New Roman"/>
              </a:defRPr>
            </a:lvl1pPr>
          </a:lstStyle>
          <a:p>
            <a:r>
              <a:rPr lang="en-US"/>
              <a:t>Click to edit Master title style</a:t>
            </a:r>
          </a:p>
        </p:txBody>
      </p:sp>
      <p:sp>
        <p:nvSpPr>
          <p:cNvPr id="9" name="Slide Number Placeholder 14"/>
          <p:cNvSpPr txBox="1"/>
          <p:nvPr/>
        </p:nvSpPr>
        <p:spPr>
          <a:xfrm>
            <a:off x="1" y="10258455"/>
            <a:ext cx="475105" cy="396681"/>
          </a:xfrm>
          <a:prstGeom prst="rect">
            <a:avLst/>
          </a:prstGeom>
        </p:spPr>
        <p:txBody>
          <a:bodyPr lIns="0" tIns="0" rIns="0" bIns="238100" anchor="ctr" anchorCtr="0"/>
          <a:lstStyle>
            <a:defPPr>
              <a:defRPr lang="en-US"/>
            </a:defPPr>
            <a:lvl1pPr marL="0" algn="l" defTabSz="898010" rtl="0" eaLnBrk="1" latinLnBrk="0" hangingPunct="1">
              <a:defRPr sz="1800" kern="1200">
                <a:solidFill>
                  <a:schemeClr val="tx1"/>
                </a:solidFill>
                <a:latin typeface="+mn-lt"/>
                <a:ea typeface="+mn-ea"/>
                <a:cs typeface="+mn-cs"/>
              </a:defRPr>
            </a:lvl1pPr>
            <a:lvl2pPr marL="449005" algn="l" defTabSz="898010" rtl="0" eaLnBrk="1" latinLnBrk="0" hangingPunct="1">
              <a:defRPr sz="1800" kern="1200">
                <a:solidFill>
                  <a:schemeClr val="tx1"/>
                </a:solidFill>
                <a:latin typeface="+mn-lt"/>
                <a:ea typeface="+mn-ea"/>
                <a:cs typeface="+mn-cs"/>
              </a:defRPr>
            </a:lvl2pPr>
            <a:lvl3pPr marL="898010" algn="l" defTabSz="898010" rtl="0" eaLnBrk="1" latinLnBrk="0" hangingPunct="1">
              <a:defRPr sz="1800" kern="1200">
                <a:solidFill>
                  <a:schemeClr val="tx1"/>
                </a:solidFill>
                <a:latin typeface="+mn-lt"/>
                <a:ea typeface="+mn-ea"/>
                <a:cs typeface="+mn-cs"/>
              </a:defRPr>
            </a:lvl3pPr>
            <a:lvl4pPr marL="1347015" algn="l" defTabSz="898010" rtl="0" eaLnBrk="1" latinLnBrk="0" hangingPunct="1">
              <a:defRPr sz="1800" kern="1200">
                <a:solidFill>
                  <a:schemeClr val="tx1"/>
                </a:solidFill>
                <a:latin typeface="+mn-lt"/>
                <a:ea typeface="+mn-ea"/>
                <a:cs typeface="+mn-cs"/>
              </a:defRPr>
            </a:lvl4pPr>
            <a:lvl5pPr marL="1796019" algn="l" defTabSz="898010" rtl="0" eaLnBrk="1" latinLnBrk="0" hangingPunct="1">
              <a:defRPr sz="1800" kern="1200">
                <a:solidFill>
                  <a:schemeClr val="tx1"/>
                </a:solidFill>
                <a:latin typeface="+mn-lt"/>
                <a:ea typeface="+mn-ea"/>
                <a:cs typeface="+mn-cs"/>
              </a:defRPr>
            </a:lvl5pPr>
            <a:lvl6pPr marL="2245024" algn="l" defTabSz="898010" rtl="0" eaLnBrk="1" latinLnBrk="0" hangingPunct="1">
              <a:defRPr sz="1800" kern="1200">
                <a:solidFill>
                  <a:schemeClr val="tx1"/>
                </a:solidFill>
                <a:latin typeface="+mn-lt"/>
                <a:ea typeface="+mn-ea"/>
                <a:cs typeface="+mn-cs"/>
              </a:defRPr>
            </a:lvl6pPr>
            <a:lvl7pPr marL="2694029" algn="l" defTabSz="898010" rtl="0" eaLnBrk="1" latinLnBrk="0" hangingPunct="1">
              <a:defRPr sz="1800" kern="1200">
                <a:solidFill>
                  <a:schemeClr val="tx1"/>
                </a:solidFill>
                <a:latin typeface="+mn-lt"/>
                <a:ea typeface="+mn-ea"/>
                <a:cs typeface="+mn-cs"/>
              </a:defRPr>
            </a:lvl7pPr>
            <a:lvl8pPr marL="3143034" algn="l" defTabSz="898010" rtl="0" eaLnBrk="1" latinLnBrk="0" hangingPunct="1">
              <a:defRPr sz="1800" kern="1200">
                <a:solidFill>
                  <a:schemeClr val="tx1"/>
                </a:solidFill>
                <a:latin typeface="+mn-lt"/>
                <a:ea typeface="+mn-ea"/>
                <a:cs typeface="+mn-cs"/>
              </a:defRPr>
            </a:lvl8pPr>
            <a:lvl9pPr marL="3592038" algn="l" defTabSz="898010" rtl="0" eaLnBrk="1" latinLnBrk="0" hangingPunct="1">
              <a:defRPr sz="1800" kern="1200">
                <a:solidFill>
                  <a:schemeClr val="tx1"/>
                </a:solidFill>
                <a:latin typeface="+mn-lt"/>
                <a:ea typeface="+mn-ea"/>
                <a:cs typeface="+mn-cs"/>
              </a:defRPr>
            </a:lvl9pPr>
          </a:lstStyle>
          <a:p>
            <a:pPr algn="ctr" eaLnBrk="1" fontAlgn="auto" hangingPunct="1">
              <a:lnSpc>
                <a:spcPts val="1653"/>
              </a:lnSpc>
              <a:spcBef>
                <a:spcPts val="0"/>
              </a:spcBef>
              <a:spcAft>
                <a:spcPts val="0"/>
              </a:spcAft>
              <a:defRPr/>
            </a:pPr>
            <a:endParaRPr lang="en-US" sz="1323" b="0" i="1">
              <a:solidFill>
                <a:srgbClr val="FFFFFF"/>
              </a:solidFill>
              <a:latin typeface="Arial"/>
              <a:cs typeface="ＭＳ Ｐゴシック"/>
            </a:endParaRPr>
          </a:p>
        </p:txBody>
      </p:sp>
      <p:sp>
        <p:nvSpPr>
          <p:cNvPr id="10" name="Text Placeholder 3"/>
          <p:cNvSpPr>
            <a:spLocks noGrp="1"/>
          </p:cNvSpPr>
          <p:nvPr>
            <p:ph type="body" sz="quarter" idx="33" hasCustomPrompt="1"/>
          </p:nvPr>
        </p:nvSpPr>
        <p:spPr>
          <a:xfrm>
            <a:off x="654776"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a:cs typeface="Times New Roman"/>
              </a:defRPr>
            </a:lvl1pPr>
          </a:lstStyle>
          <a:p>
            <a:r>
              <a:rPr lang="en-US" sz="2645" baseline="0"/>
              <a:t>Footer title</a:t>
            </a:r>
            <a:endParaRPr lang="en-US" sz="2976" baseline="0"/>
          </a:p>
        </p:txBody>
      </p:sp>
      <p:sp>
        <p:nvSpPr>
          <p:cNvPr id="8" name="Rectangle 7"/>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3 Arup Twelve Images">
    <p:spTree>
      <p:nvGrpSpPr>
        <p:cNvPr id="1" name=""/>
        <p:cNvGrpSpPr/>
        <p:nvPr/>
      </p:nvGrpSpPr>
      <p:grpSpPr>
        <a:xfrm>
          <a:off x="0" y="0"/>
          <a:ext cx="0" cy="0"/>
          <a:chOff x="0" y="0"/>
          <a:chExt cx="0" cy="0"/>
        </a:xfrm>
      </p:grpSpPr>
      <p:sp>
        <p:nvSpPr>
          <p:cNvPr id="35" name="Picture Placeholder 7"/>
          <p:cNvSpPr>
            <a:spLocks noGrp="1" noChangeAspect="1"/>
          </p:cNvSpPr>
          <p:nvPr>
            <p:ph type="pic" sz="quarter" idx="27" hasCustomPrompt="1"/>
          </p:nvPr>
        </p:nvSpPr>
        <p:spPr>
          <a:xfrm>
            <a:off x="9795727" y="505125"/>
            <a:ext cx="4535805" cy="2873600"/>
          </a:xfrm>
          <a:prstGeom prst="rect">
            <a:avLst/>
          </a:prstGeom>
        </p:spPr>
        <p:txBody>
          <a:bodyPr wrap="square" lIns="0" tIns="0" rIns="0" bIns="0" anchor="t">
            <a:noAutofit/>
          </a:bodyPr>
          <a:lstStyle>
            <a:lvl1pPr marL="0" indent="0" algn="l">
              <a:lnSpc>
                <a:spcPts val="2287"/>
              </a:lnSpc>
              <a:spcBef>
                <a:spcPts val="0"/>
              </a:spcBef>
              <a:buNone/>
              <a:defRPr sz="1871" baseline="0">
                <a:solidFill>
                  <a:schemeClr val="bg1">
                    <a:lumMod val="65000"/>
                  </a:schemeClr>
                </a:solidFill>
              </a:defRPr>
            </a:lvl1pPr>
          </a:lstStyle>
          <a:p>
            <a:endParaRPr lang="en-US" dirty="0"/>
          </a:p>
        </p:txBody>
      </p:sp>
      <p:sp>
        <p:nvSpPr>
          <p:cNvPr id="36" name="Picture Placeholder 7"/>
          <p:cNvSpPr>
            <a:spLocks noGrp="1" noChangeAspect="1"/>
          </p:cNvSpPr>
          <p:nvPr>
            <p:ph type="pic" sz="quarter" idx="20" hasCustomPrompt="1"/>
          </p:nvPr>
        </p:nvSpPr>
        <p:spPr>
          <a:xfrm>
            <a:off x="5222409" y="505125"/>
            <a:ext cx="4535805" cy="2873600"/>
          </a:xfrm>
          <a:prstGeom prst="rect">
            <a:avLst/>
          </a:prstGeom>
        </p:spPr>
        <p:txBody>
          <a:bodyPr wrap="square"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37" name="Picture Placeholder 7"/>
          <p:cNvSpPr>
            <a:spLocks noGrp="1" noChangeAspect="1"/>
          </p:cNvSpPr>
          <p:nvPr>
            <p:ph type="pic" sz="quarter" idx="26" hasCustomPrompt="1"/>
          </p:nvPr>
        </p:nvSpPr>
        <p:spPr>
          <a:xfrm>
            <a:off x="9795727" y="3407011"/>
            <a:ext cx="4535805" cy="2873600"/>
          </a:xfrm>
          <a:prstGeom prst="rect">
            <a:avLst/>
          </a:prstGeom>
        </p:spPr>
        <p:txBody>
          <a:bodyPr wrap="square"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38" name="Picture Placeholder 7"/>
          <p:cNvSpPr>
            <a:spLocks noGrp="1" noChangeAspect="1"/>
          </p:cNvSpPr>
          <p:nvPr>
            <p:ph type="pic" sz="quarter" idx="22" hasCustomPrompt="1"/>
          </p:nvPr>
        </p:nvSpPr>
        <p:spPr>
          <a:xfrm>
            <a:off x="5222409" y="6308450"/>
            <a:ext cx="4535805" cy="2873600"/>
          </a:xfrm>
          <a:prstGeom prst="rect">
            <a:avLst/>
          </a:prstGeom>
        </p:spPr>
        <p:txBody>
          <a:bodyPr wrap="square"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0" name="Picture Placeholder 7"/>
          <p:cNvSpPr>
            <a:spLocks noGrp="1" noChangeAspect="1"/>
          </p:cNvSpPr>
          <p:nvPr>
            <p:ph type="pic" sz="quarter" idx="11" hasCustomPrompt="1"/>
          </p:nvPr>
        </p:nvSpPr>
        <p:spPr>
          <a:xfrm>
            <a:off x="654775" y="505125"/>
            <a:ext cx="4535805" cy="2873600"/>
          </a:xfrm>
          <a:prstGeom prst="rect">
            <a:avLst/>
          </a:prstGeom>
        </p:spPr>
        <p:txBody>
          <a:bodyPr wrap="square"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1" name="Picture Placeholder 7"/>
          <p:cNvSpPr>
            <a:spLocks noGrp="1" noChangeAspect="1"/>
          </p:cNvSpPr>
          <p:nvPr>
            <p:ph type="pic" sz="quarter" idx="25" hasCustomPrompt="1"/>
          </p:nvPr>
        </p:nvSpPr>
        <p:spPr>
          <a:xfrm>
            <a:off x="654775" y="6308450"/>
            <a:ext cx="4535805" cy="2873600"/>
          </a:xfrm>
          <a:prstGeom prst="rect">
            <a:avLst/>
          </a:prstGeom>
        </p:spPr>
        <p:txBody>
          <a:bodyPr wrap="square"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3" name="Picture Placeholder 7"/>
          <p:cNvSpPr>
            <a:spLocks noGrp="1" noChangeAspect="1"/>
          </p:cNvSpPr>
          <p:nvPr>
            <p:ph type="pic" sz="quarter" idx="28" hasCustomPrompt="1"/>
          </p:nvPr>
        </p:nvSpPr>
        <p:spPr>
          <a:xfrm>
            <a:off x="654775" y="3407011"/>
            <a:ext cx="4535805" cy="2873600"/>
          </a:xfrm>
          <a:prstGeom prst="rect">
            <a:avLst/>
          </a:prstGeom>
        </p:spPr>
        <p:txBody>
          <a:bodyPr wrap="square"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7" name="Picture Placeholder 7"/>
          <p:cNvSpPr>
            <a:spLocks noGrp="1" noChangeAspect="1"/>
          </p:cNvSpPr>
          <p:nvPr>
            <p:ph type="pic" sz="quarter" idx="30" hasCustomPrompt="1"/>
          </p:nvPr>
        </p:nvSpPr>
        <p:spPr>
          <a:xfrm>
            <a:off x="9795727" y="6308450"/>
            <a:ext cx="4535805" cy="2873600"/>
          </a:xfrm>
          <a:prstGeom prst="rect">
            <a:avLst/>
          </a:prstGeom>
        </p:spPr>
        <p:txBody>
          <a:bodyPr wrap="square"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49" name="Picture Placeholder 7"/>
          <p:cNvSpPr>
            <a:spLocks noGrp="1" noChangeAspect="1"/>
          </p:cNvSpPr>
          <p:nvPr>
            <p:ph type="pic" sz="quarter" idx="31" hasCustomPrompt="1"/>
          </p:nvPr>
        </p:nvSpPr>
        <p:spPr>
          <a:xfrm>
            <a:off x="5222409" y="3406231"/>
            <a:ext cx="4535805" cy="2873600"/>
          </a:xfrm>
          <a:prstGeom prst="rect">
            <a:avLst/>
          </a:prstGeom>
        </p:spPr>
        <p:txBody>
          <a:bodyPr wrap="square" lIns="0" tIns="0" rIns="0" bIns="0" anchor="t">
            <a:noAutofit/>
          </a:bodyPr>
          <a:lstStyle>
            <a:lvl1pPr marL="0" indent="0" algn="l">
              <a:lnSpc>
                <a:spcPts val="2287"/>
              </a:lnSpc>
              <a:spcBef>
                <a:spcPts val="0"/>
              </a:spcBef>
              <a:buNone/>
              <a:defRPr sz="1871" baseline="0">
                <a:solidFill>
                  <a:schemeClr val="bg1">
                    <a:lumMod val="65000"/>
                  </a:schemeClr>
                </a:solidFill>
                <a:latin typeface="Times New Roman"/>
                <a:cs typeface="Times New Roman"/>
              </a:defRPr>
            </a:lvl1pPr>
          </a:lstStyle>
          <a:p>
            <a:endParaRPr lang="en-US" dirty="0"/>
          </a:p>
        </p:txBody>
      </p:sp>
      <p:sp>
        <p:nvSpPr>
          <p:cNvPr id="15" name="Text Placeholder 3"/>
          <p:cNvSpPr>
            <a:spLocks noGrp="1"/>
          </p:cNvSpPr>
          <p:nvPr>
            <p:ph type="body" sz="quarter" idx="34"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866617" rtl="0" eaLnBrk="1" fontAlgn="auto" latinLnBrk="0" hangingPunct="1">
              <a:lnSpc>
                <a:spcPts val="2806"/>
              </a:lnSpc>
              <a:spcBef>
                <a:spcPts val="0"/>
              </a:spcBef>
              <a:spcAft>
                <a:spcPts val="0"/>
              </a:spcAft>
              <a:buClrTx/>
              <a:buSzTx/>
              <a:buFont typeface="Arial" pitchFamily="34" charset="0"/>
              <a:buNone/>
              <a:tabLst/>
              <a:defRPr sz="2494" b="0" i="0" baseline="0">
                <a:solidFill>
                  <a:schemeClr val="bg1"/>
                </a:solidFill>
                <a:latin typeface="Times New Roman" panose="02020603050405020304" pitchFamily="18" charset="0"/>
                <a:cs typeface="Times New Roman"/>
              </a:defRPr>
            </a:lvl1pPr>
          </a:lstStyle>
          <a:p>
            <a:r>
              <a:rPr lang="en-US" sz="3325" baseline="0" dirty="0"/>
              <a:t>Footer title</a:t>
            </a:r>
            <a:endParaRPr lang="en-US" sz="3742" baseline="0" dirty="0"/>
          </a:p>
        </p:txBody>
      </p:sp>
      <p:sp>
        <p:nvSpPr>
          <p:cNvPr id="13" name="Rectangle 12"/>
          <p:cNvSpPr/>
          <p:nvPr/>
        </p:nvSpPr>
        <p:spPr>
          <a:xfrm>
            <a:off x="0" y="10066520"/>
            <a:ext cx="654775" cy="332270"/>
          </a:xfrm>
          <a:prstGeom prst="rect">
            <a:avLst/>
          </a:prstGeom>
        </p:spPr>
        <p:txBody>
          <a:bodyPr wrap="square">
            <a:spAutoFit/>
          </a:bodyPr>
          <a:lstStyle/>
          <a:p>
            <a:fld id="{84ADEA5E-D855-46E6-A607-27446C644854}" type="slidenum">
              <a:rPr lang="en-US" sz="1559" b="0" dirty="0">
                <a:solidFill>
                  <a:srgbClr val="FFFFFF"/>
                </a:solidFill>
                <a:latin typeface="Arial"/>
                <a:cs typeface="ＭＳ Ｐゴシック"/>
              </a:rPr>
              <a:pPr/>
              <a:t>‹#›</a:t>
            </a:fld>
            <a:endParaRPr lang="en-US" sz="1559" dirty="0"/>
          </a:p>
        </p:txBody>
      </p:sp>
    </p:spTree>
    <p:extLst>
      <p:ext uri="{BB962C8B-B14F-4D97-AF65-F5344CB8AC3E}">
        <p14:creationId xmlns:p14="http://schemas.microsoft.com/office/powerpoint/2010/main" val="363907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3 Arup Blank">
    <p:spTree>
      <p:nvGrpSpPr>
        <p:cNvPr id="1" name=""/>
        <p:cNvGrpSpPr/>
        <p:nvPr/>
      </p:nvGrpSpPr>
      <p:grpSpPr>
        <a:xfrm>
          <a:off x="0" y="0"/>
          <a:ext cx="0" cy="0"/>
          <a:chOff x="0" y="0"/>
          <a:chExt cx="0" cy="0"/>
        </a:xfrm>
      </p:grpSpPr>
      <p:sp>
        <p:nvSpPr>
          <p:cNvPr id="6" name="Slide Number Placeholder 14"/>
          <p:cNvSpPr txBox="1"/>
          <p:nvPr/>
        </p:nvSpPr>
        <p:spPr>
          <a:xfrm>
            <a:off x="2156190" y="4762207"/>
            <a:ext cx="475105" cy="1167400"/>
          </a:xfrm>
          <a:prstGeom prst="rect">
            <a:avLst/>
          </a:prstGeom>
        </p:spPr>
        <p:txBody>
          <a:bodyPr lIns="0" tIns="0" rIns="0" bIns="327388" anchor="b" anchorCtr="0"/>
          <a:lstStyle>
            <a:defPPr>
              <a:defRPr lang="en-US"/>
            </a:defPPr>
            <a:lvl1pPr algn="ctr"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ctr"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ctr"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ctr"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ctr"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a:lstStyle>
          <a:p>
            <a:pPr eaLnBrk="1" fontAlgn="auto" hangingPunct="1">
              <a:spcBef>
                <a:spcPts val="0"/>
              </a:spcBef>
              <a:spcAft>
                <a:spcPts val="0"/>
              </a:spcAft>
              <a:defRPr/>
            </a:pPr>
            <a:fld id="{84ADEA5E-D855-46E6-A607-27446C644854}" type="slidenum">
              <a:rPr lang="en-US" sz="3968" b="0" dirty="0">
                <a:solidFill>
                  <a:srgbClr val="FFFFFF"/>
                </a:solidFill>
                <a:latin typeface="Arial"/>
                <a:cs typeface="ＭＳ Ｐゴシック"/>
              </a:rPr>
              <a:pPr eaLnBrk="1" fontAlgn="auto" hangingPunct="1">
                <a:spcBef>
                  <a:spcPts val="0"/>
                </a:spcBef>
                <a:spcAft>
                  <a:spcPts val="0"/>
                </a:spcAft>
                <a:defRPr/>
              </a:pPr>
              <a:t>‹#›</a:t>
            </a:fld>
            <a:r>
              <a:rPr lang="en-US" sz="3968" b="0" i="1">
                <a:solidFill>
                  <a:srgbClr val="FFFFFF"/>
                </a:solidFill>
                <a:latin typeface="Arial"/>
                <a:cs typeface="ＭＳ Ｐゴシック"/>
              </a:rPr>
              <a:t>
              </a:t>
            </a:r>
          </a:p>
        </p:txBody>
      </p:sp>
      <p:sp>
        <p:nvSpPr>
          <p:cNvPr id="8" name="Text Placeholder 3"/>
          <p:cNvSpPr>
            <a:spLocks noGrp="1"/>
          </p:cNvSpPr>
          <p:nvPr>
            <p:ph type="body" sz="quarter" idx="33" hasCustomPrompt="1"/>
          </p:nvPr>
        </p:nvSpPr>
        <p:spPr>
          <a:xfrm>
            <a:off x="654776"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a:cs typeface="Times New Roman"/>
              </a:defRPr>
            </a:lvl1pPr>
          </a:lstStyle>
          <a:p>
            <a:r>
              <a:rPr lang="en-US" sz="2645" baseline="0"/>
              <a:t>Footer title</a:t>
            </a:r>
            <a:endParaRPr lang="en-US" sz="2976" baseline="0"/>
          </a:p>
        </p:txBody>
      </p:sp>
      <p:sp>
        <p:nvSpPr>
          <p:cNvPr id="9" name="Rectangle 8"/>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3 Arup Single Object">
    <p:spTree>
      <p:nvGrpSpPr>
        <p:cNvPr id="1" name=""/>
        <p:cNvGrpSpPr/>
        <p:nvPr/>
      </p:nvGrpSpPr>
      <p:grpSpPr>
        <a:xfrm>
          <a:off x="0" y="0"/>
          <a:ext cx="0" cy="0"/>
          <a:chOff x="0" y="0"/>
          <a:chExt cx="0" cy="0"/>
        </a:xfrm>
      </p:grpSpPr>
      <p:sp>
        <p:nvSpPr>
          <p:cNvPr id="7" name="Content Placeholder 7"/>
          <p:cNvSpPr>
            <a:spLocks noGrp="1"/>
          </p:cNvSpPr>
          <p:nvPr>
            <p:ph sz="quarter" idx="10" hasCustomPrompt="1"/>
          </p:nvPr>
        </p:nvSpPr>
        <p:spPr>
          <a:xfrm>
            <a:off x="654777" y="516356"/>
            <a:ext cx="13687609" cy="8535629"/>
          </a:xfrm>
          <a:prstGeom prst="rect">
            <a:avLst/>
          </a:prstGeom>
        </p:spPr>
        <p:txBody>
          <a:bodyPr lIns="0" tIns="0" rIns="0" bIns="0">
            <a:noAutofit/>
          </a:bodyPr>
          <a:lstStyle>
            <a:lvl1pPr marL="0" indent="0">
              <a:lnSpc>
                <a:spcPts val="3224"/>
              </a:lnSpc>
              <a:spcBef>
                <a:spcPts val="0"/>
              </a:spcBef>
              <a:buFontTx/>
              <a:buNone/>
              <a:defRPr sz="2976" baseline="0">
                <a:latin typeface="Times New Roman"/>
                <a:cs typeface="Times New Roman"/>
              </a:defRPr>
            </a:lvl1pPr>
          </a:lstStyle>
          <a:p>
            <a:pPr lvl="0"/>
            <a:r>
              <a:rPr lang="en-US"/>
              <a:t>Use this layout for tables, charts/graphs images and multimedia by clicking on the icons below.</a:t>
            </a:r>
          </a:p>
          <a:p>
            <a:pPr lvl="0"/>
            <a:r>
              <a:rPr lang="en-US"/>
              <a:t>For a bullet slide with text, from the ‘Home’ menu choose:</a:t>
            </a:r>
          </a:p>
          <a:p>
            <a:pPr lvl="0"/>
            <a:r>
              <a:rPr lang="en-US"/>
              <a:t>New slide | Arup Bullet Layout</a:t>
            </a:r>
          </a:p>
          <a:p>
            <a:pPr lvl="0"/>
            <a:r>
              <a:rPr lang="en-US"/>
              <a:t>Do not use this layout for text.</a:t>
            </a:r>
          </a:p>
        </p:txBody>
      </p:sp>
      <p:sp>
        <p:nvSpPr>
          <p:cNvPr id="6" name="Text Placeholder 2"/>
          <p:cNvSpPr>
            <a:spLocks noGrp="1"/>
          </p:cNvSpPr>
          <p:nvPr>
            <p:ph type="body" sz="quarter" idx="13" hasCustomPrompt="1"/>
          </p:nvPr>
        </p:nvSpPr>
        <p:spPr>
          <a:xfrm>
            <a:off x="652429" y="9051997"/>
            <a:ext cx="12891990" cy="352869"/>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1" name="Text Placeholder 2"/>
          <p:cNvSpPr>
            <a:spLocks noGrp="1"/>
          </p:cNvSpPr>
          <p:nvPr>
            <p:ph type="body" sz="quarter" idx="17" hasCustomPrompt="1"/>
          </p:nvPr>
        </p:nvSpPr>
        <p:spPr>
          <a:xfrm rot="16200000">
            <a:off x="-1409602" y="7007944"/>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9"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a:cs typeface="Times New Roman"/>
              </a:defRPr>
            </a:lvl1pPr>
          </a:lstStyle>
          <a:p>
            <a:r>
              <a:rPr lang="en-US" sz="2645" baseline="0"/>
              <a:t>Footer title</a:t>
            </a:r>
            <a:endParaRPr lang="en-US" sz="2976" baseline="0"/>
          </a:p>
        </p:txBody>
      </p:sp>
      <p:sp>
        <p:nvSpPr>
          <p:cNvPr id="12" name="Rectangle 11"/>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3 Arup Two Objects">
    <p:spTree>
      <p:nvGrpSpPr>
        <p:cNvPr id="1" name=""/>
        <p:cNvGrpSpPr/>
        <p:nvPr/>
      </p:nvGrpSpPr>
      <p:grpSpPr>
        <a:xfrm>
          <a:off x="0" y="0"/>
          <a:ext cx="0" cy="0"/>
          <a:chOff x="0" y="0"/>
          <a:chExt cx="0" cy="0"/>
        </a:xfrm>
      </p:grpSpPr>
      <p:sp>
        <p:nvSpPr>
          <p:cNvPr id="21" name="Content Placeholder 7"/>
          <p:cNvSpPr>
            <a:spLocks noGrp="1"/>
          </p:cNvSpPr>
          <p:nvPr>
            <p:ph sz="quarter" idx="16" hasCustomPrompt="1"/>
          </p:nvPr>
        </p:nvSpPr>
        <p:spPr>
          <a:xfrm>
            <a:off x="7619231" y="516350"/>
            <a:ext cx="6547750" cy="8721825"/>
          </a:xfrm>
          <a:prstGeom prst="rect">
            <a:avLst/>
          </a:prstGeom>
        </p:spPr>
        <p:txBody>
          <a:bodyPr lIns="0" tIns="0" rIns="0" bIns="0">
            <a:noAutofit/>
          </a:bodyPr>
          <a:lstStyle>
            <a:lvl1pPr marL="0" indent="0">
              <a:lnSpc>
                <a:spcPts val="3224"/>
              </a:lnSpc>
              <a:spcBef>
                <a:spcPts val="0"/>
              </a:spcBef>
              <a:buFontTx/>
              <a:buNone/>
              <a:defRPr sz="2976" baseline="0">
                <a:latin typeface="Times New Roman"/>
                <a:cs typeface="Times New Roman"/>
              </a:defRPr>
            </a:lvl1pPr>
          </a:lstStyle>
          <a:p>
            <a:pPr lvl="0"/>
            <a:r>
              <a:rPr lang="en-US"/>
              <a:t>Use to insert images / graphical content by clicking on the icons below. Or small amount of text to compliment images</a:t>
            </a:r>
          </a:p>
        </p:txBody>
      </p:sp>
      <p:sp>
        <p:nvSpPr>
          <p:cNvPr id="13" name="Text Placeholder 3"/>
          <p:cNvSpPr>
            <a:spLocks noGrp="1"/>
          </p:cNvSpPr>
          <p:nvPr>
            <p:ph type="body" sz="quarter" idx="33" hasCustomPrompt="1"/>
          </p:nvPr>
        </p:nvSpPr>
        <p:spPr>
          <a:xfrm>
            <a:off x="654775" y="9756396"/>
            <a:ext cx="11190700" cy="935417"/>
          </a:xfrm>
          <a:prstGeom prst="rect">
            <a:avLst/>
          </a:prstGeom>
        </p:spPr>
        <p:txBody>
          <a:bodyPr vert="horz" wrap="square" lIns="0" tIns="93600" rIns="0" bIns="0" anchor="ctr">
            <a:noAutofit/>
          </a:bodyPr>
          <a:lstStyle>
            <a:lvl1pPr marL="0" marR="0" indent="0" algn="l" defTabSz="1484793" rtl="0" eaLnBrk="1" fontAlgn="auto" latinLnBrk="0" hangingPunct="1">
              <a:lnSpc>
                <a:spcPts val="2232"/>
              </a:lnSpc>
              <a:spcBef>
                <a:spcPts val="0"/>
              </a:spcBef>
              <a:spcAft>
                <a:spcPts val="0"/>
              </a:spcAft>
              <a:buClrTx/>
              <a:buSzTx/>
              <a:buFont typeface="Arial" pitchFamily="34" charset="0"/>
              <a:buNone/>
              <a:tabLst/>
              <a:defRPr sz="1984" b="0" i="0" baseline="0">
                <a:solidFill>
                  <a:schemeClr val="bg1"/>
                </a:solidFill>
                <a:latin typeface="Times New Roman" panose="02020603050405020304" pitchFamily="18" charset="0"/>
                <a:cs typeface="Times New Roman"/>
              </a:defRPr>
            </a:lvl1pPr>
          </a:lstStyle>
          <a:p>
            <a:r>
              <a:rPr lang="en-US" sz="2645" baseline="0"/>
              <a:t>Footer title</a:t>
            </a:r>
            <a:endParaRPr lang="en-US" sz="2976" baseline="0"/>
          </a:p>
        </p:txBody>
      </p:sp>
      <p:sp>
        <p:nvSpPr>
          <p:cNvPr id="6" name="Text Placeholder 2"/>
          <p:cNvSpPr>
            <a:spLocks noGrp="1"/>
          </p:cNvSpPr>
          <p:nvPr>
            <p:ph type="body" sz="quarter" idx="13" hasCustomPrompt="1"/>
          </p:nvPr>
        </p:nvSpPr>
        <p:spPr>
          <a:xfrm>
            <a:off x="652427" y="9311184"/>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7" name="Text Placeholder 2"/>
          <p:cNvSpPr>
            <a:spLocks noGrp="1"/>
          </p:cNvSpPr>
          <p:nvPr>
            <p:ph type="body" sz="quarter" idx="17" hasCustomPrompt="1"/>
          </p:nvPr>
        </p:nvSpPr>
        <p:spPr>
          <a:xfrm rot="16200000">
            <a:off x="-1409607" y="7220010"/>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2" name="Text Placeholder 2"/>
          <p:cNvSpPr>
            <a:spLocks noGrp="1"/>
          </p:cNvSpPr>
          <p:nvPr>
            <p:ph type="body" sz="quarter" idx="34" hasCustomPrompt="1"/>
          </p:nvPr>
        </p:nvSpPr>
        <p:spPr>
          <a:xfrm>
            <a:off x="7637225" y="9311742"/>
            <a:ext cx="5710298" cy="273661"/>
          </a:xfrm>
          <a:prstGeom prst="rect">
            <a:avLst/>
          </a:prstGeom>
        </p:spPr>
        <p:txBody>
          <a:bodyPr vert="horz" wrap="square" lIns="0" tIns="36000" rIns="0" bIns="36000">
            <a:noAutofit/>
          </a:bodyPr>
          <a:lstStyle>
            <a:lvl1pPr marL="0" indent="0" algn="l">
              <a:lnSpc>
                <a:spcPts val="1240"/>
              </a:lnSpc>
              <a:spcBef>
                <a:spcPts val="595"/>
              </a:spcBef>
              <a:buNone/>
              <a:defRPr sz="992" baseline="0">
                <a:latin typeface="Times New Roman"/>
                <a:cs typeface="Times New Roman"/>
              </a:defRPr>
            </a:lvl1pPr>
            <a:lvl2pPr>
              <a:defRPr sz="992"/>
            </a:lvl2pPr>
            <a:lvl3pPr>
              <a:defRPr sz="992"/>
            </a:lvl3pPr>
            <a:lvl4pPr>
              <a:defRPr sz="992"/>
            </a:lvl4pPr>
            <a:lvl5pPr>
              <a:defRPr sz="992"/>
            </a:lvl5pPr>
          </a:lstStyle>
          <a:p>
            <a:r>
              <a:rPr lang="en-US" sz="1653"/>
              <a:t>Caption</a:t>
            </a:r>
            <a:endParaRPr lang="en-US" sz="992"/>
          </a:p>
        </p:txBody>
      </p:sp>
      <p:sp>
        <p:nvSpPr>
          <p:cNvPr id="14" name="Text Placeholder 2"/>
          <p:cNvSpPr>
            <a:spLocks noGrp="1"/>
          </p:cNvSpPr>
          <p:nvPr>
            <p:ph type="body" sz="quarter" idx="35" hasCustomPrompt="1"/>
          </p:nvPr>
        </p:nvSpPr>
        <p:spPr>
          <a:xfrm rot="16200000">
            <a:off x="5575194" y="7262650"/>
            <a:ext cx="3928750" cy="159324"/>
          </a:xfrm>
          <a:prstGeom prst="rect">
            <a:avLst/>
          </a:prstGeom>
        </p:spPr>
        <p:txBody>
          <a:bodyPr vert="horz" lIns="0" tIns="0" rIns="0" bIns="0">
            <a:noAutofit/>
          </a:bodyPr>
          <a:lstStyle>
            <a:lvl1pPr marL="0" indent="0" algn="l">
              <a:lnSpc>
                <a:spcPts val="744"/>
              </a:lnSpc>
              <a:spcBef>
                <a:spcPts val="0"/>
              </a:spcBef>
              <a:buNone/>
              <a:defRPr sz="620" baseline="0">
                <a:latin typeface="Times New Roman"/>
                <a:cs typeface="Times New Roman"/>
              </a:defRPr>
            </a:lvl1pPr>
            <a:lvl2pPr>
              <a:defRPr sz="620"/>
            </a:lvl2pPr>
            <a:lvl3pPr>
              <a:defRPr sz="620"/>
            </a:lvl3pPr>
            <a:lvl4pPr>
              <a:defRPr sz="620"/>
            </a:lvl4pPr>
            <a:lvl5pPr>
              <a:defRPr sz="620"/>
            </a:lvl5pPr>
          </a:lstStyle>
          <a:p>
            <a:r>
              <a:rPr lang="en-US" sz="992"/>
              <a:t>© Image Copyright</a:t>
            </a:r>
          </a:p>
        </p:txBody>
      </p:sp>
      <p:sp>
        <p:nvSpPr>
          <p:cNvPr id="11" name="Rectangle 10"/>
          <p:cNvSpPr/>
          <p:nvPr/>
        </p:nvSpPr>
        <p:spPr>
          <a:xfrm>
            <a:off x="0" y="10066521"/>
            <a:ext cx="654775" cy="283154"/>
          </a:xfrm>
          <a:prstGeom prst="rect">
            <a:avLst/>
          </a:prstGeom>
        </p:spPr>
        <p:txBody>
          <a:bodyPr wrap="square">
            <a:spAutoFit/>
          </a:bodyPr>
          <a:lstStyle/>
          <a:p>
            <a:fld id="{84ADEA5E-D855-46E6-A607-27446C644854}" type="slidenum">
              <a:rPr lang="en-US" sz="1240" b="0" dirty="0">
                <a:solidFill>
                  <a:srgbClr val="FFFFFF"/>
                </a:solidFill>
                <a:latin typeface="Arial"/>
                <a:cs typeface="ＭＳ Ｐゴシック"/>
              </a:rPr>
              <a:pPr/>
              <a:t>‹#›</a:t>
            </a:fld>
            <a:endParaRPr lang="en-US" sz="1240"/>
          </a:p>
        </p:txBody>
      </p:sp>
      <p:sp>
        <p:nvSpPr>
          <p:cNvPr id="15" name="Content Placeholder 7"/>
          <p:cNvSpPr>
            <a:spLocks noGrp="1"/>
          </p:cNvSpPr>
          <p:nvPr>
            <p:ph sz="quarter" idx="36" hasCustomPrompt="1"/>
          </p:nvPr>
        </p:nvSpPr>
        <p:spPr>
          <a:xfrm>
            <a:off x="710529" y="516350"/>
            <a:ext cx="6547750" cy="8721825"/>
          </a:xfrm>
          <a:prstGeom prst="rect">
            <a:avLst/>
          </a:prstGeom>
        </p:spPr>
        <p:txBody>
          <a:bodyPr lIns="0" tIns="0" rIns="0" bIns="0">
            <a:noAutofit/>
          </a:bodyPr>
          <a:lstStyle>
            <a:lvl1pPr marL="0" indent="0">
              <a:lnSpc>
                <a:spcPts val="3224"/>
              </a:lnSpc>
              <a:spcBef>
                <a:spcPts val="0"/>
              </a:spcBef>
              <a:buFontTx/>
              <a:buNone/>
              <a:defRPr sz="2976" baseline="0">
                <a:latin typeface="Times New Roman"/>
                <a:cs typeface="Times New Roman"/>
              </a:defRPr>
            </a:lvl1pPr>
          </a:lstStyle>
          <a:p>
            <a:pPr lvl="0"/>
            <a:r>
              <a:rPr lang="en-US"/>
              <a:t>Use to insert images / graphical content by clicking on the icons below. Or small amount of text to compliment images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1.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9799425"/>
            <a:ext cx="15119350" cy="892388"/>
          </a:xfrm>
          <a:prstGeom prst="rect">
            <a:avLst/>
          </a:prstGeom>
          <a:solidFill>
            <a:schemeClr val="accent2"/>
          </a:solidFill>
          <a:ln>
            <a:noFill/>
          </a:ln>
          <a:effectLst/>
        </p:spPr>
        <p:style>
          <a:lnRef idx="2">
            <a:schemeClr val="accent2">
              <a:shade val="50000"/>
            </a:schemeClr>
          </a:lnRef>
          <a:fillRef idx="1">
            <a:schemeClr val="accent2"/>
          </a:fillRef>
          <a:effectRef idx="0">
            <a:schemeClr val="accent2"/>
          </a:effectRef>
          <a:fontRef idx="minor">
            <a:schemeClr val="lt1"/>
          </a:fontRef>
        </p:style>
      </p:sp>
      <p:pic>
        <p:nvPicPr>
          <p:cNvPr id="4" name="Picture 3" descr="ArupLogo2010_w_OvaWord1000mm_CompoundTransparent_3May2012.wmf"/>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2892784" y="10045483"/>
            <a:ext cx="1428600" cy="40733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1484793" rtl="0" eaLnBrk="1" latinLnBrk="0" hangingPunct="1">
        <a:lnSpc>
          <a:spcPct val="85000"/>
        </a:lnSpc>
        <a:spcBef>
          <a:spcPts val="324"/>
        </a:spcBef>
        <a:buNone/>
        <a:defRPr sz="6449" kern="1200">
          <a:solidFill>
            <a:schemeClr val="tx1"/>
          </a:solidFill>
          <a:latin typeface="+mn-lt"/>
          <a:ea typeface="+mj-ea"/>
          <a:cs typeface="+mj-cs"/>
        </a:defRPr>
      </a:lvl1pPr>
    </p:titleStyle>
    <p:bodyStyle>
      <a:lvl1pPr marL="293865" indent="-293865" algn="l" defTabSz="1484793" rtl="0" eaLnBrk="1" latinLnBrk="0" hangingPunct="1">
        <a:lnSpc>
          <a:spcPct val="85000"/>
        </a:lnSpc>
        <a:spcBef>
          <a:spcPts val="324"/>
        </a:spcBef>
        <a:buFont typeface="Arial" pitchFamily="34" charset="0"/>
        <a:buChar char="•"/>
        <a:defRPr sz="3968" kern="1200">
          <a:solidFill>
            <a:schemeClr val="tx1"/>
          </a:solidFill>
          <a:latin typeface="+mj-lt"/>
          <a:ea typeface="+mn-ea"/>
          <a:cs typeface="+mn-cs"/>
        </a:defRPr>
      </a:lvl1pPr>
      <a:lvl2pPr marL="587729" indent="-293865" algn="l" defTabSz="1484793" rtl="0" eaLnBrk="1" latinLnBrk="0" hangingPunct="1">
        <a:lnSpc>
          <a:spcPct val="85000"/>
        </a:lnSpc>
        <a:spcBef>
          <a:spcPts val="324"/>
        </a:spcBef>
        <a:buFont typeface="Arial" pitchFamily="34" charset="0"/>
        <a:buChar char="•"/>
        <a:defRPr sz="3307" kern="1200">
          <a:solidFill>
            <a:schemeClr val="tx1"/>
          </a:solidFill>
          <a:latin typeface="+mj-lt"/>
          <a:ea typeface="+mn-ea"/>
          <a:cs typeface="+mn-cs"/>
        </a:defRPr>
      </a:lvl2pPr>
      <a:lvl3pPr marL="881595" indent="-293865" algn="l" defTabSz="1484793" rtl="0" eaLnBrk="1" latinLnBrk="0" hangingPunct="1">
        <a:lnSpc>
          <a:spcPct val="85000"/>
        </a:lnSpc>
        <a:spcBef>
          <a:spcPts val="324"/>
        </a:spcBef>
        <a:buFont typeface="Arial" pitchFamily="34" charset="0"/>
        <a:buChar char="•"/>
        <a:defRPr sz="2976" kern="1200">
          <a:solidFill>
            <a:schemeClr val="tx1"/>
          </a:solidFill>
          <a:latin typeface="+mj-lt"/>
          <a:ea typeface="+mn-ea"/>
          <a:cs typeface="+mn-cs"/>
        </a:defRPr>
      </a:lvl3pPr>
      <a:lvl4pPr marL="1159993" indent="-293865" algn="l" defTabSz="1484793" rtl="0" eaLnBrk="1" latinLnBrk="0" hangingPunct="1">
        <a:lnSpc>
          <a:spcPct val="85000"/>
        </a:lnSpc>
        <a:spcBef>
          <a:spcPts val="324"/>
        </a:spcBef>
        <a:buFont typeface="Arial" pitchFamily="34" charset="0"/>
        <a:buChar char="•"/>
        <a:tabLst/>
        <a:defRPr sz="2480" kern="1200">
          <a:solidFill>
            <a:schemeClr val="tx1"/>
          </a:solidFill>
          <a:latin typeface="+mj-lt"/>
          <a:ea typeface="+mn-ea"/>
          <a:cs typeface="+mn-cs"/>
        </a:defRPr>
      </a:lvl4pPr>
      <a:lvl5pPr marL="1453859" indent="-293865" algn="l" defTabSz="1484793" rtl="0" eaLnBrk="1" latinLnBrk="0" hangingPunct="1">
        <a:lnSpc>
          <a:spcPct val="85000"/>
        </a:lnSpc>
        <a:spcBef>
          <a:spcPts val="324"/>
        </a:spcBef>
        <a:buFont typeface="Arial" pitchFamily="34" charset="0"/>
        <a:buChar char="•"/>
        <a:tabLst/>
        <a:defRPr sz="2480" kern="1200">
          <a:solidFill>
            <a:schemeClr val="tx1"/>
          </a:solidFill>
          <a:latin typeface="+mj-lt"/>
          <a:ea typeface="+mn-ea"/>
          <a:cs typeface="+mn-cs"/>
        </a:defRPr>
      </a:lvl5pPr>
      <a:lvl6pPr marL="4083177" indent="-371199" algn="l" defTabSz="1484793" rtl="0" eaLnBrk="1" latinLnBrk="0" hangingPunct="1">
        <a:spcBef>
          <a:spcPct val="20000"/>
        </a:spcBef>
        <a:buFont typeface="Arial" pitchFamily="34" charset="0"/>
        <a:buChar char="•"/>
        <a:defRPr sz="3307" kern="1200">
          <a:solidFill>
            <a:schemeClr val="tx1"/>
          </a:solidFill>
          <a:latin typeface="+mn-lt"/>
          <a:ea typeface="+mn-ea"/>
          <a:cs typeface="+mn-cs"/>
        </a:defRPr>
      </a:lvl6pPr>
      <a:lvl7pPr marL="4825573" indent="-371199" algn="l" defTabSz="1484793" rtl="0" eaLnBrk="1" latinLnBrk="0" hangingPunct="1">
        <a:spcBef>
          <a:spcPct val="20000"/>
        </a:spcBef>
        <a:buFont typeface="Arial" pitchFamily="34" charset="0"/>
        <a:buChar char="•"/>
        <a:defRPr sz="3307" kern="1200">
          <a:solidFill>
            <a:schemeClr val="tx1"/>
          </a:solidFill>
          <a:latin typeface="+mn-lt"/>
          <a:ea typeface="+mn-ea"/>
          <a:cs typeface="+mn-cs"/>
        </a:defRPr>
      </a:lvl7pPr>
      <a:lvl8pPr marL="5567970" indent="-371199" algn="l" defTabSz="1484793" rtl="0" eaLnBrk="1" latinLnBrk="0" hangingPunct="1">
        <a:spcBef>
          <a:spcPct val="20000"/>
        </a:spcBef>
        <a:buFont typeface="Arial" pitchFamily="34" charset="0"/>
        <a:buChar char="•"/>
        <a:defRPr sz="3307" kern="1200">
          <a:solidFill>
            <a:schemeClr val="tx1"/>
          </a:solidFill>
          <a:latin typeface="+mn-lt"/>
          <a:ea typeface="+mn-ea"/>
          <a:cs typeface="+mn-cs"/>
        </a:defRPr>
      </a:lvl8pPr>
      <a:lvl9pPr marL="6310365" indent="-371199" algn="l" defTabSz="1484793" rtl="0" eaLnBrk="1" latinLnBrk="0" hangingPunct="1">
        <a:spcBef>
          <a:spcPct val="20000"/>
        </a:spcBef>
        <a:buFont typeface="Arial" pitchFamily="34" charset="0"/>
        <a:buChar char="•"/>
        <a:defRPr sz="3307" kern="1200">
          <a:solidFill>
            <a:schemeClr val="tx1"/>
          </a:solidFill>
          <a:latin typeface="+mn-lt"/>
          <a:ea typeface="+mn-ea"/>
          <a:cs typeface="+mn-cs"/>
        </a:defRPr>
      </a:lvl9pPr>
    </p:bodyStyle>
    <p:otherStyle>
      <a:defPPr>
        <a:defRPr lang="en-US"/>
      </a:defPPr>
      <a:lvl1pPr marL="0" algn="l" defTabSz="1484793" rtl="0" eaLnBrk="1" latinLnBrk="0" hangingPunct="1">
        <a:defRPr sz="2976" kern="1200">
          <a:solidFill>
            <a:schemeClr val="tx1"/>
          </a:solidFill>
          <a:latin typeface="+mn-lt"/>
          <a:ea typeface="+mn-ea"/>
          <a:cs typeface="+mn-cs"/>
        </a:defRPr>
      </a:lvl1pPr>
      <a:lvl2pPr marL="742396" algn="l" defTabSz="1484793" rtl="0" eaLnBrk="1" latinLnBrk="0" hangingPunct="1">
        <a:defRPr sz="2976" kern="1200">
          <a:solidFill>
            <a:schemeClr val="tx1"/>
          </a:solidFill>
          <a:latin typeface="+mn-lt"/>
          <a:ea typeface="+mn-ea"/>
          <a:cs typeface="+mn-cs"/>
        </a:defRPr>
      </a:lvl2pPr>
      <a:lvl3pPr marL="1484793" algn="l" defTabSz="1484793" rtl="0" eaLnBrk="1" latinLnBrk="0" hangingPunct="1">
        <a:defRPr sz="2976" kern="1200">
          <a:solidFill>
            <a:schemeClr val="tx1"/>
          </a:solidFill>
          <a:latin typeface="+mn-lt"/>
          <a:ea typeface="+mn-ea"/>
          <a:cs typeface="+mn-cs"/>
        </a:defRPr>
      </a:lvl3pPr>
      <a:lvl4pPr marL="2227189" algn="l" defTabSz="1484793" rtl="0" eaLnBrk="1" latinLnBrk="0" hangingPunct="1">
        <a:defRPr sz="2976" kern="1200">
          <a:solidFill>
            <a:schemeClr val="tx1"/>
          </a:solidFill>
          <a:latin typeface="+mn-lt"/>
          <a:ea typeface="+mn-ea"/>
          <a:cs typeface="+mn-cs"/>
        </a:defRPr>
      </a:lvl4pPr>
      <a:lvl5pPr marL="2969583" algn="l" defTabSz="1484793" rtl="0" eaLnBrk="1" latinLnBrk="0" hangingPunct="1">
        <a:defRPr sz="2976" kern="1200">
          <a:solidFill>
            <a:schemeClr val="tx1"/>
          </a:solidFill>
          <a:latin typeface="+mn-lt"/>
          <a:ea typeface="+mn-ea"/>
          <a:cs typeface="+mn-cs"/>
        </a:defRPr>
      </a:lvl5pPr>
      <a:lvl6pPr marL="3711979" algn="l" defTabSz="1484793" rtl="0" eaLnBrk="1" latinLnBrk="0" hangingPunct="1">
        <a:defRPr sz="2976" kern="1200">
          <a:solidFill>
            <a:schemeClr val="tx1"/>
          </a:solidFill>
          <a:latin typeface="+mn-lt"/>
          <a:ea typeface="+mn-ea"/>
          <a:cs typeface="+mn-cs"/>
        </a:defRPr>
      </a:lvl6pPr>
      <a:lvl7pPr marL="4454376" algn="l" defTabSz="1484793" rtl="0" eaLnBrk="1" latinLnBrk="0" hangingPunct="1">
        <a:defRPr sz="2976" kern="1200">
          <a:solidFill>
            <a:schemeClr val="tx1"/>
          </a:solidFill>
          <a:latin typeface="+mn-lt"/>
          <a:ea typeface="+mn-ea"/>
          <a:cs typeface="+mn-cs"/>
        </a:defRPr>
      </a:lvl7pPr>
      <a:lvl8pPr marL="5196772" algn="l" defTabSz="1484793" rtl="0" eaLnBrk="1" latinLnBrk="0" hangingPunct="1">
        <a:defRPr sz="2976" kern="1200">
          <a:solidFill>
            <a:schemeClr val="tx1"/>
          </a:solidFill>
          <a:latin typeface="+mn-lt"/>
          <a:ea typeface="+mn-ea"/>
          <a:cs typeface="+mn-cs"/>
        </a:defRPr>
      </a:lvl8pPr>
      <a:lvl9pPr marL="5939166" algn="l" defTabSz="1484793" rtl="0" eaLnBrk="1" latinLnBrk="0" hangingPunct="1">
        <a:defRPr sz="297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9799425"/>
            <a:ext cx="15119350" cy="892388"/>
          </a:xfrm>
          <a:prstGeom prst="rect">
            <a:avLst/>
          </a:prstGeom>
          <a:solidFill>
            <a:schemeClr val="accent2"/>
          </a:solidFill>
          <a:ln>
            <a:noFill/>
          </a:ln>
          <a:effectLst/>
        </p:spPr>
        <p:style>
          <a:lnRef idx="2">
            <a:schemeClr val="accent2">
              <a:shade val="50000"/>
            </a:schemeClr>
          </a:lnRef>
          <a:fillRef idx="1">
            <a:schemeClr val="accent2"/>
          </a:fillRef>
          <a:effectRef idx="0">
            <a:schemeClr val="accent2"/>
          </a:effectRef>
          <a:fontRef idx="minor">
            <a:schemeClr val="lt1"/>
          </a:fontRef>
        </p:style>
      </p:sp>
      <p:pic>
        <p:nvPicPr>
          <p:cNvPr id="4" name="Picture 3" descr="ArupLogo2010_w_OvaWord1000mm_CompoundTransparent_3May2012.wmf"/>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2892784" y="10045483"/>
            <a:ext cx="1428600" cy="407332"/>
          </a:xfrm>
          <a:prstGeom prst="rect">
            <a:avLst/>
          </a:prstGeom>
        </p:spPr>
      </p:pic>
    </p:spTree>
    <p:extLst>
      <p:ext uri="{BB962C8B-B14F-4D97-AF65-F5344CB8AC3E}">
        <p14:creationId xmlns:p14="http://schemas.microsoft.com/office/powerpoint/2010/main" val="378414330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1484793" rtl="0" eaLnBrk="1" latinLnBrk="0" hangingPunct="1">
        <a:lnSpc>
          <a:spcPct val="85000"/>
        </a:lnSpc>
        <a:spcBef>
          <a:spcPts val="324"/>
        </a:spcBef>
        <a:buNone/>
        <a:defRPr sz="6449" kern="1200">
          <a:solidFill>
            <a:schemeClr val="tx1"/>
          </a:solidFill>
          <a:latin typeface="+mn-lt"/>
          <a:ea typeface="+mj-ea"/>
          <a:cs typeface="+mj-cs"/>
        </a:defRPr>
      </a:lvl1pPr>
    </p:titleStyle>
    <p:bodyStyle>
      <a:lvl1pPr marL="293865" indent="-293865" algn="l" defTabSz="1484793" rtl="0" eaLnBrk="1" latinLnBrk="0" hangingPunct="1">
        <a:lnSpc>
          <a:spcPct val="85000"/>
        </a:lnSpc>
        <a:spcBef>
          <a:spcPts val="324"/>
        </a:spcBef>
        <a:buFont typeface="Arial" pitchFamily="34" charset="0"/>
        <a:buChar char="•"/>
        <a:defRPr sz="3968" kern="1200">
          <a:solidFill>
            <a:schemeClr val="tx1"/>
          </a:solidFill>
          <a:latin typeface="+mj-lt"/>
          <a:ea typeface="+mn-ea"/>
          <a:cs typeface="+mn-cs"/>
        </a:defRPr>
      </a:lvl1pPr>
      <a:lvl2pPr marL="587729" indent="-293865" algn="l" defTabSz="1484793" rtl="0" eaLnBrk="1" latinLnBrk="0" hangingPunct="1">
        <a:lnSpc>
          <a:spcPct val="85000"/>
        </a:lnSpc>
        <a:spcBef>
          <a:spcPts val="324"/>
        </a:spcBef>
        <a:buFont typeface="Arial" pitchFamily="34" charset="0"/>
        <a:buChar char="•"/>
        <a:defRPr sz="3307" kern="1200">
          <a:solidFill>
            <a:schemeClr val="tx1"/>
          </a:solidFill>
          <a:latin typeface="+mj-lt"/>
          <a:ea typeface="+mn-ea"/>
          <a:cs typeface="+mn-cs"/>
        </a:defRPr>
      </a:lvl2pPr>
      <a:lvl3pPr marL="881595" indent="-293865" algn="l" defTabSz="1484793" rtl="0" eaLnBrk="1" latinLnBrk="0" hangingPunct="1">
        <a:lnSpc>
          <a:spcPct val="85000"/>
        </a:lnSpc>
        <a:spcBef>
          <a:spcPts val="324"/>
        </a:spcBef>
        <a:buFont typeface="Arial" pitchFamily="34" charset="0"/>
        <a:buChar char="•"/>
        <a:defRPr sz="2976" kern="1200">
          <a:solidFill>
            <a:schemeClr val="tx1"/>
          </a:solidFill>
          <a:latin typeface="+mj-lt"/>
          <a:ea typeface="+mn-ea"/>
          <a:cs typeface="+mn-cs"/>
        </a:defRPr>
      </a:lvl3pPr>
      <a:lvl4pPr marL="1159993" indent="-293865" algn="l" defTabSz="1484793" rtl="0" eaLnBrk="1" latinLnBrk="0" hangingPunct="1">
        <a:lnSpc>
          <a:spcPct val="85000"/>
        </a:lnSpc>
        <a:spcBef>
          <a:spcPts val="324"/>
        </a:spcBef>
        <a:buFont typeface="Arial" pitchFamily="34" charset="0"/>
        <a:buChar char="•"/>
        <a:tabLst/>
        <a:defRPr sz="2480" kern="1200">
          <a:solidFill>
            <a:schemeClr val="tx1"/>
          </a:solidFill>
          <a:latin typeface="+mj-lt"/>
          <a:ea typeface="+mn-ea"/>
          <a:cs typeface="+mn-cs"/>
        </a:defRPr>
      </a:lvl4pPr>
      <a:lvl5pPr marL="1453859" indent="-293865" algn="l" defTabSz="1484793" rtl="0" eaLnBrk="1" latinLnBrk="0" hangingPunct="1">
        <a:lnSpc>
          <a:spcPct val="85000"/>
        </a:lnSpc>
        <a:spcBef>
          <a:spcPts val="324"/>
        </a:spcBef>
        <a:buFont typeface="Arial" pitchFamily="34" charset="0"/>
        <a:buChar char="•"/>
        <a:tabLst/>
        <a:defRPr sz="2480" kern="1200">
          <a:solidFill>
            <a:schemeClr val="tx1"/>
          </a:solidFill>
          <a:latin typeface="+mj-lt"/>
          <a:ea typeface="+mn-ea"/>
          <a:cs typeface="+mn-cs"/>
        </a:defRPr>
      </a:lvl5pPr>
      <a:lvl6pPr marL="4083177" indent="-371199" algn="l" defTabSz="1484793" rtl="0" eaLnBrk="1" latinLnBrk="0" hangingPunct="1">
        <a:spcBef>
          <a:spcPct val="20000"/>
        </a:spcBef>
        <a:buFont typeface="Arial" pitchFamily="34" charset="0"/>
        <a:buChar char="•"/>
        <a:defRPr sz="3307" kern="1200">
          <a:solidFill>
            <a:schemeClr val="tx1"/>
          </a:solidFill>
          <a:latin typeface="+mn-lt"/>
          <a:ea typeface="+mn-ea"/>
          <a:cs typeface="+mn-cs"/>
        </a:defRPr>
      </a:lvl6pPr>
      <a:lvl7pPr marL="4825573" indent="-371199" algn="l" defTabSz="1484793" rtl="0" eaLnBrk="1" latinLnBrk="0" hangingPunct="1">
        <a:spcBef>
          <a:spcPct val="20000"/>
        </a:spcBef>
        <a:buFont typeface="Arial" pitchFamily="34" charset="0"/>
        <a:buChar char="•"/>
        <a:defRPr sz="3307" kern="1200">
          <a:solidFill>
            <a:schemeClr val="tx1"/>
          </a:solidFill>
          <a:latin typeface="+mn-lt"/>
          <a:ea typeface="+mn-ea"/>
          <a:cs typeface="+mn-cs"/>
        </a:defRPr>
      </a:lvl7pPr>
      <a:lvl8pPr marL="5567970" indent="-371199" algn="l" defTabSz="1484793" rtl="0" eaLnBrk="1" latinLnBrk="0" hangingPunct="1">
        <a:spcBef>
          <a:spcPct val="20000"/>
        </a:spcBef>
        <a:buFont typeface="Arial" pitchFamily="34" charset="0"/>
        <a:buChar char="•"/>
        <a:defRPr sz="3307" kern="1200">
          <a:solidFill>
            <a:schemeClr val="tx1"/>
          </a:solidFill>
          <a:latin typeface="+mn-lt"/>
          <a:ea typeface="+mn-ea"/>
          <a:cs typeface="+mn-cs"/>
        </a:defRPr>
      </a:lvl8pPr>
      <a:lvl9pPr marL="6310365" indent="-371199" algn="l" defTabSz="1484793" rtl="0" eaLnBrk="1" latinLnBrk="0" hangingPunct="1">
        <a:spcBef>
          <a:spcPct val="20000"/>
        </a:spcBef>
        <a:buFont typeface="Arial" pitchFamily="34" charset="0"/>
        <a:buChar char="•"/>
        <a:defRPr sz="3307" kern="1200">
          <a:solidFill>
            <a:schemeClr val="tx1"/>
          </a:solidFill>
          <a:latin typeface="+mn-lt"/>
          <a:ea typeface="+mn-ea"/>
          <a:cs typeface="+mn-cs"/>
        </a:defRPr>
      </a:lvl9pPr>
    </p:bodyStyle>
    <p:otherStyle>
      <a:defPPr>
        <a:defRPr lang="en-US"/>
      </a:defPPr>
      <a:lvl1pPr marL="0" algn="l" defTabSz="1484793" rtl="0" eaLnBrk="1" latinLnBrk="0" hangingPunct="1">
        <a:defRPr sz="2976" kern="1200">
          <a:solidFill>
            <a:schemeClr val="tx1"/>
          </a:solidFill>
          <a:latin typeface="+mn-lt"/>
          <a:ea typeface="+mn-ea"/>
          <a:cs typeface="+mn-cs"/>
        </a:defRPr>
      </a:lvl1pPr>
      <a:lvl2pPr marL="742396" algn="l" defTabSz="1484793" rtl="0" eaLnBrk="1" latinLnBrk="0" hangingPunct="1">
        <a:defRPr sz="2976" kern="1200">
          <a:solidFill>
            <a:schemeClr val="tx1"/>
          </a:solidFill>
          <a:latin typeface="+mn-lt"/>
          <a:ea typeface="+mn-ea"/>
          <a:cs typeface="+mn-cs"/>
        </a:defRPr>
      </a:lvl2pPr>
      <a:lvl3pPr marL="1484793" algn="l" defTabSz="1484793" rtl="0" eaLnBrk="1" latinLnBrk="0" hangingPunct="1">
        <a:defRPr sz="2976" kern="1200">
          <a:solidFill>
            <a:schemeClr val="tx1"/>
          </a:solidFill>
          <a:latin typeface="+mn-lt"/>
          <a:ea typeface="+mn-ea"/>
          <a:cs typeface="+mn-cs"/>
        </a:defRPr>
      </a:lvl3pPr>
      <a:lvl4pPr marL="2227189" algn="l" defTabSz="1484793" rtl="0" eaLnBrk="1" latinLnBrk="0" hangingPunct="1">
        <a:defRPr sz="2976" kern="1200">
          <a:solidFill>
            <a:schemeClr val="tx1"/>
          </a:solidFill>
          <a:latin typeface="+mn-lt"/>
          <a:ea typeface="+mn-ea"/>
          <a:cs typeface="+mn-cs"/>
        </a:defRPr>
      </a:lvl4pPr>
      <a:lvl5pPr marL="2969583" algn="l" defTabSz="1484793" rtl="0" eaLnBrk="1" latinLnBrk="0" hangingPunct="1">
        <a:defRPr sz="2976" kern="1200">
          <a:solidFill>
            <a:schemeClr val="tx1"/>
          </a:solidFill>
          <a:latin typeface="+mn-lt"/>
          <a:ea typeface="+mn-ea"/>
          <a:cs typeface="+mn-cs"/>
        </a:defRPr>
      </a:lvl5pPr>
      <a:lvl6pPr marL="3711979" algn="l" defTabSz="1484793" rtl="0" eaLnBrk="1" latinLnBrk="0" hangingPunct="1">
        <a:defRPr sz="2976" kern="1200">
          <a:solidFill>
            <a:schemeClr val="tx1"/>
          </a:solidFill>
          <a:latin typeface="+mn-lt"/>
          <a:ea typeface="+mn-ea"/>
          <a:cs typeface="+mn-cs"/>
        </a:defRPr>
      </a:lvl6pPr>
      <a:lvl7pPr marL="4454376" algn="l" defTabSz="1484793" rtl="0" eaLnBrk="1" latinLnBrk="0" hangingPunct="1">
        <a:defRPr sz="2976" kern="1200">
          <a:solidFill>
            <a:schemeClr val="tx1"/>
          </a:solidFill>
          <a:latin typeface="+mn-lt"/>
          <a:ea typeface="+mn-ea"/>
          <a:cs typeface="+mn-cs"/>
        </a:defRPr>
      </a:lvl7pPr>
      <a:lvl8pPr marL="5196772" algn="l" defTabSz="1484793" rtl="0" eaLnBrk="1" latinLnBrk="0" hangingPunct="1">
        <a:defRPr sz="2976" kern="1200">
          <a:solidFill>
            <a:schemeClr val="tx1"/>
          </a:solidFill>
          <a:latin typeface="+mn-lt"/>
          <a:ea typeface="+mn-ea"/>
          <a:cs typeface="+mn-cs"/>
        </a:defRPr>
      </a:lvl8pPr>
      <a:lvl9pPr marL="5939166" algn="l" defTabSz="1484793" rtl="0" eaLnBrk="1" latinLnBrk="0" hangingPunct="1">
        <a:defRPr sz="297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p:nvSpPr>
        <p:spPr>
          <a:xfrm>
            <a:off x="0" y="9799425"/>
            <a:ext cx="15119350" cy="892388"/>
          </a:xfrm>
          <a:prstGeom prst="rect">
            <a:avLst/>
          </a:prstGeom>
          <a:solidFill>
            <a:schemeClr val="accent2"/>
          </a:solidFill>
          <a:ln>
            <a:noFill/>
          </a:ln>
          <a:effectLst/>
        </p:spPr>
        <p:style>
          <a:lnRef idx="2">
            <a:schemeClr val="accent2">
              <a:shade val="50000"/>
            </a:schemeClr>
          </a:lnRef>
          <a:fillRef idx="1">
            <a:schemeClr val="accent2"/>
          </a:fillRef>
          <a:effectRef idx="0">
            <a:schemeClr val="accent2"/>
          </a:effectRef>
          <a:fontRef idx="minor">
            <a:schemeClr val="lt1"/>
          </a:fontRef>
        </p:style>
      </p:sp>
      <p:pic>
        <p:nvPicPr>
          <p:cNvPr id="4" name="Picture 3" descr="ArupLogo2010_w_OvaWord1000mm_CompoundTransparent_3May2012.wmf"/>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2892784" y="10045481"/>
            <a:ext cx="1428600" cy="407332"/>
          </a:xfrm>
          <a:prstGeom prst="rect">
            <a:avLst/>
          </a:prstGeom>
        </p:spPr>
      </p:pic>
    </p:spTree>
    <p:extLst>
      <p:ext uri="{BB962C8B-B14F-4D97-AF65-F5344CB8AC3E}">
        <p14:creationId xmlns:p14="http://schemas.microsoft.com/office/powerpoint/2010/main" val="373489923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1866617" rtl="0" eaLnBrk="1" latinLnBrk="0" hangingPunct="1">
        <a:lnSpc>
          <a:spcPct val="85000"/>
        </a:lnSpc>
        <a:spcBef>
          <a:spcPts val="407"/>
        </a:spcBef>
        <a:buNone/>
        <a:defRPr sz="8107" kern="1200">
          <a:solidFill>
            <a:schemeClr val="tx1"/>
          </a:solidFill>
          <a:latin typeface="+mn-lt"/>
          <a:ea typeface="+mj-ea"/>
          <a:cs typeface="+mj-cs"/>
        </a:defRPr>
      </a:lvl1pPr>
    </p:titleStyle>
    <p:bodyStyle>
      <a:lvl1pPr marL="369435" indent="-369435" algn="l" defTabSz="1866617" rtl="0" eaLnBrk="1" latinLnBrk="0" hangingPunct="1">
        <a:lnSpc>
          <a:spcPct val="85000"/>
        </a:lnSpc>
        <a:spcBef>
          <a:spcPts val="407"/>
        </a:spcBef>
        <a:buFont typeface="Arial" pitchFamily="34" charset="0"/>
        <a:buChar char="•"/>
        <a:defRPr sz="4989" kern="1200">
          <a:solidFill>
            <a:schemeClr val="tx1"/>
          </a:solidFill>
          <a:latin typeface="+mj-lt"/>
          <a:ea typeface="+mn-ea"/>
          <a:cs typeface="+mn-cs"/>
        </a:defRPr>
      </a:lvl1pPr>
      <a:lvl2pPr marL="738868" indent="-369435" algn="l" defTabSz="1866617" rtl="0" eaLnBrk="1" latinLnBrk="0" hangingPunct="1">
        <a:lnSpc>
          <a:spcPct val="85000"/>
        </a:lnSpc>
        <a:spcBef>
          <a:spcPts val="407"/>
        </a:spcBef>
        <a:buFont typeface="Arial" pitchFamily="34" charset="0"/>
        <a:buChar char="•"/>
        <a:defRPr sz="4158" kern="1200">
          <a:solidFill>
            <a:schemeClr val="tx1"/>
          </a:solidFill>
          <a:latin typeface="+mj-lt"/>
          <a:ea typeface="+mn-ea"/>
          <a:cs typeface="+mn-cs"/>
        </a:defRPr>
      </a:lvl2pPr>
      <a:lvl3pPr marL="1108302" indent="-369435" algn="l" defTabSz="1866617" rtl="0" eaLnBrk="1" latinLnBrk="0" hangingPunct="1">
        <a:lnSpc>
          <a:spcPct val="85000"/>
        </a:lnSpc>
        <a:spcBef>
          <a:spcPts val="407"/>
        </a:spcBef>
        <a:buFont typeface="Arial" pitchFamily="34" charset="0"/>
        <a:buChar char="•"/>
        <a:defRPr sz="3742" kern="1200">
          <a:solidFill>
            <a:schemeClr val="tx1"/>
          </a:solidFill>
          <a:latin typeface="+mj-lt"/>
          <a:ea typeface="+mn-ea"/>
          <a:cs typeface="+mn-cs"/>
        </a:defRPr>
      </a:lvl3pPr>
      <a:lvl4pPr marL="1458293" indent="-369435" algn="l" defTabSz="1866617" rtl="0" eaLnBrk="1" latinLnBrk="0" hangingPunct="1">
        <a:lnSpc>
          <a:spcPct val="85000"/>
        </a:lnSpc>
        <a:spcBef>
          <a:spcPts val="407"/>
        </a:spcBef>
        <a:buFont typeface="Arial" pitchFamily="34" charset="0"/>
        <a:buChar char="•"/>
        <a:tabLst/>
        <a:defRPr sz="3118" kern="1200">
          <a:solidFill>
            <a:schemeClr val="tx1"/>
          </a:solidFill>
          <a:latin typeface="+mj-lt"/>
          <a:ea typeface="+mn-ea"/>
          <a:cs typeface="+mn-cs"/>
        </a:defRPr>
      </a:lvl4pPr>
      <a:lvl5pPr marL="1827728" indent="-369435" algn="l" defTabSz="1866617" rtl="0" eaLnBrk="1" latinLnBrk="0" hangingPunct="1">
        <a:lnSpc>
          <a:spcPct val="85000"/>
        </a:lnSpc>
        <a:spcBef>
          <a:spcPts val="407"/>
        </a:spcBef>
        <a:buFont typeface="Arial" pitchFamily="34" charset="0"/>
        <a:buChar char="•"/>
        <a:tabLst/>
        <a:defRPr sz="3118" kern="1200">
          <a:solidFill>
            <a:schemeClr val="tx1"/>
          </a:solidFill>
          <a:latin typeface="+mj-lt"/>
          <a:ea typeface="+mn-ea"/>
          <a:cs typeface="+mn-cs"/>
        </a:defRPr>
      </a:lvl5pPr>
      <a:lvl6pPr marL="5133193" indent="-466655" algn="l" defTabSz="1866617" rtl="0" eaLnBrk="1" latinLnBrk="0" hangingPunct="1">
        <a:spcBef>
          <a:spcPct val="20000"/>
        </a:spcBef>
        <a:buFont typeface="Arial" pitchFamily="34" charset="0"/>
        <a:buChar char="•"/>
        <a:defRPr sz="4158" kern="1200">
          <a:solidFill>
            <a:schemeClr val="tx1"/>
          </a:solidFill>
          <a:latin typeface="+mn-lt"/>
          <a:ea typeface="+mn-ea"/>
          <a:cs typeface="+mn-cs"/>
        </a:defRPr>
      </a:lvl6pPr>
      <a:lvl7pPr marL="6066501" indent="-466655" algn="l" defTabSz="1866617" rtl="0" eaLnBrk="1" latinLnBrk="0" hangingPunct="1">
        <a:spcBef>
          <a:spcPct val="20000"/>
        </a:spcBef>
        <a:buFont typeface="Arial" pitchFamily="34" charset="0"/>
        <a:buChar char="•"/>
        <a:defRPr sz="4158" kern="1200">
          <a:solidFill>
            <a:schemeClr val="tx1"/>
          </a:solidFill>
          <a:latin typeface="+mn-lt"/>
          <a:ea typeface="+mn-ea"/>
          <a:cs typeface="+mn-cs"/>
        </a:defRPr>
      </a:lvl7pPr>
      <a:lvl8pPr marL="6999810" indent="-466655" algn="l" defTabSz="1866617" rtl="0" eaLnBrk="1" latinLnBrk="0" hangingPunct="1">
        <a:spcBef>
          <a:spcPct val="20000"/>
        </a:spcBef>
        <a:buFont typeface="Arial" pitchFamily="34" charset="0"/>
        <a:buChar char="•"/>
        <a:defRPr sz="4158" kern="1200">
          <a:solidFill>
            <a:schemeClr val="tx1"/>
          </a:solidFill>
          <a:latin typeface="+mn-lt"/>
          <a:ea typeface="+mn-ea"/>
          <a:cs typeface="+mn-cs"/>
        </a:defRPr>
      </a:lvl8pPr>
      <a:lvl9pPr marL="7933118" indent="-466655" algn="l" defTabSz="1866617" rtl="0" eaLnBrk="1" latinLnBrk="0" hangingPunct="1">
        <a:spcBef>
          <a:spcPct val="20000"/>
        </a:spcBef>
        <a:buFont typeface="Arial" pitchFamily="34" charset="0"/>
        <a:buChar char="•"/>
        <a:defRPr sz="4158" kern="1200">
          <a:solidFill>
            <a:schemeClr val="tx1"/>
          </a:solidFill>
          <a:latin typeface="+mn-lt"/>
          <a:ea typeface="+mn-ea"/>
          <a:cs typeface="+mn-cs"/>
        </a:defRPr>
      </a:lvl9pPr>
    </p:bodyStyle>
    <p:otherStyle>
      <a:defPPr>
        <a:defRPr lang="en-US"/>
      </a:defPPr>
      <a:lvl1pPr marL="0" algn="l" defTabSz="1866617" rtl="0" eaLnBrk="1" latinLnBrk="0" hangingPunct="1">
        <a:defRPr sz="3742" kern="1200">
          <a:solidFill>
            <a:schemeClr val="tx1"/>
          </a:solidFill>
          <a:latin typeface="+mn-lt"/>
          <a:ea typeface="+mn-ea"/>
          <a:cs typeface="+mn-cs"/>
        </a:defRPr>
      </a:lvl1pPr>
      <a:lvl2pPr marL="933308" algn="l" defTabSz="1866617" rtl="0" eaLnBrk="1" latinLnBrk="0" hangingPunct="1">
        <a:defRPr sz="3742" kern="1200">
          <a:solidFill>
            <a:schemeClr val="tx1"/>
          </a:solidFill>
          <a:latin typeface="+mn-lt"/>
          <a:ea typeface="+mn-ea"/>
          <a:cs typeface="+mn-cs"/>
        </a:defRPr>
      </a:lvl2pPr>
      <a:lvl3pPr marL="1866617" algn="l" defTabSz="1866617" rtl="0" eaLnBrk="1" latinLnBrk="0" hangingPunct="1">
        <a:defRPr sz="3742" kern="1200">
          <a:solidFill>
            <a:schemeClr val="tx1"/>
          </a:solidFill>
          <a:latin typeface="+mn-lt"/>
          <a:ea typeface="+mn-ea"/>
          <a:cs typeface="+mn-cs"/>
        </a:defRPr>
      </a:lvl3pPr>
      <a:lvl4pPr marL="2799925" algn="l" defTabSz="1866617" rtl="0" eaLnBrk="1" latinLnBrk="0" hangingPunct="1">
        <a:defRPr sz="3742" kern="1200">
          <a:solidFill>
            <a:schemeClr val="tx1"/>
          </a:solidFill>
          <a:latin typeface="+mn-lt"/>
          <a:ea typeface="+mn-ea"/>
          <a:cs typeface="+mn-cs"/>
        </a:defRPr>
      </a:lvl4pPr>
      <a:lvl5pPr marL="3733231" algn="l" defTabSz="1866617" rtl="0" eaLnBrk="1" latinLnBrk="0" hangingPunct="1">
        <a:defRPr sz="3742" kern="1200">
          <a:solidFill>
            <a:schemeClr val="tx1"/>
          </a:solidFill>
          <a:latin typeface="+mn-lt"/>
          <a:ea typeface="+mn-ea"/>
          <a:cs typeface="+mn-cs"/>
        </a:defRPr>
      </a:lvl5pPr>
      <a:lvl6pPr marL="4666539" algn="l" defTabSz="1866617" rtl="0" eaLnBrk="1" latinLnBrk="0" hangingPunct="1">
        <a:defRPr sz="3742" kern="1200">
          <a:solidFill>
            <a:schemeClr val="tx1"/>
          </a:solidFill>
          <a:latin typeface="+mn-lt"/>
          <a:ea typeface="+mn-ea"/>
          <a:cs typeface="+mn-cs"/>
        </a:defRPr>
      </a:lvl6pPr>
      <a:lvl7pPr marL="5599848" algn="l" defTabSz="1866617" rtl="0" eaLnBrk="1" latinLnBrk="0" hangingPunct="1">
        <a:defRPr sz="3742" kern="1200">
          <a:solidFill>
            <a:schemeClr val="tx1"/>
          </a:solidFill>
          <a:latin typeface="+mn-lt"/>
          <a:ea typeface="+mn-ea"/>
          <a:cs typeface="+mn-cs"/>
        </a:defRPr>
      </a:lvl7pPr>
      <a:lvl8pPr marL="6533156" algn="l" defTabSz="1866617" rtl="0" eaLnBrk="1" latinLnBrk="0" hangingPunct="1">
        <a:defRPr sz="3742" kern="1200">
          <a:solidFill>
            <a:schemeClr val="tx1"/>
          </a:solidFill>
          <a:latin typeface="+mn-lt"/>
          <a:ea typeface="+mn-ea"/>
          <a:cs typeface="+mn-cs"/>
        </a:defRPr>
      </a:lvl8pPr>
      <a:lvl9pPr marL="7466463" algn="l" defTabSz="1866617" rtl="0" eaLnBrk="1" latinLnBrk="0" hangingPunct="1">
        <a:defRPr sz="374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4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4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4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41.xml"/><Relationship Id="rId4" Type="http://schemas.openxmlformats.org/officeDocument/2006/relationships/image" Target="../media/image2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41.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41.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gif"/><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41.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4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41.xml"/><Relationship Id="rId5" Type="http://schemas.openxmlformats.org/officeDocument/2006/relationships/image" Target="../media/image47.gif"/><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1.xml"/><Relationship Id="rId5" Type="http://schemas.openxmlformats.org/officeDocument/2006/relationships/image" Target="../media/image50.gif"/><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5.pn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88B3F49-E609-4B5E-AFC2-7CD716CFB2A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5119350" cy="10697213"/>
          </a:xfrm>
          <a:prstGeom prst="rect">
            <a:avLst/>
          </a:prstGeom>
        </p:spPr>
      </p:pic>
      <p:sp>
        <p:nvSpPr>
          <p:cNvPr id="2" name="Title 1">
            <a:extLst>
              <a:ext uri="{FF2B5EF4-FFF2-40B4-BE49-F238E27FC236}">
                <a16:creationId xmlns:a16="http://schemas.microsoft.com/office/drawing/2014/main" id="{0CF802C2-500E-47B0-AB24-B7EAC6E64FBA}"/>
              </a:ext>
            </a:extLst>
          </p:cNvPr>
          <p:cNvSpPr>
            <a:spLocks noGrp="1"/>
          </p:cNvSpPr>
          <p:nvPr>
            <p:ph type="title"/>
          </p:nvPr>
        </p:nvSpPr>
        <p:spPr>
          <a:xfrm>
            <a:off x="520688" y="4630004"/>
            <a:ext cx="13470231" cy="584516"/>
          </a:xfrm>
        </p:spPr>
        <p:txBody>
          <a:bodyPr/>
          <a:lstStyle/>
          <a:p>
            <a:r>
              <a:rPr lang="en-US" sz="5000" dirty="0">
                <a:latin typeface="Segoe UI Light" panose="020B0502040204020203" pitchFamily="34" charset="0"/>
                <a:cs typeface="Segoe UI Light" panose="020B0502040204020203" pitchFamily="34" charset="0"/>
              </a:rPr>
              <a:t>GSA for Grasshopper</a:t>
            </a:r>
          </a:p>
        </p:txBody>
      </p:sp>
      <p:sp>
        <p:nvSpPr>
          <p:cNvPr id="4" name="TextBox 3">
            <a:extLst>
              <a:ext uri="{FF2B5EF4-FFF2-40B4-BE49-F238E27FC236}">
                <a16:creationId xmlns:a16="http://schemas.microsoft.com/office/drawing/2014/main" id="{D7D521E9-3EB7-4ADD-A83E-BD8B34FB3A2F}"/>
              </a:ext>
            </a:extLst>
          </p:cNvPr>
          <p:cNvSpPr txBox="1"/>
          <p:nvPr/>
        </p:nvSpPr>
        <p:spPr>
          <a:xfrm>
            <a:off x="469888" y="5285079"/>
            <a:ext cx="7820396" cy="1237198"/>
          </a:xfrm>
          <a:prstGeom prst="rect">
            <a:avLst/>
          </a:prstGeom>
          <a:noFill/>
        </p:spPr>
        <p:txBody>
          <a:bodyPr wrap="square" rtlCol="0">
            <a:spAutoFit/>
          </a:bodyPr>
          <a:lstStyle/>
          <a:p>
            <a:r>
              <a:rPr lang="en-US" sz="1488" dirty="0">
                <a:solidFill>
                  <a:schemeClr val="bg1"/>
                </a:solidFill>
                <a:latin typeface="Segoe UI Light" panose="020B0502040204020203" pitchFamily="34" charset="0"/>
                <a:cs typeface="Segoe UI Light" panose="020B0502040204020203" pitchFamily="34" charset="0"/>
              </a:rPr>
              <a:t>Use-cases, namespace overview and component set</a:t>
            </a:r>
          </a:p>
          <a:p>
            <a:r>
              <a:rPr lang="en-US" sz="1488" dirty="0">
                <a:solidFill>
                  <a:schemeClr val="bg1"/>
                </a:solidFill>
                <a:latin typeface="Segoe UI Light" panose="020B0502040204020203" pitchFamily="34" charset="0"/>
                <a:cs typeface="Segoe UI Light" panose="020B0502040204020203" pitchFamily="34" charset="0"/>
              </a:rPr>
              <a:t>Draft 23</a:t>
            </a:r>
            <a:r>
              <a:rPr lang="en-US" sz="1488" baseline="30000" dirty="0">
                <a:solidFill>
                  <a:schemeClr val="bg1"/>
                </a:solidFill>
                <a:latin typeface="Segoe UI Light" panose="020B0502040204020203" pitchFamily="34" charset="0"/>
                <a:cs typeface="Segoe UI Light" panose="020B0502040204020203" pitchFamily="34" charset="0"/>
              </a:rPr>
              <a:t>rd</a:t>
            </a:r>
            <a:r>
              <a:rPr lang="en-US" sz="1488" dirty="0">
                <a:solidFill>
                  <a:schemeClr val="bg1"/>
                </a:solidFill>
                <a:latin typeface="Segoe UI Light" panose="020B0502040204020203" pitchFamily="34" charset="0"/>
                <a:cs typeface="Segoe UI Light" panose="020B0502040204020203" pitchFamily="34" charset="0"/>
              </a:rPr>
              <a:t> July </a:t>
            </a:r>
          </a:p>
          <a:p>
            <a:r>
              <a:rPr lang="en-US" sz="1488" dirty="0">
                <a:solidFill>
                  <a:schemeClr val="bg1"/>
                </a:solidFill>
                <a:latin typeface="Segoe UI Light" panose="020B0502040204020203" pitchFamily="34" charset="0"/>
                <a:cs typeface="Segoe UI Light" panose="020B0502040204020203" pitchFamily="34" charset="0"/>
              </a:rPr>
              <a:t>Update 28</a:t>
            </a:r>
            <a:r>
              <a:rPr lang="en-US" sz="1488" baseline="30000" dirty="0">
                <a:solidFill>
                  <a:schemeClr val="bg1"/>
                </a:solidFill>
                <a:latin typeface="Segoe UI Light" panose="020B0502040204020203" pitchFamily="34" charset="0"/>
                <a:cs typeface="Segoe UI Light" panose="020B0502040204020203" pitchFamily="34" charset="0"/>
              </a:rPr>
              <a:t>th</a:t>
            </a:r>
            <a:r>
              <a:rPr lang="en-US" sz="1488" dirty="0">
                <a:solidFill>
                  <a:schemeClr val="bg1"/>
                </a:solidFill>
                <a:latin typeface="Segoe UI Light" panose="020B0502040204020203" pitchFamily="34" charset="0"/>
                <a:cs typeface="Segoe UI Light" panose="020B0502040204020203" pitchFamily="34" charset="0"/>
              </a:rPr>
              <a:t> August</a:t>
            </a:r>
          </a:p>
          <a:p>
            <a:r>
              <a:rPr lang="en-US" sz="1488" dirty="0">
                <a:solidFill>
                  <a:schemeClr val="bg1"/>
                </a:solidFill>
                <a:latin typeface="Segoe UI Light" panose="020B0502040204020203" pitchFamily="34" charset="0"/>
                <a:cs typeface="Segoe UI Light" panose="020B0502040204020203" pitchFamily="34" charset="0"/>
              </a:rPr>
              <a:t>Update 21</a:t>
            </a:r>
            <a:r>
              <a:rPr lang="en-US" sz="1488" baseline="30000" dirty="0">
                <a:solidFill>
                  <a:schemeClr val="bg1"/>
                </a:solidFill>
                <a:latin typeface="Segoe UI Light" panose="020B0502040204020203" pitchFamily="34" charset="0"/>
                <a:cs typeface="Segoe UI Light" panose="020B0502040204020203" pitchFamily="34" charset="0"/>
              </a:rPr>
              <a:t>st</a:t>
            </a:r>
            <a:r>
              <a:rPr lang="en-US" sz="1488" dirty="0">
                <a:solidFill>
                  <a:schemeClr val="bg1"/>
                </a:solidFill>
                <a:latin typeface="Segoe UI Light" panose="020B0502040204020203" pitchFamily="34" charset="0"/>
                <a:cs typeface="Segoe UI Light" panose="020B0502040204020203" pitchFamily="34" charset="0"/>
              </a:rPr>
              <a:t> September</a:t>
            </a:r>
          </a:p>
          <a:p>
            <a:r>
              <a:rPr lang="en-US" sz="1488" dirty="0">
                <a:solidFill>
                  <a:schemeClr val="bg1"/>
                </a:solidFill>
                <a:latin typeface="Segoe UI Light" panose="020B0502040204020203" pitchFamily="34" charset="0"/>
                <a:cs typeface="Segoe UI Light" panose="020B0502040204020203" pitchFamily="34" charset="0"/>
              </a:rPr>
              <a:t>Kristjan Nielsen</a:t>
            </a:r>
          </a:p>
        </p:txBody>
      </p:sp>
      <p:sp>
        <p:nvSpPr>
          <p:cNvPr id="6" name="TextBox 5">
            <a:extLst>
              <a:ext uri="{FF2B5EF4-FFF2-40B4-BE49-F238E27FC236}">
                <a16:creationId xmlns:a16="http://schemas.microsoft.com/office/drawing/2014/main" id="{293A9DDB-1D7E-4A1C-A70A-FB4569221AC7}"/>
              </a:ext>
            </a:extLst>
          </p:cNvPr>
          <p:cNvSpPr txBox="1"/>
          <p:nvPr/>
        </p:nvSpPr>
        <p:spPr>
          <a:xfrm>
            <a:off x="469888" y="4270547"/>
            <a:ext cx="6919418" cy="359457"/>
          </a:xfrm>
          <a:prstGeom prst="rect">
            <a:avLst/>
          </a:prstGeom>
          <a:noFill/>
        </p:spPr>
        <p:txBody>
          <a:bodyPr wrap="square" rtlCol="0">
            <a:spAutoFit/>
          </a:bodyPr>
          <a:lstStyle/>
          <a:p>
            <a:r>
              <a:rPr lang="en-US" sz="1736" dirty="0">
                <a:solidFill>
                  <a:schemeClr val="accent1"/>
                </a:solidFill>
                <a:latin typeface="Segoe UI Light" panose="020B0502040204020203" pitchFamily="34" charset="0"/>
                <a:cs typeface="Segoe UI Light" panose="020B0502040204020203" pitchFamily="34" charset="0"/>
              </a:rPr>
              <a:t>Oasys GSA</a:t>
            </a:r>
          </a:p>
        </p:txBody>
      </p:sp>
      <p:pic>
        <p:nvPicPr>
          <p:cNvPr id="7" name="Picture 6">
            <a:extLst>
              <a:ext uri="{FF2B5EF4-FFF2-40B4-BE49-F238E27FC236}">
                <a16:creationId xmlns:a16="http://schemas.microsoft.com/office/drawing/2014/main" id="{8B3F4630-45FB-4A30-BA28-4F8D0F72DD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28005" y="10205108"/>
            <a:ext cx="1132569" cy="351003"/>
          </a:xfrm>
          <a:prstGeom prst="rect">
            <a:avLst/>
          </a:prstGeom>
        </p:spPr>
      </p:pic>
    </p:spTree>
    <p:extLst>
      <p:ext uri="{BB962C8B-B14F-4D97-AF65-F5344CB8AC3E}">
        <p14:creationId xmlns:p14="http://schemas.microsoft.com/office/powerpoint/2010/main" val="46653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GsaElement1d</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821546" y="2564234"/>
            <a:ext cx="4554321" cy="333414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GsaElement1d</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err="1">
                <a:solidFill>
                  <a:schemeClr val="accent6"/>
                </a:solidFill>
                <a:latin typeface="Segoe UI Light" panose="020B0502040204020203" pitchFamily="34" charset="0"/>
                <a:cs typeface="Segoe UI Light" panose="020B0502040204020203" pitchFamily="34" charset="0"/>
              </a:rPr>
              <a:t>GsaAPI.Element</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a:solidFill>
                  <a:schemeClr val="tx1"/>
                </a:solidFill>
                <a:latin typeface="Segoe UI Light" panose="020B0502040204020203" pitchFamily="34" charset="0"/>
                <a:cs typeface="Segoe UI Light" panose="020B0502040204020203" pitchFamily="34" charset="0"/>
              </a:rPr>
              <a:t>GsaElement1d.Element</a:t>
            </a:r>
          </a:p>
          <a:p>
            <a:pPr algn="ctr"/>
            <a:r>
              <a:rPr lang="en-GB" sz="1600" b="1" dirty="0" err="1">
                <a:solidFill>
                  <a:schemeClr val="accent6"/>
                </a:solidFill>
                <a:latin typeface="Segoe UI Light" panose="020B0502040204020203" pitchFamily="34" charset="0"/>
                <a:cs typeface="Segoe UI Light" panose="020B0502040204020203" pitchFamily="34" charset="0"/>
              </a:rPr>
              <a:t>Rhino.LineCurve</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a:solidFill>
                  <a:schemeClr val="tx1"/>
                </a:solidFill>
                <a:latin typeface="Segoe UI Light" panose="020B0502040204020203" pitchFamily="34" charset="0"/>
                <a:cs typeface="Segoe UI Light" panose="020B0502040204020203" pitchFamily="34" charset="0"/>
              </a:rPr>
              <a:t>GsaElement1d.Line</a:t>
            </a:r>
          </a:p>
          <a:p>
            <a:pPr algn="ctr"/>
            <a:r>
              <a:rPr lang="en-GB" sz="1600" b="1" dirty="0">
                <a:solidFill>
                  <a:schemeClr val="accent6"/>
                </a:solidFill>
                <a:latin typeface="Segoe UI Light" panose="020B0502040204020203" pitchFamily="34" charset="0"/>
                <a:cs typeface="Segoe UI Light" panose="020B0502040204020203" pitchFamily="34" charset="0"/>
              </a:rPr>
              <a:t>int </a:t>
            </a:r>
            <a:r>
              <a:rPr lang="en-GB" sz="1600" dirty="0">
                <a:solidFill>
                  <a:schemeClr val="tx1"/>
                </a:solidFill>
                <a:latin typeface="Segoe UI Light" panose="020B0502040204020203" pitchFamily="34" charset="0"/>
                <a:cs typeface="Segoe UI Light" panose="020B0502040204020203" pitchFamily="34" charset="0"/>
              </a:rPr>
              <a:t>GsaElement1d.ID </a:t>
            </a:r>
          </a:p>
          <a:p>
            <a:pPr algn="ctr"/>
            <a:r>
              <a:rPr lang="en-GB" sz="1600" b="1" dirty="0">
                <a:solidFill>
                  <a:schemeClr val="accent6"/>
                </a:solidFill>
                <a:latin typeface="Segoe UI Light" panose="020B0502040204020203" pitchFamily="34" charset="0"/>
                <a:cs typeface="Segoe UI Light" panose="020B0502040204020203" pitchFamily="34" charset="0"/>
              </a:rPr>
              <a:t>GsaBool6 </a:t>
            </a:r>
            <a:r>
              <a:rPr lang="en-GB" sz="1600" dirty="0">
                <a:solidFill>
                  <a:schemeClr val="tx1"/>
                </a:solidFill>
                <a:latin typeface="Segoe UI Light" panose="020B0502040204020203" pitchFamily="34" charset="0"/>
                <a:cs typeface="Segoe UI Light" panose="020B0502040204020203" pitchFamily="34" charset="0"/>
              </a:rPr>
              <a:t>GsaElement1d.ReleaseStart</a:t>
            </a:r>
          </a:p>
          <a:p>
            <a:pPr algn="ctr"/>
            <a:r>
              <a:rPr lang="en-GB" sz="1600" b="1" dirty="0">
                <a:solidFill>
                  <a:schemeClr val="accent6"/>
                </a:solidFill>
                <a:latin typeface="Segoe UI Light" panose="020B0502040204020203" pitchFamily="34" charset="0"/>
                <a:cs typeface="Segoe UI Light" panose="020B0502040204020203" pitchFamily="34" charset="0"/>
              </a:rPr>
              <a:t>GsaBool6 </a:t>
            </a:r>
            <a:r>
              <a:rPr lang="en-GB" sz="1600" dirty="0">
                <a:solidFill>
                  <a:schemeClr val="tx1"/>
                </a:solidFill>
                <a:latin typeface="Segoe UI Light" panose="020B0502040204020203" pitchFamily="34" charset="0"/>
                <a:cs typeface="Segoe UI Light" panose="020B0502040204020203" pitchFamily="34" charset="0"/>
              </a:rPr>
              <a:t>GsaElement1d.ReleaseEnd</a:t>
            </a:r>
          </a:p>
          <a:p>
            <a:pPr algn="ctr"/>
            <a:endParaRPr lang="en-GB" sz="1600" dirty="0">
              <a:solidFill>
                <a:schemeClr val="tx1"/>
              </a:solidFill>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52E70593-0685-49EA-97E6-2B3AAE027CBE}"/>
              </a:ext>
            </a:extLst>
          </p:cNvPr>
          <p:cNvPicPr>
            <a:picLocks noChangeAspect="1"/>
          </p:cNvPicPr>
          <p:nvPr/>
        </p:nvPicPr>
        <p:blipFill>
          <a:blip r:embed="rId3"/>
          <a:stretch>
            <a:fillRect/>
          </a:stretch>
        </p:blipFill>
        <p:spPr>
          <a:xfrm>
            <a:off x="6666209" y="1488028"/>
            <a:ext cx="5351304" cy="8646924"/>
          </a:xfrm>
          <a:prstGeom prst="rect">
            <a:avLst/>
          </a:prstGeom>
        </p:spPr>
      </p:pic>
    </p:spTree>
    <p:extLst>
      <p:ext uri="{BB962C8B-B14F-4D97-AF65-F5344CB8AC3E}">
        <p14:creationId xmlns:p14="http://schemas.microsoft.com/office/powerpoint/2010/main" val="107487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GSA Parameter: </a:t>
            </a:r>
            <a:r>
              <a:rPr lang="en-US" sz="2800" dirty="0" err="1">
                <a:solidFill>
                  <a:schemeClr val="accent1"/>
                </a:solidFill>
                <a:latin typeface="Segoe UI Light"/>
                <a:cs typeface="Segoe UI Light"/>
              </a:rPr>
              <a:t>Gsa</a:t>
            </a:r>
            <a:r>
              <a:rPr lang="en-US" sz="2800" dirty="0">
                <a:solidFill>
                  <a:schemeClr val="accent1"/>
                </a:solidFill>
                <a:latin typeface="Segoe UI Light"/>
                <a:cs typeface="Segoe UI Light"/>
              </a:rPr>
              <a:t> Element 1D</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11864410" y="323452"/>
            <a:ext cx="2778426" cy="149947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Element1D</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GsaAPI.Element</a:t>
            </a:r>
            <a:r>
              <a:rPr lang="en-GB" sz="1600" dirty="0">
                <a:solidFill>
                  <a:schemeClr val="tx1"/>
                </a:solidFill>
                <a:latin typeface="Segoe UI Light" panose="020B0502040204020203" pitchFamily="34" charset="0"/>
                <a:cs typeface="Segoe UI Light" panose="020B0502040204020203" pitchFamily="34" charset="0"/>
              </a:rPr>
              <a:t> (Line)</a:t>
            </a:r>
          </a:p>
        </p:txBody>
      </p:sp>
      <p:pic>
        <p:nvPicPr>
          <p:cNvPr id="9" name="Picture 8">
            <a:extLst>
              <a:ext uri="{FF2B5EF4-FFF2-40B4-BE49-F238E27FC236}">
                <a16:creationId xmlns:a16="http://schemas.microsoft.com/office/drawing/2014/main" id="{C1478822-2ED8-424F-9AC9-A60AA8DDAA1F}"/>
              </a:ext>
            </a:extLst>
          </p:cNvPr>
          <p:cNvPicPr>
            <a:picLocks noChangeAspect="1"/>
          </p:cNvPicPr>
          <p:nvPr/>
        </p:nvPicPr>
        <p:blipFill>
          <a:blip r:embed="rId3"/>
          <a:stretch>
            <a:fillRect/>
          </a:stretch>
        </p:blipFill>
        <p:spPr>
          <a:xfrm>
            <a:off x="0" y="1943958"/>
            <a:ext cx="15119350" cy="8140119"/>
          </a:xfrm>
          <a:prstGeom prst="rect">
            <a:avLst/>
          </a:prstGeom>
        </p:spPr>
      </p:pic>
    </p:spTree>
    <p:extLst>
      <p:ext uri="{BB962C8B-B14F-4D97-AF65-F5344CB8AC3E}">
        <p14:creationId xmlns:p14="http://schemas.microsoft.com/office/powerpoint/2010/main" val="128891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GsaElement2d</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821546" y="2564234"/>
            <a:ext cx="4554321" cy="333414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GsaElement2d</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List&lt;</a:t>
            </a:r>
            <a:r>
              <a:rPr lang="en-GB" sz="1600" b="1" dirty="0" err="1">
                <a:solidFill>
                  <a:schemeClr val="accent6"/>
                </a:solidFill>
                <a:latin typeface="Segoe UI Light" panose="020B0502040204020203" pitchFamily="34" charset="0"/>
                <a:cs typeface="Segoe UI Light" panose="020B0502040204020203" pitchFamily="34" charset="0"/>
              </a:rPr>
              <a:t>GsaAPI.Element</a:t>
            </a:r>
            <a:r>
              <a:rPr lang="en-GB" sz="1600" b="1" dirty="0">
                <a:solidFill>
                  <a:schemeClr val="accent6"/>
                </a:solidFill>
                <a:latin typeface="Segoe UI Light" panose="020B0502040204020203" pitchFamily="34" charset="0"/>
                <a:cs typeface="Segoe UI Light" panose="020B0502040204020203" pitchFamily="34" charset="0"/>
              </a:rPr>
              <a:t>&gt; </a:t>
            </a:r>
            <a:r>
              <a:rPr lang="en-GB" sz="1600" dirty="0">
                <a:solidFill>
                  <a:schemeClr val="tx1"/>
                </a:solidFill>
                <a:latin typeface="Segoe UI Light" panose="020B0502040204020203" pitchFamily="34" charset="0"/>
                <a:cs typeface="Segoe UI Light" panose="020B0502040204020203" pitchFamily="34" charset="0"/>
              </a:rPr>
              <a:t>GsaElement2d.Elements</a:t>
            </a:r>
          </a:p>
          <a:p>
            <a:pPr algn="ctr"/>
            <a:r>
              <a:rPr lang="en-GB" sz="1600" b="1" dirty="0" err="1">
                <a:solidFill>
                  <a:schemeClr val="accent6"/>
                </a:solidFill>
                <a:latin typeface="Segoe UI Light" panose="020B0502040204020203" pitchFamily="34" charset="0"/>
                <a:cs typeface="Segoe UI Light" panose="020B0502040204020203" pitchFamily="34" charset="0"/>
              </a:rPr>
              <a:t>Rhino.Mesh</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a:solidFill>
                  <a:schemeClr val="tx1"/>
                </a:solidFill>
                <a:latin typeface="Segoe UI Light" panose="020B0502040204020203" pitchFamily="34" charset="0"/>
                <a:cs typeface="Segoe UI Light" panose="020B0502040204020203" pitchFamily="34" charset="0"/>
              </a:rPr>
              <a:t>GsaElement2d.Mesh</a:t>
            </a:r>
          </a:p>
          <a:p>
            <a:pPr algn="ctr"/>
            <a:r>
              <a:rPr lang="en-GB" sz="1600" b="1" dirty="0">
                <a:solidFill>
                  <a:schemeClr val="accent6"/>
                </a:solidFill>
                <a:latin typeface="Segoe UI Light" panose="020B0502040204020203" pitchFamily="34" charset="0"/>
                <a:cs typeface="Segoe UI Light" panose="020B0502040204020203" pitchFamily="34" charset="0"/>
              </a:rPr>
              <a:t>List&lt;Rhino.Point3d&gt; </a:t>
            </a:r>
            <a:r>
              <a:rPr lang="en-GB" sz="1600" dirty="0">
                <a:solidFill>
                  <a:schemeClr val="tx1"/>
                </a:solidFill>
                <a:latin typeface="Segoe UI Light" panose="020B0502040204020203" pitchFamily="34" charset="0"/>
                <a:cs typeface="Segoe UI Light" panose="020B0502040204020203" pitchFamily="34" charset="0"/>
              </a:rPr>
              <a:t>GsaElement2d.Topology</a:t>
            </a:r>
          </a:p>
          <a:p>
            <a:pPr algn="ctr"/>
            <a:r>
              <a:rPr lang="en-GB" sz="1600" b="1" dirty="0">
                <a:solidFill>
                  <a:schemeClr val="accent6"/>
                </a:solidFill>
                <a:latin typeface="Segoe UI Light" panose="020B0502040204020203" pitchFamily="34" charset="0"/>
                <a:cs typeface="Segoe UI Light" panose="020B0502040204020203" pitchFamily="34" charset="0"/>
              </a:rPr>
              <a:t>List&lt;int&gt; </a:t>
            </a:r>
            <a:r>
              <a:rPr lang="en-GB" sz="1600" dirty="0">
                <a:solidFill>
                  <a:schemeClr val="tx1"/>
                </a:solidFill>
                <a:latin typeface="Segoe UI Light" panose="020B0502040204020203" pitchFamily="34" charset="0"/>
                <a:cs typeface="Segoe UI Light" panose="020B0502040204020203" pitchFamily="34" charset="0"/>
              </a:rPr>
              <a:t>GsaElement2d.ID </a:t>
            </a:r>
          </a:p>
          <a:p>
            <a:pPr algn="ctr"/>
            <a:r>
              <a:rPr lang="en-GB" sz="1600" b="1" dirty="0">
                <a:solidFill>
                  <a:schemeClr val="accent6"/>
                </a:solidFill>
                <a:latin typeface="Segoe UI Light" panose="020B0502040204020203" pitchFamily="34" charset="0"/>
                <a:cs typeface="Segoe UI Light" panose="020B0502040204020203" pitchFamily="34" charset="0"/>
              </a:rPr>
              <a:t>List&lt;List&lt;int&gt;&gt; </a:t>
            </a:r>
            <a:r>
              <a:rPr lang="en-GB" sz="1600" dirty="0">
                <a:solidFill>
                  <a:schemeClr val="tx1"/>
                </a:solidFill>
                <a:latin typeface="Segoe UI Light" panose="020B0502040204020203" pitchFamily="34" charset="0"/>
                <a:cs typeface="Segoe UI Light" panose="020B0502040204020203" pitchFamily="34" charset="0"/>
              </a:rPr>
              <a:t>GsaElement2d.TopoInt</a:t>
            </a:r>
          </a:p>
          <a:p>
            <a:pPr algn="ctr"/>
            <a:endParaRPr lang="en-GB" sz="1600" dirty="0">
              <a:solidFill>
                <a:schemeClr val="tx1"/>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B8E70A90-2503-48FB-8CF6-FAE129C52FE7}"/>
              </a:ext>
            </a:extLst>
          </p:cNvPr>
          <p:cNvPicPr>
            <a:picLocks noChangeAspect="1"/>
          </p:cNvPicPr>
          <p:nvPr/>
        </p:nvPicPr>
        <p:blipFill>
          <a:blip r:embed="rId3"/>
          <a:stretch>
            <a:fillRect/>
          </a:stretch>
        </p:blipFill>
        <p:spPr>
          <a:xfrm>
            <a:off x="6149033" y="2002631"/>
            <a:ext cx="7905750" cy="6686550"/>
          </a:xfrm>
          <a:prstGeom prst="rect">
            <a:avLst/>
          </a:prstGeom>
        </p:spPr>
      </p:pic>
    </p:spTree>
    <p:extLst>
      <p:ext uri="{BB962C8B-B14F-4D97-AF65-F5344CB8AC3E}">
        <p14:creationId xmlns:p14="http://schemas.microsoft.com/office/powerpoint/2010/main" val="140321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GSA Parameter: </a:t>
            </a:r>
            <a:r>
              <a:rPr lang="en-US" sz="2800" dirty="0" err="1">
                <a:solidFill>
                  <a:schemeClr val="accent1"/>
                </a:solidFill>
                <a:latin typeface="Segoe UI Light"/>
                <a:cs typeface="Segoe UI Light"/>
              </a:rPr>
              <a:t>Gsa</a:t>
            </a:r>
            <a:r>
              <a:rPr lang="en-US" sz="2800" dirty="0">
                <a:solidFill>
                  <a:schemeClr val="accent1"/>
                </a:solidFill>
                <a:latin typeface="Segoe UI Light"/>
                <a:cs typeface="Segoe UI Light"/>
              </a:rPr>
              <a:t> Element 2D</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11864410" y="323452"/>
            <a:ext cx="2778426" cy="149947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Element2D</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a:solidFill>
                  <a:schemeClr val="tx1"/>
                </a:solidFill>
                <a:latin typeface="Segoe UI Light" panose="020B0502040204020203" pitchFamily="34" charset="0"/>
                <a:cs typeface="Segoe UI Light" panose="020B0502040204020203" pitchFamily="34" charset="0"/>
              </a:rPr>
              <a:t>List&lt;</a:t>
            </a:r>
            <a:r>
              <a:rPr lang="en-GB" sz="1600" dirty="0" err="1">
                <a:solidFill>
                  <a:schemeClr val="tx1"/>
                </a:solidFill>
                <a:latin typeface="Segoe UI Light" panose="020B0502040204020203" pitchFamily="34" charset="0"/>
                <a:cs typeface="Segoe UI Light" panose="020B0502040204020203" pitchFamily="34" charset="0"/>
              </a:rPr>
              <a:t>GsaAPI.Element</a:t>
            </a:r>
            <a:r>
              <a:rPr lang="en-GB" sz="1600" dirty="0">
                <a:solidFill>
                  <a:schemeClr val="tx1"/>
                </a:solidFill>
                <a:latin typeface="Segoe UI Light" panose="020B0502040204020203" pitchFamily="34" charset="0"/>
                <a:cs typeface="Segoe UI Light" panose="020B0502040204020203" pitchFamily="34" charset="0"/>
              </a:rPr>
              <a:t>&gt; (Mesh)</a:t>
            </a:r>
          </a:p>
        </p:txBody>
      </p:sp>
      <p:pic>
        <p:nvPicPr>
          <p:cNvPr id="9" name="Picture 8">
            <a:extLst>
              <a:ext uri="{FF2B5EF4-FFF2-40B4-BE49-F238E27FC236}">
                <a16:creationId xmlns:a16="http://schemas.microsoft.com/office/drawing/2014/main" id="{D1A423E7-34F3-42D7-9ABB-EDA14A8566E0}"/>
              </a:ext>
            </a:extLst>
          </p:cNvPr>
          <p:cNvPicPr>
            <a:picLocks noChangeAspect="1"/>
          </p:cNvPicPr>
          <p:nvPr/>
        </p:nvPicPr>
        <p:blipFill>
          <a:blip r:embed="rId3"/>
          <a:stretch>
            <a:fillRect/>
          </a:stretch>
        </p:blipFill>
        <p:spPr>
          <a:xfrm>
            <a:off x="0" y="1943958"/>
            <a:ext cx="15119350" cy="8140119"/>
          </a:xfrm>
          <a:prstGeom prst="rect">
            <a:avLst/>
          </a:prstGeom>
        </p:spPr>
      </p:pic>
    </p:spTree>
    <p:extLst>
      <p:ext uri="{BB962C8B-B14F-4D97-AF65-F5344CB8AC3E}">
        <p14:creationId xmlns:p14="http://schemas.microsoft.com/office/powerpoint/2010/main" val="85712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GsaMember1d</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821546" y="2564234"/>
            <a:ext cx="4554321" cy="333414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GsaMember1d</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err="1">
                <a:solidFill>
                  <a:schemeClr val="accent6"/>
                </a:solidFill>
                <a:latin typeface="Segoe UI Light" panose="020B0502040204020203" pitchFamily="34" charset="0"/>
                <a:cs typeface="Segoe UI Light" panose="020B0502040204020203" pitchFamily="34" charset="0"/>
              </a:rPr>
              <a:t>GsaAPI.Member</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a:solidFill>
                  <a:schemeClr val="tx1"/>
                </a:solidFill>
                <a:latin typeface="Segoe UI Light" panose="020B0502040204020203" pitchFamily="34" charset="0"/>
                <a:cs typeface="Segoe UI Light" panose="020B0502040204020203" pitchFamily="34" charset="0"/>
              </a:rPr>
              <a:t>GsaMember1d.member</a:t>
            </a:r>
          </a:p>
          <a:p>
            <a:pPr algn="ctr"/>
            <a:r>
              <a:rPr lang="en-GB" sz="1600" b="1" dirty="0" err="1">
                <a:solidFill>
                  <a:schemeClr val="accent6"/>
                </a:solidFill>
                <a:latin typeface="Segoe UI Light" panose="020B0502040204020203" pitchFamily="34" charset="0"/>
                <a:cs typeface="Segoe UI Light" panose="020B0502040204020203" pitchFamily="34" charset="0"/>
              </a:rPr>
              <a:t>Rhino.PolyCurve</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a:solidFill>
                  <a:schemeClr val="tx1"/>
                </a:solidFill>
                <a:latin typeface="Segoe UI Light" panose="020B0502040204020203" pitchFamily="34" charset="0"/>
                <a:cs typeface="Segoe UI Light" panose="020B0502040204020203" pitchFamily="34" charset="0"/>
              </a:rPr>
              <a:t>GsaMember1d.PolyCurve</a:t>
            </a:r>
          </a:p>
          <a:p>
            <a:pPr algn="ctr"/>
            <a:r>
              <a:rPr lang="en-GB" sz="1600" b="1" dirty="0">
                <a:solidFill>
                  <a:schemeClr val="accent6"/>
                </a:solidFill>
                <a:latin typeface="Segoe UI Light" panose="020B0502040204020203" pitchFamily="34" charset="0"/>
                <a:cs typeface="Segoe UI Light" panose="020B0502040204020203" pitchFamily="34" charset="0"/>
              </a:rPr>
              <a:t>List&lt;Rhino.Point3d&gt; </a:t>
            </a:r>
            <a:r>
              <a:rPr lang="en-GB" sz="1600" dirty="0">
                <a:solidFill>
                  <a:schemeClr val="tx1"/>
                </a:solidFill>
                <a:latin typeface="Segoe UI Light" panose="020B0502040204020203" pitchFamily="34" charset="0"/>
                <a:cs typeface="Segoe UI Light" panose="020B0502040204020203" pitchFamily="34" charset="0"/>
              </a:rPr>
              <a:t>GsaMember1d.Topology</a:t>
            </a:r>
          </a:p>
          <a:p>
            <a:pPr algn="ctr"/>
            <a:r>
              <a:rPr lang="en-GB" sz="1600" b="1" dirty="0">
                <a:solidFill>
                  <a:schemeClr val="accent6"/>
                </a:solidFill>
                <a:latin typeface="Segoe UI Light" panose="020B0502040204020203" pitchFamily="34" charset="0"/>
                <a:cs typeface="Segoe UI Light" panose="020B0502040204020203" pitchFamily="34" charset="0"/>
              </a:rPr>
              <a:t>List&lt;string&gt; </a:t>
            </a:r>
            <a:r>
              <a:rPr lang="en-GB" sz="1600" dirty="0">
                <a:solidFill>
                  <a:schemeClr val="tx1"/>
                </a:solidFill>
                <a:latin typeface="Segoe UI Light" panose="020B0502040204020203" pitchFamily="34" charset="0"/>
                <a:cs typeface="Segoe UI Light" panose="020B0502040204020203" pitchFamily="34" charset="0"/>
              </a:rPr>
              <a:t>GsaMember1d.TopologyType </a:t>
            </a:r>
          </a:p>
          <a:p>
            <a:pPr algn="ctr"/>
            <a:r>
              <a:rPr lang="en-GB" sz="1600" b="1" dirty="0">
                <a:solidFill>
                  <a:schemeClr val="accent6"/>
                </a:solidFill>
                <a:latin typeface="Segoe UI Light" panose="020B0502040204020203" pitchFamily="34" charset="0"/>
                <a:cs typeface="Segoe UI Light" panose="020B0502040204020203" pitchFamily="34" charset="0"/>
              </a:rPr>
              <a:t>GsaBool6 </a:t>
            </a:r>
            <a:r>
              <a:rPr lang="en-GB" sz="1600" dirty="0">
                <a:solidFill>
                  <a:schemeClr val="tx1"/>
                </a:solidFill>
                <a:latin typeface="Segoe UI Light" panose="020B0502040204020203" pitchFamily="34" charset="0"/>
                <a:cs typeface="Segoe UI Light" panose="020B0502040204020203" pitchFamily="34" charset="0"/>
              </a:rPr>
              <a:t>GsaMember1d.ReleaseStart</a:t>
            </a:r>
          </a:p>
          <a:p>
            <a:pPr algn="ctr"/>
            <a:r>
              <a:rPr lang="en-GB" sz="1600" b="1" dirty="0">
                <a:solidFill>
                  <a:schemeClr val="accent6"/>
                </a:solidFill>
                <a:latin typeface="Segoe UI Light" panose="020B0502040204020203" pitchFamily="34" charset="0"/>
                <a:cs typeface="Segoe UI Light" panose="020B0502040204020203" pitchFamily="34" charset="0"/>
              </a:rPr>
              <a:t>GsaBool6 </a:t>
            </a:r>
            <a:r>
              <a:rPr lang="en-GB" sz="1600" dirty="0">
                <a:solidFill>
                  <a:schemeClr val="tx1"/>
                </a:solidFill>
                <a:latin typeface="Segoe UI Light" panose="020B0502040204020203" pitchFamily="34" charset="0"/>
                <a:cs typeface="Segoe UI Light" panose="020B0502040204020203" pitchFamily="34" charset="0"/>
              </a:rPr>
              <a:t>GsaMember1d.ReleaseEnd</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a:solidFill>
                  <a:schemeClr val="tx1"/>
                </a:solidFill>
                <a:latin typeface="Segoe UI Light" panose="020B0502040204020203" pitchFamily="34" charset="0"/>
                <a:cs typeface="Segoe UI Light" panose="020B0502040204020203" pitchFamily="34" charset="0"/>
              </a:rPr>
              <a:t>To be added:</a:t>
            </a:r>
          </a:p>
          <a:p>
            <a:pPr algn="ctr"/>
            <a:r>
              <a:rPr lang="en-GB" sz="1600" b="1" dirty="0">
                <a:solidFill>
                  <a:schemeClr val="accent6"/>
                </a:solidFill>
                <a:latin typeface="Segoe UI Light" panose="020B0502040204020203" pitchFamily="34" charset="0"/>
                <a:cs typeface="Segoe UI Light" panose="020B0502040204020203" pitchFamily="34" charset="0"/>
              </a:rPr>
              <a:t>var (int / </a:t>
            </a:r>
            <a:r>
              <a:rPr lang="en-GB" sz="1600" b="1" dirty="0" err="1">
                <a:solidFill>
                  <a:schemeClr val="accent6"/>
                </a:solidFill>
                <a:latin typeface="Segoe UI Light" panose="020B0502040204020203" pitchFamily="34" charset="0"/>
                <a:cs typeface="Segoe UI Light" panose="020B0502040204020203" pitchFamily="34" charset="0"/>
              </a:rPr>
              <a:t>GsaSection</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a:solidFill>
                  <a:schemeClr val="tx1"/>
                </a:solidFill>
                <a:latin typeface="Segoe UI Light" panose="020B0502040204020203" pitchFamily="34" charset="0"/>
                <a:cs typeface="Segoe UI Light" panose="020B0502040204020203" pitchFamily="34" charset="0"/>
              </a:rPr>
              <a:t>GsaMember1d.Section</a:t>
            </a:r>
          </a:p>
        </p:txBody>
      </p:sp>
      <p:pic>
        <p:nvPicPr>
          <p:cNvPr id="5" name="Picture 4">
            <a:extLst>
              <a:ext uri="{FF2B5EF4-FFF2-40B4-BE49-F238E27FC236}">
                <a16:creationId xmlns:a16="http://schemas.microsoft.com/office/drawing/2014/main" id="{4D362AF2-D159-4664-B1E4-634B5790CE80}"/>
              </a:ext>
            </a:extLst>
          </p:cNvPr>
          <p:cNvPicPr>
            <a:picLocks noChangeAspect="1"/>
          </p:cNvPicPr>
          <p:nvPr/>
        </p:nvPicPr>
        <p:blipFill>
          <a:blip r:embed="rId3"/>
          <a:stretch>
            <a:fillRect/>
          </a:stretch>
        </p:blipFill>
        <p:spPr>
          <a:xfrm>
            <a:off x="6284659" y="1028059"/>
            <a:ext cx="7421520" cy="9177049"/>
          </a:xfrm>
          <a:prstGeom prst="rect">
            <a:avLst/>
          </a:prstGeom>
        </p:spPr>
      </p:pic>
    </p:spTree>
    <p:extLst>
      <p:ext uri="{BB962C8B-B14F-4D97-AF65-F5344CB8AC3E}">
        <p14:creationId xmlns:p14="http://schemas.microsoft.com/office/powerpoint/2010/main" val="371190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GsaMember2d</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821546" y="2564234"/>
            <a:ext cx="5780221" cy="406767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GsaMember2d</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err="1">
                <a:solidFill>
                  <a:schemeClr val="accent6"/>
                </a:solidFill>
                <a:latin typeface="Segoe UI Light" panose="020B0502040204020203" pitchFamily="34" charset="0"/>
                <a:cs typeface="Segoe UI Light" panose="020B0502040204020203" pitchFamily="34" charset="0"/>
              </a:rPr>
              <a:t>GsaAPI.Member</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a:solidFill>
                  <a:schemeClr val="tx1"/>
                </a:solidFill>
                <a:latin typeface="Segoe UI Light" panose="020B0502040204020203" pitchFamily="34" charset="0"/>
                <a:cs typeface="Segoe UI Light" panose="020B0502040204020203" pitchFamily="34" charset="0"/>
              </a:rPr>
              <a:t>GsaMember2d.member</a:t>
            </a:r>
          </a:p>
          <a:p>
            <a:pPr algn="ctr"/>
            <a:r>
              <a:rPr lang="en-GB" sz="1600" b="1" dirty="0" err="1">
                <a:solidFill>
                  <a:schemeClr val="accent6"/>
                </a:solidFill>
                <a:latin typeface="Segoe UI Light" panose="020B0502040204020203" pitchFamily="34" charset="0"/>
                <a:cs typeface="Segoe UI Light" panose="020B0502040204020203" pitchFamily="34" charset="0"/>
              </a:rPr>
              <a:t>Rhino.Brep</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a:solidFill>
                  <a:schemeClr val="tx1"/>
                </a:solidFill>
                <a:latin typeface="Segoe UI Light" panose="020B0502040204020203" pitchFamily="34" charset="0"/>
                <a:cs typeface="Segoe UI Light" panose="020B0502040204020203" pitchFamily="34" charset="0"/>
              </a:rPr>
              <a:t>GsaMember2d.Brep</a:t>
            </a:r>
          </a:p>
          <a:p>
            <a:pPr algn="ctr"/>
            <a:r>
              <a:rPr lang="en-GB" sz="1600" b="1" dirty="0">
                <a:solidFill>
                  <a:schemeClr val="accent6"/>
                </a:solidFill>
                <a:latin typeface="Segoe UI Light" panose="020B0502040204020203" pitchFamily="34" charset="0"/>
                <a:cs typeface="Segoe UI Light" panose="020B0502040204020203" pitchFamily="34" charset="0"/>
              </a:rPr>
              <a:t>List&lt;Rhino.Point3d&gt; </a:t>
            </a:r>
            <a:r>
              <a:rPr lang="en-GB" sz="1600" dirty="0">
                <a:solidFill>
                  <a:schemeClr val="tx1"/>
                </a:solidFill>
                <a:latin typeface="Segoe UI Light" panose="020B0502040204020203" pitchFamily="34" charset="0"/>
                <a:cs typeface="Segoe UI Light" panose="020B0502040204020203" pitchFamily="34" charset="0"/>
              </a:rPr>
              <a:t>GsaMember2d.Topology</a:t>
            </a:r>
          </a:p>
          <a:p>
            <a:pPr algn="ctr"/>
            <a:r>
              <a:rPr lang="en-GB" sz="1600" b="1" dirty="0">
                <a:solidFill>
                  <a:schemeClr val="accent6"/>
                </a:solidFill>
                <a:latin typeface="Segoe UI Light" panose="020B0502040204020203" pitchFamily="34" charset="0"/>
                <a:cs typeface="Segoe UI Light" panose="020B0502040204020203" pitchFamily="34" charset="0"/>
              </a:rPr>
              <a:t>List&lt;string&gt; </a:t>
            </a:r>
            <a:r>
              <a:rPr lang="en-GB" sz="1600" dirty="0">
                <a:solidFill>
                  <a:schemeClr val="tx1"/>
                </a:solidFill>
                <a:latin typeface="Segoe UI Light" panose="020B0502040204020203" pitchFamily="34" charset="0"/>
                <a:cs typeface="Segoe UI Light" panose="020B0502040204020203" pitchFamily="34" charset="0"/>
              </a:rPr>
              <a:t>GsaMember2d.TopologyType </a:t>
            </a:r>
          </a:p>
          <a:p>
            <a:pPr algn="ctr"/>
            <a:r>
              <a:rPr lang="en-GB" sz="1600" b="1" dirty="0">
                <a:solidFill>
                  <a:schemeClr val="accent6"/>
                </a:solidFill>
                <a:latin typeface="Segoe UI Light" panose="020B0502040204020203" pitchFamily="34" charset="0"/>
                <a:cs typeface="Segoe UI Light" panose="020B0502040204020203" pitchFamily="34" charset="0"/>
              </a:rPr>
              <a:t>List&lt;List&lt; Rhino.Point3d &gt;&gt; </a:t>
            </a:r>
            <a:r>
              <a:rPr lang="en-GB" sz="1600" dirty="0">
                <a:solidFill>
                  <a:schemeClr val="tx1"/>
                </a:solidFill>
                <a:latin typeface="Segoe UI Light" panose="020B0502040204020203" pitchFamily="34" charset="0"/>
                <a:cs typeface="Segoe UI Light" panose="020B0502040204020203" pitchFamily="34" charset="0"/>
              </a:rPr>
              <a:t>GsaMember2d.VoidTopology </a:t>
            </a:r>
          </a:p>
          <a:p>
            <a:pPr algn="ctr"/>
            <a:r>
              <a:rPr lang="en-GB" sz="1600" b="1" dirty="0">
                <a:solidFill>
                  <a:schemeClr val="accent6"/>
                </a:solidFill>
                <a:latin typeface="Segoe UI Light" panose="020B0502040204020203" pitchFamily="34" charset="0"/>
                <a:cs typeface="Segoe UI Light" panose="020B0502040204020203" pitchFamily="34" charset="0"/>
              </a:rPr>
              <a:t>List&lt;List&lt;string&gt;&gt; </a:t>
            </a:r>
            <a:r>
              <a:rPr lang="en-GB" sz="1600" dirty="0">
                <a:solidFill>
                  <a:schemeClr val="tx1"/>
                </a:solidFill>
                <a:latin typeface="Segoe UI Light" panose="020B0502040204020203" pitchFamily="34" charset="0"/>
                <a:cs typeface="Segoe UI Light" panose="020B0502040204020203" pitchFamily="34" charset="0"/>
              </a:rPr>
              <a:t>GsaMember2d.VoidTopologyType</a:t>
            </a:r>
          </a:p>
          <a:p>
            <a:pPr algn="ctr"/>
            <a:r>
              <a:rPr lang="en-GB" sz="1600" b="1" dirty="0">
                <a:solidFill>
                  <a:schemeClr val="accent6"/>
                </a:solidFill>
                <a:latin typeface="Segoe UI Light" panose="020B0502040204020203" pitchFamily="34" charset="0"/>
                <a:cs typeface="Segoe UI Light" panose="020B0502040204020203" pitchFamily="34" charset="0"/>
              </a:rPr>
              <a:t>List&lt;</a:t>
            </a:r>
            <a:r>
              <a:rPr lang="en-GB" sz="1600" b="1" dirty="0" err="1">
                <a:solidFill>
                  <a:schemeClr val="accent6"/>
                </a:solidFill>
                <a:latin typeface="Segoe UI Light" panose="020B0502040204020203" pitchFamily="34" charset="0"/>
                <a:cs typeface="Segoe UI Light" panose="020B0502040204020203" pitchFamily="34" charset="0"/>
              </a:rPr>
              <a:t>Rhino.PolyCurve</a:t>
            </a:r>
            <a:r>
              <a:rPr lang="en-GB" sz="1600" b="1" dirty="0">
                <a:solidFill>
                  <a:schemeClr val="accent6"/>
                </a:solidFill>
                <a:latin typeface="Segoe UI Light" panose="020B0502040204020203" pitchFamily="34" charset="0"/>
                <a:cs typeface="Segoe UI Light" panose="020B0502040204020203" pitchFamily="34" charset="0"/>
              </a:rPr>
              <a:t>&gt; </a:t>
            </a:r>
            <a:r>
              <a:rPr lang="en-GB" sz="1600" dirty="0">
                <a:solidFill>
                  <a:schemeClr val="tx1"/>
                </a:solidFill>
                <a:latin typeface="Segoe UI Light" panose="020B0502040204020203" pitchFamily="34" charset="0"/>
                <a:cs typeface="Segoe UI Light" panose="020B0502040204020203" pitchFamily="34" charset="0"/>
              </a:rPr>
              <a:t>GsaMember2d.InlusionLines</a:t>
            </a:r>
          </a:p>
          <a:p>
            <a:pPr algn="ctr"/>
            <a:r>
              <a:rPr lang="en-GB" sz="1600" b="1" dirty="0">
                <a:solidFill>
                  <a:schemeClr val="accent6"/>
                </a:solidFill>
                <a:latin typeface="Segoe UI Light" panose="020B0502040204020203" pitchFamily="34" charset="0"/>
                <a:cs typeface="Segoe UI Light" panose="020B0502040204020203" pitchFamily="34" charset="0"/>
              </a:rPr>
              <a:t>List&lt;List&lt; Rhino.Point3d &gt;&gt; </a:t>
            </a:r>
            <a:r>
              <a:rPr lang="en-GB" sz="1600" dirty="0">
                <a:solidFill>
                  <a:schemeClr val="tx1"/>
                </a:solidFill>
                <a:latin typeface="Segoe UI Light" panose="020B0502040204020203" pitchFamily="34" charset="0"/>
                <a:cs typeface="Segoe UI Light" panose="020B0502040204020203" pitchFamily="34" charset="0"/>
              </a:rPr>
              <a:t>GsaMember2d.IncLinesTopology </a:t>
            </a:r>
          </a:p>
          <a:p>
            <a:pPr algn="ctr"/>
            <a:r>
              <a:rPr lang="en-GB" sz="1600" b="1" dirty="0">
                <a:solidFill>
                  <a:schemeClr val="accent6"/>
                </a:solidFill>
                <a:latin typeface="Segoe UI Light" panose="020B0502040204020203" pitchFamily="34" charset="0"/>
                <a:cs typeface="Segoe UI Light" panose="020B0502040204020203" pitchFamily="34" charset="0"/>
              </a:rPr>
              <a:t>List&lt;List&lt;string&gt;&gt; </a:t>
            </a:r>
            <a:r>
              <a:rPr lang="en-GB" sz="1600" dirty="0">
                <a:solidFill>
                  <a:schemeClr val="tx1"/>
                </a:solidFill>
                <a:latin typeface="Segoe UI Light" panose="020B0502040204020203" pitchFamily="34" charset="0"/>
                <a:cs typeface="Segoe UI Light" panose="020B0502040204020203" pitchFamily="34" charset="0"/>
              </a:rPr>
              <a:t>GsaMember2d. </a:t>
            </a:r>
            <a:r>
              <a:rPr lang="en-GB" sz="1600" dirty="0" err="1">
                <a:solidFill>
                  <a:schemeClr val="tx1"/>
                </a:solidFill>
                <a:latin typeface="Segoe UI Light" panose="020B0502040204020203" pitchFamily="34" charset="0"/>
                <a:cs typeface="Segoe UI Light" panose="020B0502040204020203" pitchFamily="34" charset="0"/>
              </a:rPr>
              <a:t>IncLinesTopologyType</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List&lt;Rhino.Point3d&gt; </a:t>
            </a:r>
            <a:r>
              <a:rPr lang="en-GB" sz="1600" dirty="0">
                <a:solidFill>
                  <a:schemeClr val="tx1"/>
                </a:solidFill>
                <a:latin typeface="Segoe UI Light" panose="020B0502040204020203" pitchFamily="34" charset="0"/>
                <a:cs typeface="Segoe UI Light" panose="020B0502040204020203" pitchFamily="34" charset="0"/>
              </a:rPr>
              <a:t>GsaMember2d.InclusionPoints</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a:solidFill>
                  <a:schemeClr val="tx1"/>
                </a:solidFill>
                <a:latin typeface="Segoe UI Light" panose="020B0502040204020203" pitchFamily="34" charset="0"/>
                <a:cs typeface="Segoe UI Light" panose="020B0502040204020203" pitchFamily="34" charset="0"/>
              </a:rPr>
              <a:t>To be added:</a:t>
            </a:r>
          </a:p>
          <a:p>
            <a:pPr algn="ctr"/>
            <a:r>
              <a:rPr lang="en-GB" sz="1600" b="1" dirty="0">
                <a:solidFill>
                  <a:schemeClr val="accent6"/>
                </a:solidFill>
                <a:latin typeface="Segoe UI Light" panose="020B0502040204020203" pitchFamily="34" charset="0"/>
                <a:cs typeface="Segoe UI Light" panose="020B0502040204020203" pitchFamily="34" charset="0"/>
              </a:rPr>
              <a:t>var (int / </a:t>
            </a:r>
            <a:r>
              <a:rPr lang="en-GB" sz="1600" b="1" dirty="0" err="1">
                <a:solidFill>
                  <a:schemeClr val="accent6"/>
                </a:solidFill>
                <a:latin typeface="Segoe UI Light" panose="020B0502040204020203" pitchFamily="34" charset="0"/>
                <a:cs typeface="Segoe UI Light" panose="020B0502040204020203" pitchFamily="34" charset="0"/>
              </a:rPr>
              <a:t>GsaSection</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a:solidFill>
                  <a:schemeClr val="tx1"/>
                </a:solidFill>
                <a:latin typeface="Segoe UI Light" panose="020B0502040204020203" pitchFamily="34" charset="0"/>
                <a:cs typeface="Segoe UI Light" panose="020B0502040204020203" pitchFamily="34" charset="0"/>
              </a:rPr>
              <a:t>GsaMember1d.Section</a:t>
            </a:r>
          </a:p>
        </p:txBody>
      </p:sp>
      <p:pic>
        <p:nvPicPr>
          <p:cNvPr id="3" name="Picture 2">
            <a:extLst>
              <a:ext uri="{FF2B5EF4-FFF2-40B4-BE49-F238E27FC236}">
                <a16:creationId xmlns:a16="http://schemas.microsoft.com/office/drawing/2014/main" id="{0D11E703-FE00-4F9B-A5C5-39BC8456A380}"/>
              </a:ext>
            </a:extLst>
          </p:cNvPr>
          <p:cNvPicPr>
            <a:picLocks noChangeAspect="1"/>
          </p:cNvPicPr>
          <p:nvPr/>
        </p:nvPicPr>
        <p:blipFill>
          <a:blip r:embed="rId3"/>
          <a:stretch>
            <a:fillRect/>
          </a:stretch>
        </p:blipFill>
        <p:spPr>
          <a:xfrm>
            <a:off x="8004315" y="1436914"/>
            <a:ext cx="5238725" cy="9033442"/>
          </a:xfrm>
          <a:prstGeom prst="rect">
            <a:avLst/>
          </a:prstGeom>
        </p:spPr>
      </p:pic>
      <p:pic>
        <p:nvPicPr>
          <p:cNvPr id="2" name="Picture 1">
            <a:extLst>
              <a:ext uri="{FF2B5EF4-FFF2-40B4-BE49-F238E27FC236}">
                <a16:creationId xmlns:a16="http://schemas.microsoft.com/office/drawing/2014/main" id="{DE5ADFF3-C53A-459A-87A3-E90167E349A3}"/>
              </a:ext>
            </a:extLst>
          </p:cNvPr>
          <p:cNvPicPr>
            <a:picLocks noChangeAspect="1"/>
          </p:cNvPicPr>
          <p:nvPr/>
        </p:nvPicPr>
        <p:blipFill>
          <a:blip r:embed="rId4"/>
          <a:stretch>
            <a:fillRect/>
          </a:stretch>
        </p:blipFill>
        <p:spPr>
          <a:xfrm>
            <a:off x="847292" y="8326452"/>
            <a:ext cx="6964863" cy="1972486"/>
          </a:xfrm>
          <a:prstGeom prst="rect">
            <a:avLst/>
          </a:prstGeom>
        </p:spPr>
      </p:pic>
    </p:spTree>
    <p:extLst>
      <p:ext uri="{BB962C8B-B14F-4D97-AF65-F5344CB8AC3E}">
        <p14:creationId xmlns:p14="http://schemas.microsoft.com/office/powerpoint/2010/main" val="363566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solidFill>
                  <a:srgbClr val="005CAF"/>
                </a:solidFill>
                <a:latin typeface="Segoe UI Light"/>
                <a:cs typeface="Segoe UI Light"/>
              </a:rPr>
              <a:t>Components</a:t>
            </a:r>
            <a:endParaRPr lang="en-US" sz="5000" dirty="0">
              <a:solidFill>
                <a:srgbClr val="005CAF"/>
              </a:solidFill>
            </a:endParaRPr>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Simple example: Bool6 info</a:t>
            </a:r>
            <a:endParaRPr lang="en-US" sz="2800" dirty="0">
              <a:solidFill>
                <a:schemeClr val="accent1"/>
              </a:solidFill>
            </a:endParaRPr>
          </a:p>
        </p:txBody>
      </p:sp>
      <p:pic>
        <p:nvPicPr>
          <p:cNvPr id="2" name="Picture 1">
            <a:extLst>
              <a:ext uri="{FF2B5EF4-FFF2-40B4-BE49-F238E27FC236}">
                <a16:creationId xmlns:a16="http://schemas.microsoft.com/office/drawing/2014/main" id="{B143D2F1-8A78-4C36-AD66-75BD23C93578}"/>
              </a:ext>
            </a:extLst>
          </p:cNvPr>
          <p:cNvPicPr>
            <a:picLocks noChangeAspect="1"/>
          </p:cNvPicPr>
          <p:nvPr/>
        </p:nvPicPr>
        <p:blipFill>
          <a:blip r:embed="rId3"/>
          <a:stretch>
            <a:fillRect/>
          </a:stretch>
        </p:blipFill>
        <p:spPr>
          <a:xfrm>
            <a:off x="896909" y="1740155"/>
            <a:ext cx="8081293" cy="8815956"/>
          </a:xfrm>
          <a:prstGeom prst="rect">
            <a:avLst/>
          </a:prstGeom>
        </p:spPr>
      </p:pic>
      <p:sp>
        <p:nvSpPr>
          <p:cNvPr id="90" name="Rectangle: Rounded Corners 89">
            <a:extLst>
              <a:ext uri="{FF2B5EF4-FFF2-40B4-BE49-F238E27FC236}">
                <a16:creationId xmlns:a16="http://schemas.microsoft.com/office/drawing/2014/main" id="{0DF56D88-E0B3-4458-B4D0-BE86ECCBE496}"/>
              </a:ext>
            </a:extLst>
          </p:cNvPr>
          <p:cNvSpPr/>
          <p:nvPr/>
        </p:nvSpPr>
        <p:spPr>
          <a:xfrm>
            <a:off x="755252" y="2123236"/>
            <a:ext cx="8489232" cy="1996588"/>
          </a:xfrm>
          <a:prstGeom prst="roundRect">
            <a:avLst>
              <a:gd name="adj" fmla="val 1387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grpSp>
        <p:nvGrpSpPr>
          <p:cNvPr id="133" name="Group 132">
            <a:extLst>
              <a:ext uri="{FF2B5EF4-FFF2-40B4-BE49-F238E27FC236}">
                <a16:creationId xmlns:a16="http://schemas.microsoft.com/office/drawing/2014/main" id="{FAC9860B-3A3E-41E4-A8F4-A0A816167314}"/>
              </a:ext>
            </a:extLst>
          </p:cNvPr>
          <p:cNvGrpSpPr/>
          <p:nvPr/>
        </p:nvGrpSpPr>
        <p:grpSpPr>
          <a:xfrm rot="10800000">
            <a:off x="5517173" y="2966919"/>
            <a:ext cx="597507" cy="248930"/>
            <a:chOff x="7276431" y="3165705"/>
            <a:chExt cx="597507" cy="248930"/>
          </a:xfrm>
        </p:grpSpPr>
        <p:sp>
          <p:nvSpPr>
            <p:cNvPr id="134" name="Freeform 15">
              <a:extLst>
                <a:ext uri="{FF2B5EF4-FFF2-40B4-BE49-F238E27FC236}">
                  <a16:creationId xmlns:a16="http://schemas.microsoft.com/office/drawing/2014/main" id="{11A2D11D-C23A-4DA9-ADBF-399C4AAC5FE8}"/>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35" name="Straight Connector 134">
              <a:extLst>
                <a:ext uri="{FF2B5EF4-FFF2-40B4-BE49-F238E27FC236}">
                  <a16:creationId xmlns:a16="http://schemas.microsoft.com/office/drawing/2014/main" id="{1434C041-7BCA-4A09-B942-CD1F90842F5F}"/>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Rectangle 135">
            <a:extLst>
              <a:ext uri="{FF2B5EF4-FFF2-40B4-BE49-F238E27FC236}">
                <a16:creationId xmlns:a16="http://schemas.microsoft.com/office/drawing/2014/main" id="{3E1F3742-6220-4FE2-8A32-CE7AB25196EA}"/>
              </a:ext>
            </a:extLst>
          </p:cNvPr>
          <p:cNvSpPr/>
          <p:nvPr/>
        </p:nvSpPr>
        <p:spPr>
          <a:xfrm>
            <a:off x="6161191" y="2922107"/>
            <a:ext cx="3155031" cy="338554"/>
          </a:xfrm>
          <a:prstGeom prst="rect">
            <a:avLst/>
          </a:prstGeom>
        </p:spPr>
        <p:txBody>
          <a:bodyPr wrap="none">
            <a:spAutoFit/>
          </a:bodyPr>
          <a:lstStyle/>
          <a:p>
            <a:r>
              <a:rPr lang="en-GB" sz="1600" dirty="0">
                <a:latin typeface="Segoe UI Light" panose="020B0502040204020203" pitchFamily="34" charset="0"/>
                <a:cs typeface="Segoe UI Light" panose="020B0502040204020203" pitchFamily="34" charset="0"/>
              </a:rPr>
              <a:t> Name, Nickname and description </a:t>
            </a:r>
            <a:endParaRPr lang="en-GB" sz="1600" dirty="0"/>
          </a:p>
        </p:txBody>
      </p:sp>
      <p:grpSp>
        <p:nvGrpSpPr>
          <p:cNvPr id="137" name="Group 136">
            <a:extLst>
              <a:ext uri="{FF2B5EF4-FFF2-40B4-BE49-F238E27FC236}">
                <a16:creationId xmlns:a16="http://schemas.microsoft.com/office/drawing/2014/main" id="{F51FCA6A-FFC9-44B3-AF84-AFE863E088D7}"/>
              </a:ext>
            </a:extLst>
          </p:cNvPr>
          <p:cNvGrpSpPr/>
          <p:nvPr/>
        </p:nvGrpSpPr>
        <p:grpSpPr>
          <a:xfrm rot="10800000">
            <a:off x="4130501" y="3195533"/>
            <a:ext cx="597507" cy="248930"/>
            <a:chOff x="7276431" y="3165705"/>
            <a:chExt cx="597507" cy="248930"/>
          </a:xfrm>
        </p:grpSpPr>
        <p:sp>
          <p:nvSpPr>
            <p:cNvPr id="138" name="Freeform 15">
              <a:extLst>
                <a:ext uri="{FF2B5EF4-FFF2-40B4-BE49-F238E27FC236}">
                  <a16:creationId xmlns:a16="http://schemas.microsoft.com/office/drawing/2014/main" id="{8929B01D-0F4C-4E0E-9A52-3A192C3932F3}"/>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39" name="Straight Connector 138">
              <a:extLst>
                <a:ext uri="{FF2B5EF4-FFF2-40B4-BE49-F238E27FC236}">
                  <a16:creationId xmlns:a16="http://schemas.microsoft.com/office/drawing/2014/main" id="{ADE818E5-4F58-4639-8C67-2A1F9BAF5F75}"/>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0" name="Rectangle 139">
            <a:extLst>
              <a:ext uri="{FF2B5EF4-FFF2-40B4-BE49-F238E27FC236}">
                <a16:creationId xmlns:a16="http://schemas.microsoft.com/office/drawing/2014/main" id="{D99DE54B-F883-4FC4-A8D6-8FD76B3A35A6}"/>
              </a:ext>
            </a:extLst>
          </p:cNvPr>
          <p:cNvSpPr/>
          <p:nvPr/>
        </p:nvSpPr>
        <p:spPr>
          <a:xfrm>
            <a:off x="4774519" y="3150721"/>
            <a:ext cx="2842125" cy="584775"/>
          </a:xfrm>
          <a:prstGeom prst="rect">
            <a:avLst/>
          </a:prstGeom>
        </p:spPr>
        <p:txBody>
          <a:bodyPr wrap="none">
            <a:spAutoFit/>
          </a:bodyPr>
          <a:lstStyle/>
          <a:p>
            <a:r>
              <a:rPr lang="en-GB" sz="1600" dirty="0">
                <a:latin typeface="Segoe UI Light" panose="020B0502040204020203" pitchFamily="34" charset="0"/>
                <a:cs typeface="Segoe UI Light" panose="020B0502040204020203" pitchFamily="34" charset="0"/>
              </a:rPr>
              <a:t>Plugin name and Subcategory </a:t>
            </a:r>
          </a:p>
          <a:p>
            <a:r>
              <a:rPr lang="en-GB" sz="1600" dirty="0">
                <a:latin typeface="Segoe UI Light" panose="020B0502040204020203" pitchFamily="34" charset="0"/>
                <a:cs typeface="Segoe UI Light" panose="020B0502040204020203" pitchFamily="34" charset="0"/>
              </a:rPr>
              <a:t>should call Ribbon helper class</a:t>
            </a:r>
            <a:endParaRPr lang="en-GB" sz="1600" dirty="0"/>
          </a:p>
        </p:txBody>
      </p:sp>
      <p:grpSp>
        <p:nvGrpSpPr>
          <p:cNvPr id="141" name="Group 140">
            <a:extLst>
              <a:ext uri="{FF2B5EF4-FFF2-40B4-BE49-F238E27FC236}">
                <a16:creationId xmlns:a16="http://schemas.microsoft.com/office/drawing/2014/main" id="{7A819292-375A-4840-A5B3-58F8E8648398}"/>
              </a:ext>
            </a:extLst>
          </p:cNvPr>
          <p:cNvGrpSpPr/>
          <p:nvPr/>
        </p:nvGrpSpPr>
        <p:grpSpPr>
          <a:xfrm rot="10800000">
            <a:off x="6832031" y="2604652"/>
            <a:ext cx="597507" cy="248930"/>
            <a:chOff x="7276431" y="3165705"/>
            <a:chExt cx="597507" cy="248930"/>
          </a:xfrm>
        </p:grpSpPr>
        <p:sp>
          <p:nvSpPr>
            <p:cNvPr id="142" name="Freeform 15">
              <a:extLst>
                <a:ext uri="{FF2B5EF4-FFF2-40B4-BE49-F238E27FC236}">
                  <a16:creationId xmlns:a16="http://schemas.microsoft.com/office/drawing/2014/main" id="{ED06E0F5-198C-4A26-8BEA-228B4759D3B3}"/>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43" name="Straight Connector 142">
              <a:extLst>
                <a:ext uri="{FF2B5EF4-FFF2-40B4-BE49-F238E27FC236}">
                  <a16:creationId xmlns:a16="http://schemas.microsoft.com/office/drawing/2014/main" id="{6018AB20-1668-4F8D-85DD-4466890C733B}"/>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4" name="Rectangle 143">
            <a:extLst>
              <a:ext uri="{FF2B5EF4-FFF2-40B4-BE49-F238E27FC236}">
                <a16:creationId xmlns:a16="http://schemas.microsoft.com/office/drawing/2014/main" id="{7755C657-B2AE-43BD-A22D-52B675AEEFE1}"/>
              </a:ext>
            </a:extLst>
          </p:cNvPr>
          <p:cNvSpPr/>
          <p:nvPr/>
        </p:nvSpPr>
        <p:spPr>
          <a:xfrm>
            <a:off x="7476049" y="2559840"/>
            <a:ext cx="1367682" cy="338554"/>
          </a:xfrm>
          <a:prstGeom prst="rect">
            <a:avLst/>
          </a:prstGeom>
        </p:spPr>
        <p:txBody>
          <a:bodyPr wrap="none">
            <a:spAutoFit/>
          </a:bodyPr>
          <a:lstStyle/>
          <a:p>
            <a:r>
              <a:rPr lang="en-GB" sz="1600" dirty="0">
                <a:latin typeface="Segoe UI Light" panose="020B0502040204020203" pitchFamily="34" charset="0"/>
                <a:cs typeface="Segoe UI Light" panose="020B0502040204020203" pitchFamily="34" charset="0"/>
              </a:rPr>
              <a:t> Unique GUID</a:t>
            </a:r>
            <a:endParaRPr lang="en-GB" sz="1600" dirty="0"/>
          </a:p>
        </p:txBody>
      </p:sp>
      <p:grpSp>
        <p:nvGrpSpPr>
          <p:cNvPr id="145" name="Group 144">
            <a:extLst>
              <a:ext uri="{FF2B5EF4-FFF2-40B4-BE49-F238E27FC236}">
                <a16:creationId xmlns:a16="http://schemas.microsoft.com/office/drawing/2014/main" id="{D2183E4C-27DA-47FE-BFB6-875DDA9B5C3F}"/>
              </a:ext>
            </a:extLst>
          </p:cNvPr>
          <p:cNvGrpSpPr/>
          <p:nvPr/>
        </p:nvGrpSpPr>
        <p:grpSpPr>
          <a:xfrm rot="10800000">
            <a:off x="5517173" y="3826082"/>
            <a:ext cx="597507" cy="248930"/>
            <a:chOff x="7276431" y="3165705"/>
            <a:chExt cx="597507" cy="248930"/>
          </a:xfrm>
        </p:grpSpPr>
        <p:sp>
          <p:nvSpPr>
            <p:cNvPr id="146" name="Freeform 15">
              <a:extLst>
                <a:ext uri="{FF2B5EF4-FFF2-40B4-BE49-F238E27FC236}">
                  <a16:creationId xmlns:a16="http://schemas.microsoft.com/office/drawing/2014/main" id="{5A53E916-6D8D-46BD-94C6-459C22BFEB46}"/>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47" name="Straight Connector 146">
              <a:extLst>
                <a:ext uri="{FF2B5EF4-FFF2-40B4-BE49-F238E27FC236}">
                  <a16:creationId xmlns:a16="http://schemas.microsoft.com/office/drawing/2014/main" id="{FA4F41C8-67D6-4273-9984-C7E6AC3D7C57}"/>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8" name="Rectangle 147">
            <a:extLst>
              <a:ext uri="{FF2B5EF4-FFF2-40B4-BE49-F238E27FC236}">
                <a16:creationId xmlns:a16="http://schemas.microsoft.com/office/drawing/2014/main" id="{9A384137-609C-4E26-9087-90CF7CF16D3E}"/>
              </a:ext>
            </a:extLst>
          </p:cNvPr>
          <p:cNvSpPr/>
          <p:nvPr/>
        </p:nvSpPr>
        <p:spPr>
          <a:xfrm>
            <a:off x="6161191" y="3781270"/>
            <a:ext cx="2748253" cy="338554"/>
          </a:xfrm>
          <a:prstGeom prst="rect">
            <a:avLst/>
          </a:prstGeom>
        </p:spPr>
        <p:txBody>
          <a:bodyPr wrap="none">
            <a:spAutoFit/>
          </a:bodyPr>
          <a:lstStyle/>
          <a:p>
            <a:r>
              <a:rPr lang="en-GB" sz="1600" dirty="0">
                <a:latin typeface="Segoe UI Light" panose="020B0502040204020203" pitchFamily="34" charset="0"/>
                <a:cs typeface="Segoe UI Light" panose="020B0502040204020203" pitchFamily="34" charset="0"/>
              </a:rPr>
              <a:t>Position on Ribbon dropdown</a:t>
            </a:r>
            <a:endParaRPr lang="en-GB" sz="1600" dirty="0"/>
          </a:p>
        </p:txBody>
      </p:sp>
      <p:pic>
        <p:nvPicPr>
          <p:cNvPr id="3" name="Picture 2">
            <a:extLst>
              <a:ext uri="{FF2B5EF4-FFF2-40B4-BE49-F238E27FC236}">
                <a16:creationId xmlns:a16="http://schemas.microsoft.com/office/drawing/2014/main" id="{CD6EA88A-2534-4818-AB88-C201BC1DF6F7}"/>
              </a:ext>
            </a:extLst>
          </p:cNvPr>
          <p:cNvPicPr>
            <a:picLocks noChangeAspect="1"/>
          </p:cNvPicPr>
          <p:nvPr/>
        </p:nvPicPr>
        <p:blipFill rotWithShape="1">
          <a:blip r:embed="rId4"/>
          <a:srcRect l="51972" t="4046" r="30948" b="74337"/>
          <a:stretch/>
        </p:blipFill>
        <p:spPr>
          <a:xfrm>
            <a:off x="9434682" y="1179251"/>
            <a:ext cx="5464109" cy="2940573"/>
          </a:xfrm>
          <a:prstGeom prst="rect">
            <a:avLst/>
          </a:prstGeom>
        </p:spPr>
      </p:pic>
      <p:pic>
        <p:nvPicPr>
          <p:cNvPr id="5" name="Picture 4">
            <a:extLst>
              <a:ext uri="{FF2B5EF4-FFF2-40B4-BE49-F238E27FC236}">
                <a16:creationId xmlns:a16="http://schemas.microsoft.com/office/drawing/2014/main" id="{45BC0E0B-E988-4CE0-8B54-03DA8400D47D}"/>
              </a:ext>
            </a:extLst>
          </p:cNvPr>
          <p:cNvPicPr>
            <a:picLocks noChangeAspect="1"/>
          </p:cNvPicPr>
          <p:nvPr/>
        </p:nvPicPr>
        <p:blipFill>
          <a:blip r:embed="rId5"/>
          <a:stretch>
            <a:fillRect/>
          </a:stretch>
        </p:blipFill>
        <p:spPr>
          <a:xfrm>
            <a:off x="9193148" y="5914218"/>
            <a:ext cx="5515445" cy="2285750"/>
          </a:xfrm>
          <a:prstGeom prst="rect">
            <a:avLst/>
          </a:prstGeom>
        </p:spPr>
      </p:pic>
      <p:grpSp>
        <p:nvGrpSpPr>
          <p:cNvPr id="149" name="Group 148">
            <a:extLst>
              <a:ext uri="{FF2B5EF4-FFF2-40B4-BE49-F238E27FC236}">
                <a16:creationId xmlns:a16="http://schemas.microsoft.com/office/drawing/2014/main" id="{FB1C6BB9-6CCE-4CC4-B4B9-3C2E8F6C1216}"/>
              </a:ext>
            </a:extLst>
          </p:cNvPr>
          <p:cNvGrpSpPr/>
          <p:nvPr/>
        </p:nvGrpSpPr>
        <p:grpSpPr>
          <a:xfrm rot="1044195">
            <a:off x="6996551" y="6044604"/>
            <a:ext cx="2579311" cy="761763"/>
            <a:chOff x="5294627" y="2909287"/>
            <a:chExt cx="2579311" cy="761763"/>
          </a:xfrm>
        </p:grpSpPr>
        <p:sp>
          <p:nvSpPr>
            <p:cNvPr id="150" name="Freeform 15">
              <a:extLst>
                <a:ext uri="{FF2B5EF4-FFF2-40B4-BE49-F238E27FC236}">
                  <a16:creationId xmlns:a16="http://schemas.microsoft.com/office/drawing/2014/main" id="{0B118ED5-6F5E-43A5-AC12-B5A22D30616B}"/>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51" name="Straight Connector 150">
              <a:extLst>
                <a:ext uri="{FF2B5EF4-FFF2-40B4-BE49-F238E27FC236}">
                  <a16:creationId xmlns:a16="http://schemas.microsoft.com/office/drawing/2014/main" id="{4222112D-67EB-4F1D-877C-4D8211FC5088}"/>
                </a:ext>
              </a:extLst>
            </p:cNvPr>
            <p:cNvCxnSpPr>
              <a:cxnSpLocks/>
            </p:cNvCxnSpPr>
            <p:nvPr/>
          </p:nvCxnSpPr>
          <p:spPr>
            <a:xfrm rot="20555805">
              <a:off x="5294627" y="2909287"/>
              <a:ext cx="2430304" cy="7617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Rectangle: Rounded Corners 151">
            <a:extLst>
              <a:ext uri="{FF2B5EF4-FFF2-40B4-BE49-F238E27FC236}">
                <a16:creationId xmlns:a16="http://schemas.microsoft.com/office/drawing/2014/main" id="{B235383C-54A9-44A3-9940-C4095D778459}"/>
              </a:ext>
            </a:extLst>
          </p:cNvPr>
          <p:cNvSpPr/>
          <p:nvPr/>
        </p:nvSpPr>
        <p:spPr>
          <a:xfrm>
            <a:off x="755251" y="5435699"/>
            <a:ext cx="9855807" cy="2442192"/>
          </a:xfrm>
          <a:prstGeom prst="roundRect">
            <a:avLst>
              <a:gd name="adj" fmla="val 1387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grpSp>
        <p:nvGrpSpPr>
          <p:cNvPr id="153" name="Group 152">
            <a:extLst>
              <a:ext uri="{FF2B5EF4-FFF2-40B4-BE49-F238E27FC236}">
                <a16:creationId xmlns:a16="http://schemas.microsoft.com/office/drawing/2014/main" id="{81534966-929E-4151-B360-B68EE2F09EA8}"/>
              </a:ext>
            </a:extLst>
          </p:cNvPr>
          <p:cNvGrpSpPr/>
          <p:nvPr/>
        </p:nvGrpSpPr>
        <p:grpSpPr>
          <a:xfrm rot="16200000">
            <a:off x="7940879" y="5389359"/>
            <a:ext cx="592700" cy="4234832"/>
            <a:chOff x="7661621" y="-820197"/>
            <a:chExt cx="592700" cy="4234832"/>
          </a:xfrm>
        </p:grpSpPr>
        <p:sp>
          <p:nvSpPr>
            <p:cNvPr id="154" name="Freeform 15">
              <a:extLst>
                <a:ext uri="{FF2B5EF4-FFF2-40B4-BE49-F238E27FC236}">
                  <a16:creationId xmlns:a16="http://schemas.microsoft.com/office/drawing/2014/main" id="{BF86B881-FA04-4235-8A5D-141503E89691}"/>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55" name="Straight Connector 154">
              <a:extLst>
                <a:ext uri="{FF2B5EF4-FFF2-40B4-BE49-F238E27FC236}">
                  <a16:creationId xmlns:a16="http://schemas.microsoft.com/office/drawing/2014/main" id="{571C80DF-BBF1-4049-9DF2-F98652BF549E}"/>
                </a:ext>
              </a:extLst>
            </p:cNvPr>
            <p:cNvCxnSpPr>
              <a:cxnSpLocks/>
            </p:cNvCxnSpPr>
            <p:nvPr/>
          </p:nvCxnSpPr>
          <p:spPr>
            <a:xfrm rot="5400000" flipV="1">
              <a:off x="7722423" y="3229367"/>
              <a:ext cx="0" cy="1216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7B043D8-63B6-4EB2-9311-146410C3775A}"/>
                </a:ext>
              </a:extLst>
            </p:cNvPr>
            <p:cNvCxnSpPr>
              <a:cxnSpLocks/>
            </p:cNvCxnSpPr>
            <p:nvPr/>
          </p:nvCxnSpPr>
          <p:spPr>
            <a:xfrm rot="5400000">
              <a:off x="5902788" y="938638"/>
              <a:ext cx="4110367" cy="5926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Right Brace 16">
            <a:extLst>
              <a:ext uri="{FF2B5EF4-FFF2-40B4-BE49-F238E27FC236}">
                <a16:creationId xmlns:a16="http://schemas.microsoft.com/office/drawing/2014/main" id="{015CAFAB-57DB-4F51-9CAF-856A7344AEB9}"/>
              </a:ext>
            </a:extLst>
          </p:cNvPr>
          <p:cNvSpPr/>
          <p:nvPr/>
        </p:nvSpPr>
        <p:spPr>
          <a:xfrm>
            <a:off x="6008180" y="6831821"/>
            <a:ext cx="106500" cy="758985"/>
          </a:xfrm>
          <a:prstGeom prst="rightBrace">
            <a:avLst>
              <a:gd name="adj1" fmla="val 68702"/>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7" name="Rectangle: Rounded Corners 156">
            <a:extLst>
              <a:ext uri="{FF2B5EF4-FFF2-40B4-BE49-F238E27FC236}">
                <a16:creationId xmlns:a16="http://schemas.microsoft.com/office/drawing/2014/main" id="{2588F08F-22A0-42D6-93D4-E56554F9FD66}"/>
              </a:ext>
            </a:extLst>
          </p:cNvPr>
          <p:cNvSpPr/>
          <p:nvPr/>
        </p:nvSpPr>
        <p:spPr>
          <a:xfrm>
            <a:off x="755252" y="7990810"/>
            <a:ext cx="7636273" cy="2239039"/>
          </a:xfrm>
          <a:prstGeom prst="roundRect">
            <a:avLst>
              <a:gd name="adj" fmla="val 1387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grpSp>
        <p:nvGrpSpPr>
          <p:cNvPr id="158" name="Group 157">
            <a:extLst>
              <a:ext uri="{FF2B5EF4-FFF2-40B4-BE49-F238E27FC236}">
                <a16:creationId xmlns:a16="http://schemas.microsoft.com/office/drawing/2014/main" id="{96513CC3-0683-41A2-BEB6-3C13A94C2111}"/>
              </a:ext>
            </a:extLst>
          </p:cNvPr>
          <p:cNvGrpSpPr/>
          <p:nvPr/>
        </p:nvGrpSpPr>
        <p:grpSpPr>
          <a:xfrm rot="10800000">
            <a:off x="4810385" y="8862463"/>
            <a:ext cx="597507" cy="248930"/>
            <a:chOff x="7276431" y="3165705"/>
            <a:chExt cx="597507" cy="248930"/>
          </a:xfrm>
        </p:grpSpPr>
        <p:sp>
          <p:nvSpPr>
            <p:cNvPr id="159" name="Freeform 15">
              <a:extLst>
                <a:ext uri="{FF2B5EF4-FFF2-40B4-BE49-F238E27FC236}">
                  <a16:creationId xmlns:a16="http://schemas.microsoft.com/office/drawing/2014/main" id="{B92902DC-99D4-4DF6-AB69-C4C4F2E7D351}"/>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60" name="Straight Connector 159">
              <a:extLst>
                <a:ext uri="{FF2B5EF4-FFF2-40B4-BE49-F238E27FC236}">
                  <a16:creationId xmlns:a16="http://schemas.microsoft.com/office/drawing/2014/main" id="{1CCA6906-8CA0-463F-B6D2-AF6E17982BB5}"/>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Rectangle 160">
            <a:extLst>
              <a:ext uri="{FF2B5EF4-FFF2-40B4-BE49-F238E27FC236}">
                <a16:creationId xmlns:a16="http://schemas.microsoft.com/office/drawing/2014/main" id="{5EECFCB3-4E65-4219-8FEE-D4491EA3EEF7}"/>
              </a:ext>
            </a:extLst>
          </p:cNvPr>
          <p:cNvSpPr/>
          <p:nvPr/>
        </p:nvSpPr>
        <p:spPr>
          <a:xfrm>
            <a:off x="5454403" y="8817651"/>
            <a:ext cx="1915909" cy="338554"/>
          </a:xfrm>
          <a:prstGeom prst="rect">
            <a:avLst/>
          </a:prstGeom>
        </p:spPr>
        <p:txBody>
          <a:bodyPr wrap="none">
            <a:spAutoFit/>
          </a:bodyPr>
          <a:lstStyle/>
          <a:p>
            <a:r>
              <a:rPr lang="en-GB" sz="1600" dirty="0">
                <a:latin typeface="Segoe UI Light" panose="020B0502040204020203" pitchFamily="34" charset="0"/>
                <a:cs typeface="Segoe UI Light" panose="020B0502040204020203" pitchFamily="34" charset="0"/>
              </a:rPr>
              <a:t>Output as Goo-type</a:t>
            </a:r>
            <a:endParaRPr lang="en-GB" sz="1600" dirty="0"/>
          </a:p>
        </p:txBody>
      </p:sp>
      <p:grpSp>
        <p:nvGrpSpPr>
          <p:cNvPr id="162" name="Group 161">
            <a:extLst>
              <a:ext uri="{FF2B5EF4-FFF2-40B4-BE49-F238E27FC236}">
                <a16:creationId xmlns:a16="http://schemas.microsoft.com/office/drawing/2014/main" id="{CFD2F8DD-CFAA-46DC-BC26-8D6113C9DCF3}"/>
              </a:ext>
            </a:extLst>
          </p:cNvPr>
          <p:cNvGrpSpPr/>
          <p:nvPr/>
        </p:nvGrpSpPr>
        <p:grpSpPr>
          <a:xfrm rot="10800000">
            <a:off x="4204575" y="9322590"/>
            <a:ext cx="597507" cy="248930"/>
            <a:chOff x="7276431" y="3165705"/>
            <a:chExt cx="597507" cy="248930"/>
          </a:xfrm>
        </p:grpSpPr>
        <p:sp>
          <p:nvSpPr>
            <p:cNvPr id="163" name="Freeform 15">
              <a:extLst>
                <a:ext uri="{FF2B5EF4-FFF2-40B4-BE49-F238E27FC236}">
                  <a16:creationId xmlns:a16="http://schemas.microsoft.com/office/drawing/2014/main" id="{1A11CBFB-94C4-4189-B0DB-63E95A4311A3}"/>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64" name="Straight Connector 163">
              <a:extLst>
                <a:ext uri="{FF2B5EF4-FFF2-40B4-BE49-F238E27FC236}">
                  <a16:creationId xmlns:a16="http://schemas.microsoft.com/office/drawing/2014/main" id="{1E61C878-1E4E-49B7-9655-1044887273F4}"/>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5" name="Rectangle 164">
            <a:extLst>
              <a:ext uri="{FF2B5EF4-FFF2-40B4-BE49-F238E27FC236}">
                <a16:creationId xmlns:a16="http://schemas.microsoft.com/office/drawing/2014/main" id="{83109B34-73D2-44D0-9031-7FFCAB6DAA7B}"/>
              </a:ext>
            </a:extLst>
          </p:cNvPr>
          <p:cNvSpPr/>
          <p:nvPr/>
        </p:nvSpPr>
        <p:spPr>
          <a:xfrm>
            <a:off x="4848593" y="9277778"/>
            <a:ext cx="2760692" cy="338554"/>
          </a:xfrm>
          <a:prstGeom prst="rect">
            <a:avLst/>
          </a:prstGeom>
        </p:spPr>
        <p:txBody>
          <a:bodyPr wrap="none">
            <a:spAutoFit/>
          </a:bodyPr>
          <a:lstStyle/>
          <a:p>
            <a:r>
              <a:rPr lang="en-GB" sz="1600" dirty="0">
                <a:latin typeface="Segoe UI Light" panose="020B0502040204020203" pitchFamily="34" charset="0"/>
                <a:cs typeface="Segoe UI Light" panose="020B0502040204020203" pitchFamily="34" charset="0"/>
              </a:rPr>
              <a:t>Output each individual setting</a:t>
            </a:r>
          </a:p>
        </p:txBody>
      </p:sp>
      <p:grpSp>
        <p:nvGrpSpPr>
          <p:cNvPr id="166" name="Group 165">
            <a:extLst>
              <a:ext uri="{FF2B5EF4-FFF2-40B4-BE49-F238E27FC236}">
                <a16:creationId xmlns:a16="http://schemas.microsoft.com/office/drawing/2014/main" id="{7B63CC5E-61C2-48F2-9BEF-4E2142AEE856}"/>
              </a:ext>
            </a:extLst>
          </p:cNvPr>
          <p:cNvGrpSpPr/>
          <p:nvPr/>
        </p:nvGrpSpPr>
        <p:grpSpPr>
          <a:xfrm rot="16200000">
            <a:off x="9059974" y="5127903"/>
            <a:ext cx="2245227" cy="5506099"/>
            <a:chOff x="5628711" y="-2091464"/>
            <a:chExt cx="2245227" cy="5506099"/>
          </a:xfrm>
        </p:grpSpPr>
        <p:sp>
          <p:nvSpPr>
            <p:cNvPr id="167" name="Freeform 15">
              <a:extLst>
                <a:ext uri="{FF2B5EF4-FFF2-40B4-BE49-F238E27FC236}">
                  <a16:creationId xmlns:a16="http://schemas.microsoft.com/office/drawing/2014/main" id="{D194E2EB-F629-479F-9EE8-623565F3CBDF}"/>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68" name="Straight Connector 167">
              <a:extLst>
                <a:ext uri="{FF2B5EF4-FFF2-40B4-BE49-F238E27FC236}">
                  <a16:creationId xmlns:a16="http://schemas.microsoft.com/office/drawing/2014/main" id="{4DBC2381-1499-4FD0-B21B-9478DD967866}"/>
                </a:ext>
              </a:extLst>
            </p:cNvPr>
            <p:cNvCxnSpPr>
              <a:cxnSpLocks/>
            </p:cNvCxnSpPr>
            <p:nvPr/>
          </p:nvCxnSpPr>
          <p:spPr>
            <a:xfrm rot="5400000" flipV="1">
              <a:off x="6714287" y="2221231"/>
              <a:ext cx="0" cy="21378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2A23B91-274F-47B2-A164-FF951A71BDF6}"/>
                </a:ext>
              </a:extLst>
            </p:cNvPr>
            <p:cNvCxnSpPr>
              <a:cxnSpLocks/>
            </p:cNvCxnSpPr>
            <p:nvPr/>
          </p:nvCxnSpPr>
          <p:spPr>
            <a:xfrm rot="5400000" flipH="1">
              <a:off x="2946212" y="591035"/>
              <a:ext cx="5381635" cy="16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301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solidFill>
                  <a:srgbClr val="005CAF"/>
                </a:solidFill>
                <a:latin typeface="Segoe UI Light"/>
                <a:cs typeface="Segoe UI Light"/>
              </a:rPr>
              <a:t>Components</a:t>
            </a:r>
            <a:endParaRPr lang="en-US" sz="5000" dirty="0">
              <a:solidFill>
                <a:srgbClr val="005CAF"/>
              </a:solidFill>
            </a:endParaRPr>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Custom GUI example: Bool6 create</a:t>
            </a:r>
            <a:endParaRPr lang="en-US" sz="2800" dirty="0">
              <a:solidFill>
                <a:schemeClr val="accent1"/>
              </a:solidFill>
            </a:endParaRPr>
          </a:p>
        </p:txBody>
      </p:sp>
      <p:pic>
        <p:nvPicPr>
          <p:cNvPr id="4" name="Picture 3">
            <a:extLst>
              <a:ext uri="{FF2B5EF4-FFF2-40B4-BE49-F238E27FC236}">
                <a16:creationId xmlns:a16="http://schemas.microsoft.com/office/drawing/2014/main" id="{3B91DB2F-F940-4B13-B822-8BAC08F0DDCD}"/>
              </a:ext>
            </a:extLst>
          </p:cNvPr>
          <p:cNvPicPr>
            <a:picLocks noChangeAspect="1"/>
          </p:cNvPicPr>
          <p:nvPr/>
        </p:nvPicPr>
        <p:blipFill>
          <a:blip r:embed="rId3"/>
          <a:stretch>
            <a:fillRect/>
          </a:stretch>
        </p:blipFill>
        <p:spPr>
          <a:xfrm>
            <a:off x="821547" y="1623812"/>
            <a:ext cx="5879221" cy="5621241"/>
          </a:xfrm>
          <a:prstGeom prst="rect">
            <a:avLst/>
          </a:prstGeom>
        </p:spPr>
      </p:pic>
      <p:pic>
        <p:nvPicPr>
          <p:cNvPr id="9" name="Picture 8">
            <a:extLst>
              <a:ext uri="{FF2B5EF4-FFF2-40B4-BE49-F238E27FC236}">
                <a16:creationId xmlns:a16="http://schemas.microsoft.com/office/drawing/2014/main" id="{39892DA8-96F6-4F1E-ACDC-ACBE874A366E}"/>
              </a:ext>
            </a:extLst>
          </p:cNvPr>
          <p:cNvPicPr>
            <a:picLocks noChangeAspect="1"/>
          </p:cNvPicPr>
          <p:nvPr/>
        </p:nvPicPr>
        <p:blipFill>
          <a:blip r:embed="rId4"/>
          <a:stretch>
            <a:fillRect/>
          </a:stretch>
        </p:blipFill>
        <p:spPr>
          <a:xfrm>
            <a:off x="773019" y="7246284"/>
            <a:ext cx="5976275" cy="3309827"/>
          </a:xfrm>
          <a:prstGeom prst="rect">
            <a:avLst/>
          </a:prstGeom>
        </p:spPr>
      </p:pic>
      <p:sp>
        <p:nvSpPr>
          <p:cNvPr id="49" name="Rectangle: Rounded Corners 48">
            <a:extLst>
              <a:ext uri="{FF2B5EF4-FFF2-40B4-BE49-F238E27FC236}">
                <a16:creationId xmlns:a16="http://schemas.microsoft.com/office/drawing/2014/main" id="{A744530D-FD12-422A-A026-2A4C4C9CB5B7}"/>
              </a:ext>
            </a:extLst>
          </p:cNvPr>
          <p:cNvSpPr/>
          <p:nvPr/>
        </p:nvSpPr>
        <p:spPr>
          <a:xfrm>
            <a:off x="755253" y="7245053"/>
            <a:ext cx="6064280" cy="3366005"/>
          </a:xfrm>
          <a:prstGeom prst="roundRect">
            <a:avLst>
              <a:gd name="adj" fmla="val 790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50" name="Rectangle: Rounded Corners 49">
            <a:extLst>
              <a:ext uri="{FF2B5EF4-FFF2-40B4-BE49-F238E27FC236}">
                <a16:creationId xmlns:a16="http://schemas.microsoft.com/office/drawing/2014/main" id="{E00D0D9B-3A66-46C7-8272-B8D8A52AFF77}"/>
              </a:ext>
            </a:extLst>
          </p:cNvPr>
          <p:cNvSpPr/>
          <p:nvPr/>
        </p:nvSpPr>
        <p:spPr>
          <a:xfrm>
            <a:off x="755252" y="2123236"/>
            <a:ext cx="5555113" cy="1996588"/>
          </a:xfrm>
          <a:prstGeom prst="roundRect">
            <a:avLst>
              <a:gd name="adj" fmla="val 1387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grpSp>
        <p:nvGrpSpPr>
          <p:cNvPr id="51" name="Group 50">
            <a:extLst>
              <a:ext uri="{FF2B5EF4-FFF2-40B4-BE49-F238E27FC236}">
                <a16:creationId xmlns:a16="http://schemas.microsoft.com/office/drawing/2014/main" id="{61BE2250-683E-4CD0-820A-C6C83F079135}"/>
              </a:ext>
            </a:extLst>
          </p:cNvPr>
          <p:cNvGrpSpPr/>
          <p:nvPr/>
        </p:nvGrpSpPr>
        <p:grpSpPr>
          <a:xfrm rot="10800000">
            <a:off x="6376660" y="2512245"/>
            <a:ext cx="597507" cy="248930"/>
            <a:chOff x="7276431" y="3165705"/>
            <a:chExt cx="597507" cy="248930"/>
          </a:xfrm>
        </p:grpSpPr>
        <p:sp>
          <p:nvSpPr>
            <p:cNvPr id="52" name="Freeform 15">
              <a:extLst>
                <a:ext uri="{FF2B5EF4-FFF2-40B4-BE49-F238E27FC236}">
                  <a16:creationId xmlns:a16="http://schemas.microsoft.com/office/drawing/2014/main" id="{BA3CAE8C-1456-48D4-A253-0B67E24D39A9}"/>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3" name="Straight Connector 52">
              <a:extLst>
                <a:ext uri="{FF2B5EF4-FFF2-40B4-BE49-F238E27FC236}">
                  <a16:creationId xmlns:a16="http://schemas.microsoft.com/office/drawing/2014/main" id="{E159B36F-AD40-44F6-9D09-A2DA79AEFC77}"/>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C1AA6DE6-6F19-4D24-B20B-D4AFFA18FCEB}"/>
              </a:ext>
            </a:extLst>
          </p:cNvPr>
          <p:cNvSpPr/>
          <p:nvPr/>
        </p:nvSpPr>
        <p:spPr>
          <a:xfrm>
            <a:off x="7020678" y="2467433"/>
            <a:ext cx="2050561" cy="338554"/>
          </a:xfrm>
          <a:prstGeom prst="rect">
            <a:avLst/>
          </a:prstGeom>
        </p:spPr>
        <p:txBody>
          <a:bodyPr wrap="none">
            <a:spAutoFit/>
          </a:bodyPr>
          <a:lstStyle/>
          <a:p>
            <a:r>
              <a:rPr lang="en-GB" sz="1600" dirty="0">
                <a:latin typeface="Segoe UI Light" panose="020B0502040204020203" pitchFamily="34" charset="0"/>
                <a:cs typeface="Segoe UI Light" panose="020B0502040204020203" pitchFamily="34" charset="0"/>
              </a:rPr>
              <a:t>As simple component</a:t>
            </a:r>
            <a:endParaRPr lang="en-GB" sz="1600" dirty="0"/>
          </a:p>
        </p:txBody>
      </p:sp>
      <p:grpSp>
        <p:nvGrpSpPr>
          <p:cNvPr id="55" name="Group 54">
            <a:extLst>
              <a:ext uri="{FF2B5EF4-FFF2-40B4-BE49-F238E27FC236}">
                <a16:creationId xmlns:a16="http://schemas.microsoft.com/office/drawing/2014/main" id="{EB782636-B88D-48DF-A8A1-7AFBFC2E453D}"/>
              </a:ext>
            </a:extLst>
          </p:cNvPr>
          <p:cNvGrpSpPr/>
          <p:nvPr/>
        </p:nvGrpSpPr>
        <p:grpSpPr>
          <a:xfrm rot="10800000">
            <a:off x="6376660" y="4974091"/>
            <a:ext cx="597507" cy="248930"/>
            <a:chOff x="7276431" y="3165705"/>
            <a:chExt cx="597507" cy="248930"/>
          </a:xfrm>
        </p:grpSpPr>
        <p:sp>
          <p:nvSpPr>
            <p:cNvPr id="56" name="Freeform 15">
              <a:extLst>
                <a:ext uri="{FF2B5EF4-FFF2-40B4-BE49-F238E27FC236}">
                  <a16:creationId xmlns:a16="http://schemas.microsoft.com/office/drawing/2014/main" id="{31962BBD-DBDA-4243-B15E-7BC055D796E0}"/>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7" name="Straight Connector 56">
              <a:extLst>
                <a:ext uri="{FF2B5EF4-FFF2-40B4-BE49-F238E27FC236}">
                  <a16:creationId xmlns:a16="http://schemas.microsoft.com/office/drawing/2014/main" id="{1B48AB9A-8AF2-4A41-82EF-E38E161E1EF3}"/>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E60B6972-4000-44DF-9939-D5AD578C5CFD}"/>
              </a:ext>
            </a:extLst>
          </p:cNvPr>
          <p:cNvSpPr/>
          <p:nvPr/>
        </p:nvSpPr>
        <p:spPr>
          <a:xfrm>
            <a:off x="7020678" y="4286578"/>
            <a:ext cx="3007577" cy="1815882"/>
          </a:xfrm>
          <a:prstGeom prst="rect">
            <a:avLst/>
          </a:prstGeom>
        </p:spPr>
        <p:txBody>
          <a:bodyPr wrap="square">
            <a:spAutoFit/>
          </a:bodyPr>
          <a:lstStyle/>
          <a:p>
            <a:r>
              <a:rPr lang="en-GB" sz="1600" dirty="0">
                <a:latin typeface="Segoe UI Light" panose="020B0502040204020203" pitchFamily="34" charset="0"/>
                <a:cs typeface="Segoe UI Light" panose="020B0502040204020203" pitchFamily="34" charset="0"/>
              </a:rPr>
              <a:t>To create custom UI we must override “</a:t>
            </a:r>
            <a:r>
              <a:rPr lang="en-GB" sz="1600" dirty="0" err="1">
                <a:latin typeface="Segoe UI Light" panose="020B0502040204020203" pitchFamily="34" charset="0"/>
                <a:cs typeface="Segoe UI Light" panose="020B0502040204020203" pitchFamily="34" charset="0"/>
              </a:rPr>
              <a:t>CreateAttributes</a:t>
            </a:r>
            <a:r>
              <a:rPr lang="en-GB" sz="1600" dirty="0">
                <a:latin typeface="Segoe UI Light" panose="020B0502040204020203" pitchFamily="34" charset="0"/>
                <a:cs typeface="Segoe UI Light" panose="020B0502040204020203" pitchFamily="34" charset="0"/>
              </a:rPr>
              <a:t>” </a:t>
            </a:r>
          </a:p>
          <a:p>
            <a:endParaRPr lang="en-GB" sz="1600" dirty="0">
              <a:latin typeface="Segoe UI Light" panose="020B0502040204020203" pitchFamily="34" charset="0"/>
              <a:cs typeface="Segoe UI Light" panose="020B0502040204020203" pitchFamily="34" charset="0"/>
            </a:endParaRPr>
          </a:p>
          <a:p>
            <a:r>
              <a:rPr lang="en-GB" sz="1600" dirty="0">
                <a:latin typeface="Segoe UI Light" panose="020B0502040204020203" pitchFamily="34" charset="0"/>
                <a:cs typeface="Segoe UI Light" panose="020B0502040204020203" pitchFamily="34" charset="0"/>
              </a:rPr>
              <a:t>Call Bool6CompomentUI function with an action/function (“</a:t>
            </a:r>
            <a:r>
              <a:rPr lang="en-GB" sz="1600" dirty="0" err="1">
                <a:latin typeface="Segoe UI Light" panose="020B0502040204020203" pitchFamily="34" charset="0"/>
                <a:cs typeface="Segoe UI Light" panose="020B0502040204020203" pitchFamily="34" charset="0"/>
              </a:rPr>
              <a:t>setBool</a:t>
            </a:r>
            <a:r>
              <a:rPr lang="en-GB" sz="1600" dirty="0">
                <a:latin typeface="Segoe UI Light" panose="020B0502040204020203" pitchFamily="34" charset="0"/>
                <a:cs typeface="Segoe UI Light" panose="020B0502040204020203" pitchFamily="34" charset="0"/>
              </a:rPr>
              <a:t>”) that can set this components variables</a:t>
            </a:r>
            <a:endParaRPr lang="en-GB" sz="1600" dirty="0"/>
          </a:p>
        </p:txBody>
      </p:sp>
      <p:sp>
        <p:nvSpPr>
          <p:cNvPr id="59" name="Rectangle: Rounded Corners 58">
            <a:extLst>
              <a:ext uri="{FF2B5EF4-FFF2-40B4-BE49-F238E27FC236}">
                <a16:creationId xmlns:a16="http://schemas.microsoft.com/office/drawing/2014/main" id="{0C53EB94-5614-44E6-A377-642E1A0BB4B7}"/>
              </a:ext>
            </a:extLst>
          </p:cNvPr>
          <p:cNvSpPr/>
          <p:nvPr/>
        </p:nvSpPr>
        <p:spPr>
          <a:xfrm>
            <a:off x="755252" y="4175218"/>
            <a:ext cx="5555113" cy="1996588"/>
          </a:xfrm>
          <a:prstGeom prst="roundRect">
            <a:avLst>
              <a:gd name="adj" fmla="val 1387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60" name="Rectangle: Rounded Corners 59">
            <a:extLst>
              <a:ext uri="{FF2B5EF4-FFF2-40B4-BE49-F238E27FC236}">
                <a16:creationId xmlns:a16="http://schemas.microsoft.com/office/drawing/2014/main" id="{F27C0E0C-35E2-40E1-BA32-BCBE707F82EE}"/>
              </a:ext>
            </a:extLst>
          </p:cNvPr>
          <p:cNvSpPr/>
          <p:nvPr/>
        </p:nvSpPr>
        <p:spPr>
          <a:xfrm>
            <a:off x="755253" y="6340510"/>
            <a:ext cx="2671236" cy="857064"/>
          </a:xfrm>
          <a:prstGeom prst="roundRect">
            <a:avLst>
              <a:gd name="adj" fmla="val 1387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grpSp>
        <p:nvGrpSpPr>
          <p:cNvPr id="61" name="Group 60">
            <a:extLst>
              <a:ext uri="{FF2B5EF4-FFF2-40B4-BE49-F238E27FC236}">
                <a16:creationId xmlns:a16="http://schemas.microsoft.com/office/drawing/2014/main" id="{0897B7C7-0664-42FE-AC95-F41A270ED56F}"/>
              </a:ext>
            </a:extLst>
          </p:cNvPr>
          <p:cNvGrpSpPr/>
          <p:nvPr/>
        </p:nvGrpSpPr>
        <p:grpSpPr>
          <a:xfrm rot="10800000">
            <a:off x="3504278" y="6626653"/>
            <a:ext cx="597507" cy="248930"/>
            <a:chOff x="7276431" y="3165705"/>
            <a:chExt cx="597507" cy="248930"/>
          </a:xfrm>
        </p:grpSpPr>
        <p:sp>
          <p:nvSpPr>
            <p:cNvPr id="62" name="Freeform 15">
              <a:extLst>
                <a:ext uri="{FF2B5EF4-FFF2-40B4-BE49-F238E27FC236}">
                  <a16:creationId xmlns:a16="http://schemas.microsoft.com/office/drawing/2014/main" id="{7506A348-D266-40C5-BF74-90A9723D6B02}"/>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63" name="Straight Connector 62">
              <a:extLst>
                <a:ext uri="{FF2B5EF4-FFF2-40B4-BE49-F238E27FC236}">
                  <a16:creationId xmlns:a16="http://schemas.microsoft.com/office/drawing/2014/main" id="{E466FB40-DD26-4927-89B7-E67DAFBEDAE6}"/>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47E96DBC-151E-41E1-9223-5347B3F38A41}"/>
              </a:ext>
            </a:extLst>
          </p:cNvPr>
          <p:cNvSpPr/>
          <p:nvPr/>
        </p:nvSpPr>
        <p:spPr>
          <a:xfrm>
            <a:off x="4148296" y="6332740"/>
            <a:ext cx="2671236" cy="830997"/>
          </a:xfrm>
          <a:prstGeom prst="rect">
            <a:avLst/>
          </a:prstGeom>
        </p:spPr>
        <p:txBody>
          <a:bodyPr wrap="square">
            <a:spAutoFit/>
          </a:bodyPr>
          <a:lstStyle/>
          <a:p>
            <a:r>
              <a:rPr lang="en-GB" sz="1600" dirty="0">
                <a:latin typeface="Segoe UI Light" panose="020B0502040204020203" pitchFamily="34" charset="0"/>
                <a:cs typeface="Segoe UI Light" panose="020B0502040204020203" pitchFamily="34" charset="0"/>
              </a:rPr>
              <a:t>Set of parameters outside of solve-instance that can be set by UI</a:t>
            </a:r>
            <a:endParaRPr lang="en-GB" sz="1600" dirty="0"/>
          </a:p>
        </p:txBody>
      </p:sp>
      <p:grpSp>
        <p:nvGrpSpPr>
          <p:cNvPr id="65" name="Group 64">
            <a:extLst>
              <a:ext uri="{FF2B5EF4-FFF2-40B4-BE49-F238E27FC236}">
                <a16:creationId xmlns:a16="http://schemas.microsoft.com/office/drawing/2014/main" id="{61EB851E-88E5-40E8-8E07-FC04DDBD0ED9}"/>
              </a:ext>
            </a:extLst>
          </p:cNvPr>
          <p:cNvGrpSpPr/>
          <p:nvPr/>
        </p:nvGrpSpPr>
        <p:grpSpPr>
          <a:xfrm rot="10800000">
            <a:off x="6915657" y="8867435"/>
            <a:ext cx="597507" cy="248930"/>
            <a:chOff x="7276431" y="3165705"/>
            <a:chExt cx="597507" cy="248930"/>
          </a:xfrm>
        </p:grpSpPr>
        <p:sp>
          <p:nvSpPr>
            <p:cNvPr id="66" name="Freeform 15">
              <a:extLst>
                <a:ext uri="{FF2B5EF4-FFF2-40B4-BE49-F238E27FC236}">
                  <a16:creationId xmlns:a16="http://schemas.microsoft.com/office/drawing/2014/main" id="{7322914E-D0AB-4131-8B32-E609746943BF}"/>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67" name="Straight Connector 66">
              <a:extLst>
                <a:ext uri="{FF2B5EF4-FFF2-40B4-BE49-F238E27FC236}">
                  <a16:creationId xmlns:a16="http://schemas.microsoft.com/office/drawing/2014/main" id="{458773EA-64C5-4A3B-B108-EC7796D973B6}"/>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2BEDCBA6-DE98-4139-BE95-02DE58E6AB9D}"/>
              </a:ext>
            </a:extLst>
          </p:cNvPr>
          <p:cNvSpPr/>
          <p:nvPr/>
        </p:nvSpPr>
        <p:spPr>
          <a:xfrm>
            <a:off x="7559675" y="7837738"/>
            <a:ext cx="2671236" cy="2308324"/>
          </a:xfrm>
          <a:prstGeom prst="rect">
            <a:avLst/>
          </a:prstGeom>
        </p:spPr>
        <p:txBody>
          <a:bodyPr wrap="square">
            <a:spAutoFit/>
          </a:bodyPr>
          <a:lstStyle/>
          <a:p>
            <a:r>
              <a:rPr lang="en-GB" sz="1600" dirty="0">
                <a:latin typeface="Segoe UI Light" panose="020B0502040204020203" pitchFamily="34" charset="0"/>
                <a:cs typeface="Segoe UI Light" panose="020B0502040204020203" pitchFamily="34" charset="0"/>
              </a:rPr>
              <a:t>We need to add this (de)serialisation section to be able to save the user-input to made with the custom UI interface, otherwise the component will reset to default settings when a saved grasshopper file is reopened</a:t>
            </a:r>
            <a:endParaRPr lang="en-GB" sz="1600" dirty="0"/>
          </a:p>
        </p:txBody>
      </p:sp>
      <p:pic>
        <p:nvPicPr>
          <p:cNvPr id="10" name="Picture 9">
            <a:extLst>
              <a:ext uri="{FF2B5EF4-FFF2-40B4-BE49-F238E27FC236}">
                <a16:creationId xmlns:a16="http://schemas.microsoft.com/office/drawing/2014/main" id="{104F65F3-E36F-4F39-A9BD-54D46C1057F7}"/>
              </a:ext>
            </a:extLst>
          </p:cNvPr>
          <p:cNvPicPr>
            <a:picLocks noChangeAspect="1"/>
          </p:cNvPicPr>
          <p:nvPr/>
        </p:nvPicPr>
        <p:blipFill>
          <a:blip r:embed="rId5"/>
          <a:stretch>
            <a:fillRect/>
          </a:stretch>
        </p:blipFill>
        <p:spPr>
          <a:xfrm>
            <a:off x="10531192" y="2027335"/>
            <a:ext cx="6936157" cy="5768089"/>
          </a:xfrm>
          <a:prstGeom prst="rect">
            <a:avLst/>
          </a:prstGeom>
        </p:spPr>
      </p:pic>
    </p:spTree>
    <p:extLst>
      <p:ext uri="{BB962C8B-B14F-4D97-AF65-F5344CB8AC3E}">
        <p14:creationId xmlns:p14="http://schemas.microsoft.com/office/powerpoint/2010/main" val="301060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04F65F3-E36F-4F39-A9BD-54D46C1057F7}"/>
              </a:ext>
            </a:extLst>
          </p:cNvPr>
          <p:cNvPicPr>
            <a:picLocks noChangeAspect="1"/>
          </p:cNvPicPr>
          <p:nvPr/>
        </p:nvPicPr>
        <p:blipFill>
          <a:blip r:embed="rId2"/>
          <a:stretch>
            <a:fillRect/>
          </a:stretch>
        </p:blipFill>
        <p:spPr>
          <a:xfrm>
            <a:off x="821547" y="2150564"/>
            <a:ext cx="6936157" cy="5768089"/>
          </a:xfrm>
          <a:prstGeom prst="rect">
            <a:avLst/>
          </a:prstGeom>
        </p:spPr>
      </p:pic>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solidFill>
                  <a:srgbClr val="005CAF"/>
                </a:solidFill>
                <a:latin typeface="Segoe UI Light"/>
                <a:cs typeface="Segoe UI Light"/>
              </a:rPr>
              <a:t>Components</a:t>
            </a:r>
            <a:endParaRPr lang="en-US" sz="5000" dirty="0">
              <a:solidFill>
                <a:srgbClr val="005CAF"/>
              </a:solidFill>
            </a:endParaRPr>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Custom GUI example: Bool6 create</a:t>
            </a:r>
            <a:endParaRPr lang="en-US" sz="2800" dirty="0">
              <a:solidFill>
                <a:schemeClr val="accent1"/>
              </a:solidFill>
            </a:endParaRPr>
          </a:p>
        </p:txBody>
      </p:sp>
      <p:sp>
        <p:nvSpPr>
          <p:cNvPr id="50" name="Rectangle: Rounded Corners 49">
            <a:extLst>
              <a:ext uri="{FF2B5EF4-FFF2-40B4-BE49-F238E27FC236}">
                <a16:creationId xmlns:a16="http://schemas.microsoft.com/office/drawing/2014/main" id="{E00D0D9B-3A66-46C7-8272-B8D8A52AFF77}"/>
              </a:ext>
            </a:extLst>
          </p:cNvPr>
          <p:cNvSpPr/>
          <p:nvPr/>
        </p:nvSpPr>
        <p:spPr>
          <a:xfrm>
            <a:off x="755252" y="2123235"/>
            <a:ext cx="7002452" cy="5895349"/>
          </a:xfrm>
          <a:prstGeom prst="roundRect">
            <a:avLst>
              <a:gd name="adj" fmla="val 5918"/>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grpSp>
        <p:nvGrpSpPr>
          <p:cNvPr id="51" name="Group 50">
            <a:extLst>
              <a:ext uri="{FF2B5EF4-FFF2-40B4-BE49-F238E27FC236}">
                <a16:creationId xmlns:a16="http://schemas.microsoft.com/office/drawing/2014/main" id="{61BE2250-683E-4CD0-820A-C6C83F079135}"/>
              </a:ext>
            </a:extLst>
          </p:cNvPr>
          <p:cNvGrpSpPr/>
          <p:nvPr/>
        </p:nvGrpSpPr>
        <p:grpSpPr>
          <a:xfrm rot="10800000">
            <a:off x="4367366" y="5315735"/>
            <a:ext cx="597507" cy="248930"/>
            <a:chOff x="7276431" y="3165705"/>
            <a:chExt cx="597507" cy="248930"/>
          </a:xfrm>
        </p:grpSpPr>
        <p:sp>
          <p:nvSpPr>
            <p:cNvPr id="52" name="Freeform 15">
              <a:extLst>
                <a:ext uri="{FF2B5EF4-FFF2-40B4-BE49-F238E27FC236}">
                  <a16:creationId xmlns:a16="http://schemas.microsoft.com/office/drawing/2014/main" id="{BA3CAE8C-1456-48D4-A253-0B67E24D39A9}"/>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3" name="Straight Connector 52">
              <a:extLst>
                <a:ext uri="{FF2B5EF4-FFF2-40B4-BE49-F238E27FC236}">
                  <a16:creationId xmlns:a16="http://schemas.microsoft.com/office/drawing/2014/main" id="{E159B36F-AD40-44F6-9D09-A2DA79AEFC77}"/>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C1AA6DE6-6F19-4D24-B20B-D4AFFA18FCEB}"/>
              </a:ext>
            </a:extLst>
          </p:cNvPr>
          <p:cNvSpPr/>
          <p:nvPr/>
        </p:nvSpPr>
        <p:spPr>
          <a:xfrm>
            <a:off x="5011384" y="5270923"/>
            <a:ext cx="2548291" cy="1569660"/>
          </a:xfrm>
          <a:prstGeom prst="rect">
            <a:avLst/>
          </a:prstGeom>
        </p:spPr>
        <p:txBody>
          <a:bodyPr wrap="square">
            <a:spAutoFit/>
          </a:bodyPr>
          <a:lstStyle/>
          <a:p>
            <a:r>
              <a:rPr lang="en-GB" sz="1600" dirty="0">
                <a:latin typeface="Segoe UI Light" panose="020B0502040204020203" pitchFamily="34" charset="0"/>
                <a:cs typeface="Segoe UI Light" panose="020B0502040204020203" pitchFamily="34" charset="0"/>
              </a:rPr>
              <a:t>Use Grasshopper to convert whenever possible; this means </a:t>
            </a:r>
            <a:r>
              <a:rPr lang="en-GB" sz="1600" dirty="0" err="1">
                <a:latin typeface="Segoe UI Light" panose="020B0502040204020203" pitchFamily="34" charset="0"/>
                <a:cs typeface="Segoe UI Light" panose="020B0502040204020203" pitchFamily="34" charset="0"/>
              </a:rPr>
              <a:t>fx</a:t>
            </a:r>
            <a:r>
              <a:rPr lang="en-GB" sz="1600" dirty="0">
                <a:latin typeface="Segoe UI Light" panose="020B0502040204020203" pitchFamily="34" charset="0"/>
                <a:cs typeface="Segoe UI Light" panose="020B0502040204020203" pitchFamily="34" charset="0"/>
              </a:rPr>
              <a:t> that a Boolean input can also be 0 or 1, but more expanded for geometry types</a:t>
            </a:r>
            <a:endParaRPr lang="en-GB" sz="1600" dirty="0"/>
          </a:p>
        </p:txBody>
      </p:sp>
      <p:pic>
        <p:nvPicPr>
          <p:cNvPr id="3" name="Picture 2" descr="A close up of text on a white background&#10;&#10;Description automatically generated">
            <a:extLst>
              <a:ext uri="{FF2B5EF4-FFF2-40B4-BE49-F238E27FC236}">
                <a16:creationId xmlns:a16="http://schemas.microsoft.com/office/drawing/2014/main" id="{CC00D647-7EFD-44D3-86AC-6398BD85DF8A}"/>
              </a:ext>
            </a:extLst>
          </p:cNvPr>
          <p:cNvPicPr>
            <a:picLocks noChangeAspect="1"/>
          </p:cNvPicPr>
          <p:nvPr/>
        </p:nvPicPr>
        <p:blipFill>
          <a:blip r:embed="rId4"/>
          <a:stretch>
            <a:fillRect/>
          </a:stretch>
        </p:blipFill>
        <p:spPr>
          <a:xfrm>
            <a:off x="8068111" y="3683782"/>
            <a:ext cx="6619875" cy="3971925"/>
          </a:xfrm>
          <a:prstGeom prst="rect">
            <a:avLst/>
          </a:prstGeom>
        </p:spPr>
      </p:pic>
      <p:grpSp>
        <p:nvGrpSpPr>
          <p:cNvPr id="30" name="Group 29">
            <a:extLst>
              <a:ext uri="{FF2B5EF4-FFF2-40B4-BE49-F238E27FC236}">
                <a16:creationId xmlns:a16="http://schemas.microsoft.com/office/drawing/2014/main" id="{FB4BC9CE-7368-4BCB-8EBE-5AF8CEEFCB4B}"/>
              </a:ext>
            </a:extLst>
          </p:cNvPr>
          <p:cNvGrpSpPr/>
          <p:nvPr/>
        </p:nvGrpSpPr>
        <p:grpSpPr>
          <a:xfrm rot="10800000">
            <a:off x="7823999" y="2536727"/>
            <a:ext cx="597507" cy="248930"/>
            <a:chOff x="7276431" y="3165705"/>
            <a:chExt cx="597507" cy="248930"/>
          </a:xfrm>
        </p:grpSpPr>
        <p:sp>
          <p:nvSpPr>
            <p:cNvPr id="31" name="Freeform 15">
              <a:extLst>
                <a:ext uri="{FF2B5EF4-FFF2-40B4-BE49-F238E27FC236}">
                  <a16:creationId xmlns:a16="http://schemas.microsoft.com/office/drawing/2014/main" id="{5AC675CD-1D71-43D2-B9AC-A174E5A7691A}"/>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2" name="Straight Connector 31">
              <a:extLst>
                <a:ext uri="{FF2B5EF4-FFF2-40B4-BE49-F238E27FC236}">
                  <a16:creationId xmlns:a16="http://schemas.microsoft.com/office/drawing/2014/main" id="{AE5D0BA1-E174-4D73-83BF-186DC79B677D}"/>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638F6FBC-B7E9-4ACD-81C2-0C6063925A1E}"/>
              </a:ext>
            </a:extLst>
          </p:cNvPr>
          <p:cNvSpPr/>
          <p:nvPr/>
        </p:nvSpPr>
        <p:spPr>
          <a:xfrm>
            <a:off x="8468017" y="2491915"/>
            <a:ext cx="2050561" cy="338554"/>
          </a:xfrm>
          <a:prstGeom prst="rect">
            <a:avLst/>
          </a:prstGeom>
        </p:spPr>
        <p:txBody>
          <a:bodyPr wrap="none">
            <a:spAutoFit/>
          </a:bodyPr>
          <a:lstStyle/>
          <a:p>
            <a:r>
              <a:rPr lang="en-GB" sz="1600" dirty="0">
                <a:latin typeface="Segoe UI Light" panose="020B0502040204020203" pitchFamily="34" charset="0"/>
                <a:cs typeface="Segoe UI Light" panose="020B0502040204020203" pitchFamily="34" charset="0"/>
              </a:rPr>
              <a:t>As simple component</a:t>
            </a:r>
            <a:endParaRPr lang="en-GB" sz="1600" dirty="0"/>
          </a:p>
        </p:txBody>
      </p:sp>
    </p:spTree>
    <p:extLst>
      <p:ext uri="{BB962C8B-B14F-4D97-AF65-F5344CB8AC3E}">
        <p14:creationId xmlns:p14="http://schemas.microsoft.com/office/powerpoint/2010/main" val="185716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80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Use cases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11" name="TextBox 10">
            <a:extLst>
              <a:ext uri="{FF2B5EF4-FFF2-40B4-BE49-F238E27FC236}">
                <a16:creationId xmlns:a16="http://schemas.microsoft.com/office/drawing/2014/main" id="{28026269-A326-4EC9-AAC4-5C61FEF1E0F3}"/>
              </a:ext>
            </a:extLst>
          </p:cNvPr>
          <p:cNvSpPr txBox="1"/>
          <p:nvPr/>
        </p:nvSpPr>
        <p:spPr>
          <a:xfrm>
            <a:off x="821547" y="2298898"/>
            <a:ext cx="11911959" cy="8280280"/>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Simplified, three main use cases has been defined to try cover all use cases</a:t>
            </a:r>
          </a:p>
          <a:p>
            <a:pPr marL="457200" indent="-457200">
              <a:lnSpc>
                <a:spcPct val="150000"/>
              </a:lnSpc>
              <a:buFont typeface="+mj-lt"/>
              <a:buAutoNum type="arabicPeriod"/>
            </a:pPr>
            <a:r>
              <a:rPr lang="da-DK" dirty="0">
                <a:latin typeface="Segoe UI Light" panose="020B0502040204020203" pitchFamily="34" charset="0"/>
                <a:cs typeface="Segoe UI Light" panose="020B0502040204020203" pitchFamily="34" charset="0"/>
              </a:rPr>
              <a:t>Create a new model</a:t>
            </a:r>
          </a:p>
          <a:p>
            <a:pPr marL="1076660" lvl="1" indent="-457200">
              <a:lnSpc>
                <a:spcPct val="150000"/>
              </a:lnSpc>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Geometry (0D, 1D and 2D – analysis and design layer)</a:t>
            </a:r>
          </a:p>
          <a:p>
            <a:pPr marL="1076660" lvl="1" indent="-457200">
              <a:lnSpc>
                <a:spcPct val="150000"/>
              </a:lnSpc>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Meta data (support conditions, end releases, springs, offset; sections and material)</a:t>
            </a:r>
          </a:p>
          <a:p>
            <a:pPr marL="1076660" lvl="1" indent="-457200">
              <a:lnSpc>
                <a:spcPct val="150000"/>
              </a:lnSpc>
              <a:buFont typeface="Arial" panose="020B0604020202020204" pitchFamily="34" charset="0"/>
              <a:buChar char="•"/>
            </a:pPr>
            <a:r>
              <a:rPr lang="da-DK" dirty="0">
                <a:latin typeface="Segoe UI Light" panose="020B0502040204020203" pitchFamily="34" charset="0"/>
                <a:cs typeface="Segoe UI Light" panose="020B0502040204020203" pitchFamily="34" charset="0"/>
              </a:rPr>
              <a:t>Analysis (loads, load cases, load combinations, analysis tasks and solvers)</a:t>
            </a:r>
          </a:p>
          <a:p>
            <a:pPr marL="1076660" lvl="1" indent="-457200">
              <a:lnSpc>
                <a:spcPct val="150000"/>
              </a:lnSpc>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Save GSA file (and speckle)</a:t>
            </a:r>
          </a:p>
          <a:p>
            <a:pPr marL="457200" indent="-457200">
              <a:lnSpc>
                <a:spcPct val="150000"/>
              </a:lnSpc>
              <a:buFont typeface="+mj-lt"/>
              <a:buAutoNum type="arabicPeriod"/>
            </a:pPr>
            <a:r>
              <a:rPr lang="da-DK" dirty="0">
                <a:latin typeface="Segoe UI Light" panose="020B0502040204020203" pitchFamily="34" charset="0"/>
                <a:cs typeface="Segoe UI Light" panose="020B0502040204020203" pitchFamily="34" charset="0"/>
              </a:rPr>
              <a:t>Modify an existing model</a:t>
            </a:r>
          </a:p>
          <a:p>
            <a:pPr marL="1076660" lvl="1" indent="-457200">
              <a:lnSpc>
                <a:spcPct val="150000"/>
              </a:lnSpc>
              <a:buFont typeface="Arial" panose="020B0604020202020204" pitchFamily="34" charset="0"/>
              <a:buChar char="•"/>
            </a:pPr>
            <a:r>
              <a:rPr lang="da-DK" dirty="0">
                <a:latin typeface="Segoe UI Light" panose="020B0502040204020203" pitchFamily="34" charset="0"/>
                <a:cs typeface="Segoe UI Light" panose="020B0502040204020203" pitchFamily="34" charset="0"/>
              </a:rPr>
              <a:t>Open GSA file (and speckle)</a:t>
            </a:r>
          </a:p>
          <a:p>
            <a:pPr marL="1076660" lvl="1" indent="-457200">
              <a:lnSpc>
                <a:spcPct val="150000"/>
              </a:lnSpc>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Geometry (0D, 1D and 2D – analysis and design layer)</a:t>
            </a:r>
          </a:p>
          <a:p>
            <a:pPr marL="1076660" lvl="1" indent="-457200">
              <a:lnSpc>
                <a:spcPct val="150000"/>
              </a:lnSpc>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Meta data (support conditions, end releases, springs, offset; sections and material)</a:t>
            </a:r>
          </a:p>
          <a:p>
            <a:pPr marL="1076660" lvl="1" indent="-457200">
              <a:lnSpc>
                <a:spcPct val="150000"/>
              </a:lnSpc>
              <a:buFont typeface="Arial" panose="020B0604020202020204" pitchFamily="34" charset="0"/>
              <a:buChar char="•"/>
            </a:pPr>
            <a:r>
              <a:rPr lang="da-DK" dirty="0">
                <a:latin typeface="Segoe UI Light" panose="020B0502040204020203" pitchFamily="34" charset="0"/>
                <a:cs typeface="Segoe UI Light" panose="020B0502040204020203" pitchFamily="34" charset="0"/>
              </a:rPr>
              <a:t>Analysis (loads, load cases, load combinations, analysis tasks and solvers)</a:t>
            </a:r>
          </a:p>
          <a:p>
            <a:pPr marL="457200" indent="-457200">
              <a:lnSpc>
                <a:spcPct val="150000"/>
              </a:lnSpc>
              <a:buFont typeface="+mj-lt"/>
              <a:buAutoNum type="arabicPeriod"/>
            </a:pPr>
            <a:r>
              <a:rPr lang="da-DK" dirty="0">
                <a:latin typeface="Segoe UI Light" panose="020B0502040204020203" pitchFamily="34" charset="0"/>
                <a:cs typeface="Segoe UI Light" panose="020B0502040204020203" pitchFamily="34" charset="0"/>
              </a:rPr>
              <a:t>View analysis results</a:t>
            </a:r>
          </a:p>
          <a:p>
            <a:pPr marL="1076660" lvl="1" indent="-457200">
              <a:lnSpc>
                <a:spcPct val="150000"/>
              </a:lnSpc>
              <a:buFont typeface="Arial" panose="020B0604020202020204" pitchFamily="34" charset="0"/>
              <a:buChar char="•"/>
            </a:pPr>
            <a:r>
              <a:rPr lang="da-DK" dirty="0">
                <a:latin typeface="Segoe UI Light" panose="020B0502040204020203" pitchFamily="34" charset="0"/>
                <a:cs typeface="Segoe UI Light" panose="020B0502040204020203" pitchFamily="34" charset="0"/>
              </a:rPr>
              <a:t>Display and expose result values (node reactions and displacement; beam/shell forces and moments, displacement and stresses; member results)</a:t>
            </a:r>
          </a:p>
          <a:p>
            <a:pPr marL="1076660" lvl="1" indent="-457200">
              <a:lnSpc>
                <a:spcPct val="150000"/>
              </a:lnSpc>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Overview</a:t>
            </a:r>
            <a:endParaRPr lang="en-US" sz="2800" dirty="0">
              <a:solidFill>
                <a:schemeClr val="accent1"/>
              </a:solidFill>
            </a:endParaRPr>
          </a:p>
        </p:txBody>
      </p:sp>
    </p:spTree>
    <p:extLst>
      <p:ext uri="{BB962C8B-B14F-4D97-AF65-F5344CB8AC3E}">
        <p14:creationId xmlns:p14="http://schemas.microsoft.com/office/powerpoint/2010/main" val="41201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Use cases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11" name="TextBox 10">
            <a:extLst>
              <a:ext uri="{FF2B5EF4-FFF2-40B4-BE49-F238E27FC236}">
                <a16:creationId xmlns:a16="http://schemas.microsoft.com/office/drawing/2014/main" id="{28026269-A326-4EC9-AAC4-5C61FEF1E0F3}"/>
              </a:ext>
            </a:extLst>
          </p:cNvPr>
          <p:cNvSpPr txBox="1"/>
          <p:nvPr/>
        </p:nvSpPr>
        <p:spPr>
          <a:xfrm>
            <a:off x="821547" y="2298898"/>
            <a:ext cx="11911959" cy="7974875"/>
          </a:xfrm>
          <a:prstGeom prst="rect">
            <a:avLst/>
          </a:prstGeom>
          <a:noFill/>
        </p:spPr>
        <p:txBody>
          <a:bodyPr wrap="square" rtlCol="0">
            <a:spAutoFit/>
          </a:bodyPr>
          <a:lstStyle/>
          <a:p>
            <a:pPr marL="342900"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Geometry:</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Point -&gt; Position</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Plane -&gt; Location axis</a:t>
            </a:r>
          </a:p>
          <a:p>
            <a:pPr marL="342900"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MetaData:</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Restraints: </a:t>
            </a:r>
            <a:r>
              <a:rPr lang="da-DK" dirty="0">
                <a:solidFill>
                  <a:schemeClr val="accent6"/>
                </a:solidFill>
                <a:latin typeface="Segoe UI Light" panose="020B0502040204020203" pitchFamily="34" charset="0"/>
                <a:cs typeface="Segoe UI Light" panose="020B0502040204020203" pitchFamily="34" charset="0"/>
              </a:rPr>
              <a:t>bool6</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Spring property (</a:t>
            </a:r>
            <a:r>
              <a:rPr lang="da-DK" dirty="0">
                <a:solidFill>
                  <a:schemeClr val="accent6"/>
                </a:solidFill>
                <a:latin typeface="Segoe UI Light" panose="020B0502040204020203" pitchFamily="34" charset="0"/>
                <a:cs typeface="Segoe UI Light" panose="020B0502040204020203" pitchFamily="34" charset="0"/>
              </a:rPr>
              <a:t>int</a:t>
            </a:r>
            <a:r>
              <a:rPr lang="da-DK" dirty="0">
                <a:latin typeface="Segoe UI Light" panose="020B0502040204020203" pitchFamily="34" charset="0"/>
                <a:cs typeface="Segoe UI Light" panose="020B0502040204020203" pitchFamily="34" charset="0"/>
              </a:rPr>
              <a:t> or spring object?)</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Mass property</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Damper property</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Local element size</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Other: name, colour, connected elements, axis property – necessary? </a:t>
            </a:r>
          </a:p>
          <a:p>
            <a:pPr marL="342900"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Support component inputs:</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Point(s)</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Plane(s) – must be passed around as Axis until model assembly?</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Bool6 list to override UI input?</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Spring(s) – must be passed around as SpringProp until model assembly?</a:t>
            </a:r>
          </a:p>
          <a:p>
            <a:pPr marL="962360" lvl="1"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a-DK" i="1" dirty="0">
                <a:latin typeface="Segoe UI Light" panose="020B0502040204020203" pitchFamily="34" charset="0"/>
                <a:cs typeface="Segoe UI Light" panose="020B0502040204020203" pitchFamily="34" charset="0"/>
              </a:rPr>
              <a:t>Modify Node component:</a:t>
            </a:r>
          </a:p>
          <a:p>
            <a:pPr marL="962360" lvl="1" indent="-342900">
              <a:buFont typeface="Arial" panose="020B0604020202020204" pitchFamily="34" charset="0"/>
              <a:buChar char="•"/>
            </a:pPr>
            <a:r>
              <a:rPr lang="da-DK" i="1" dirty="0">
                <a:latin typeface="Segoe UI Light" panose="020B0502040204020203" pitchFamily="34" charset="0"/>
                <a:cs typeface="Segoe UI Light" panose="020B0502040204020203" pitchFamily="34" charset="0"/>
              </a:rPr>
              <a:t>Set/Change mass, damper, local element size, name, colour, axis</a:t>
            </a:r>
          </a:p>
        </p:txBody>
      </p:sp>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Create: Nodes</a:t>
            </a:r>
            <a:endParaRPr lang="en-US" sz="2800" dirty="0">
              <a:solidFill>
                <a:schemeClr val="accent1"/>
              </a:solidFill>
            </a:endParaRPr>
          </a:p>
        </p:txBody>
      </p:sp>
      <p:cxnSp>
        <p:nvCxnSpPr>
          <p:cNvPr id="4" name="Straight Connector 3">
            <a:extLst>
              <a:ext uri="{FF2B5EF4-FFF2-40B4-BE49-F238E27FC236}">
                <a16:creationId xmlns:a16="http://schemas.microsoft.com/office/drawing/2014/main" id="{21F0C267-301D-4039-BABD-9CD2828646C7}"/>
              </a:ext>
            </a:extLst>
          </p:cNvPr>
          <p:cNvCxnSpPr/>
          <p:nvPr/>
        </p:nvCxnSpPr>
        <p:spPr>
          <a:xfrm>
            <a:off x="821547" y="6755803"/>
            <a:ext cx="12805812" cy="0"/>
          </a:xfrm>
          <a:prstGeom prst="line">
            <a:avLst/>
          </a:prstGeom>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B0099FFD-060A-4C55-833E-71327BCEAE2F}"/>
              </a:ext>
            </a:extLst>
          </p:cNvPr>
          <p:cNvSpPr/>
          <p:nvPr/>
        </p:nvSpPr>
        <p:spPr>
          <a:xfrm>
            <a:off x="14296550" y="7612749"/>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8A125E44-2E6C-43C6-AB09-105C6F008166}"/>
              </a:ext>
            </a:extLst>
          </p:cNvPr>
          <p:cNvSpPr/>
          <p:nvPr/>
        </p:nvSpPr>
        <p:spPr>
          <a:xfrm>
            <a:off x="12869483" y="8100130"/>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0D027384-A97E-4353-A40B-2FB22F314C2F}"/>
              </a:ext>
            </a:extLst>
          </p:cNvPr>
          <p:cNvSpPr/>
          <p:nvPr/>
        </p:nvSpPr>
        <p:spPr>
          <a:xfrm>
            <a:off x="12869483" y="7150434"/>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C0BD48C9-5A50-4E3D-AA90-AEE20B475406}"/>
              </a:ext>
            </a:extLst>
          </p:cNvPr>
          <p:cNvSpPr/>
          <p:nvPr/>
        </p:nvSpPr>
        <p:spPr>
          <a:xfrm>
            <a:off x="12869483" y="7455844"/>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AB1E6A34-C7AA-4A20-AD31-0AD07A3B453F}"/>
              </a:ext>
            </a:extLst>
          </p:cNvPr>
          <p:cNvSpPr/>
          <p:nvPr/>
        </p:nvSpPr>
        <p:spPr>
          <a:xfrm>
            <a:off x="12869483" y="7770403"/>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Rounded Corners 61">
            <a:extLst>
              <a:ext uri="{FF2B5EF4-FFF2-40B4-BE49-F238E27FC236}">
                <a16:creationId xmlns:a16="http://schemas.microsoft.com/office/drawing/2014/main" id="{176CAD86-A7A1-4476-B860-52384F4871DE}"/>
              </a:ext>
            </a:extLst>
          </p:cNvPr>
          <p:cNvSpPr/>
          <p:nvPr/>
        </p:nvSpPr>
        <p:spPr>
          <a:xfrm>
            <a:off x="12938471" y="6983000"/>
            <a:ext cx="1419304" cy="2318163"/>
          </a:xfrm>
          <a:prstGeom prst="roundRect">
            <a:avLst>
              <a:gd name="adj" fmla="val 3867"/>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Rounded Corners 62">
            <a:extLst>
              <a:ext uri="{FF2B5EF4-FFF2-40B4-BE49-F238E27FC236}">
                <a16:creationId xmlns:a16="http://schemas.microsoft.com/office/drawing/2014/main" id="{ABD6F279-ACC0-4994-89C1-9DEEE6FFEBC9}"/>
              </a:ext>
            </a:extLst>
          </p:cNvPr>
          <p:cNvSpPr/>
          <p:nvPr/>
        </p:nvSpPr>
        <p:spPr>
          <a:xfrm>
            <a:off x="13394170" y="7024359"/>
            <a:ext cx="374650" cy="1298648"/>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400" dirty="0">
                <a:solidFill>
                  <a:schemeClr val="bg1"/>
                </a:solidFill>
              </a:rPr>
              <a:t>Support</a:t>
            </a:r>
          </a:p>
        </p:txBody>
      </p:sp>
      <p:sp>
        <p:nvSpPr>
          <p:cNvPr id="64" name="TextBox 63">
            <a:extLst>
              <a:ext uri="{FF2B5EF4-FFF2-40B4-BE49-F238E27FC236}">
                <a16:creationId xmlns:a16="http://schemas.microsoft.com/office/drawing/2014/main" id="{0EB7BFCB-6718-451F-AA1E-3A1F50FCEED7}"/>
              </a:ext>
            </a:extLst>
          </p:cNvPr>
          <p:cNvSpPr txBox="1"/>
          <p:nvPr/>
        </p:nvSpPr>
        <p:spPr>
          <a:xfrm>
            <a:off x="12596782" y="7044589"/>
            <a:ext cx="748834" cy="307777"/>
          </a:xfrm>
          <a:prstGeom prst="rect">
            <a:avLst/>
          </a:prstGeom>
          <a:noFill/>
        </p:spPr>
        <p:txBody>
          <a:bodyPr wrap="square" rtlCol="0">
            <a:spAutoFit/>
          </a:bodyPr>
          <a:lstStyle/>
          <a:p>
            <a:pPr algn="r"/>
            <a:r>
              <a:rPr lang="en-GB" sz="1400" dirty="0"/>
              <a:t>Pt</a:t>
            </a:r>
          </a:p>
        </p:txBody>
      </p:sp>
      <p:sp>
        <p:nvSpPr>
          <p:cNvPr id="65" name="TextBox 64">
            <a:extLst>
              <a:ext uri="{FF2B5EF4-FFF2-40B4-BE49-F238E27FC236}">
                <a16:creationId xmlns:a16="http://schemas.microsoft.com/office/drawing/2014/main" id="{92D71816-2B74-4109-84DA-E6111C04E7AD}"/>
              </a:ext>
            </a:extLst>
          </p:cNvPr>
          <p:cNvSpPr txBox="1"/>
          <p:nvPr/>
        </p:nvSpPr>
        <p:spPr>
          <a:xfrm>
            <a:off x="12596782" y="7350271"/>
            <a:ext cx="748834" cy="307777"/>
          </a:xfrm>
          <a:prstGeom prst="rect">
            <a:avLst/>
          </a:prstGeom>
          <a:noFill/>
        </p:spPr>
        <p:txBody>
          <a:bodyPr wrap="square" rtlCol="0">
            <a:spAutoFit/>
          </a:bodyPr>
          <a:lstStyle/>
          <a:p>
            <a:pPr algn="r"/>
            <a:r>
              <a:rPr lang="en-GB" sz="1400" dirty="0"/>
              <a:t>Pl</a:t>
            </a:r>
          </a:p>
        </p:txBody>
      </p:sp>
      <p:sp>
        <p:nvSpPr>
          <p:cNvPr id="66" name="TextBox 65">
            <a:extLst>
              <a:ext uri="{FF2B5EF4-FFF2-40B4-BE49-F238E27FC236}">
                <a16:creationId xmlns:a16="http://schemas.microsoft.com/office/drawing/2014/main" id="{E5EA83D3-4C35-4CCE-ABE1-C40D0F089245}"/>
              </a:ext>
            </a:extLst>
          </p:cNvPr>
          <p:cNvSpPr txBox="1"/>
          <p:nvPr/>
        </p:nvSpPr>
        <p:spPr>
          <a:xfrm>
            <a:off x="12644407" y="7685502"/>
            <a:ext cx="748834" cy="307777"/>
          </a:xfrm>
          <a:prstGeom prst="rect">
            <a:avLst/>
          </a:prstGeom>
          <a:noFill/>
        </p:spPr>
        <p:txBody>
          <a:bodyPr wrap="square" rtlCol="0">
            <a:spAutoFit/>
          </a:bodyPr>
          <a:lstStyle/>
          <a:p>
            <a:pPr algn="r"/>
            <a:r>
              <a:rPr lang="en-GB" sz="1400" dirty="0"/>
              <a:t>Res</a:t>
            </a:r>
          </a:p>
        </p:txBody>
      </p:sp>
      <p:sp>
        <p:nvSpPr>
          <p:cNvPr id="67" name="TextBox 66">
            <a:extLst>
              <a:ext uri="{FF2B5EF4-FFF2-40B4-BE49-F238E27FC236}">
                <a16:creationId xmlns:a16="http://schemas.microsoft.com/office/drawing/2014/main" id="{07E5A15A-5C96-4199-8BAE-3C07376FDA02}"/>
              </a:ext>
            </a:extLst>
          </p:cNvPr>
          <p:cNvSpPr txBox="1"/>
          <p:nvPr/>
        </p:nvSpPr>
        <p:spPr>
          <a:xfrm>
            <a:off x="12644407" y="8015229"/>
            <a:ext cx="748834" cy="307777"/>
          </a:xfrm>
          <a:prstGeom prst="rect">
            <a:avLst/>
          </a:prstGeom>
          <a:noFill/>
        </p:spPr>
        <p:txBody>
          <a:bodyPr wrap="square" rtlCol="0">
            <a:spAutoFit/>
          </a:bodyPr>
          <a:lstStyle/>
          <a:p>
            <a:pPr algn="r"/>
            <a:r>
              <a:rPr lang="en-GB" sz="1400" dirty="0" err="1"/>
              <a:t>Spr</a:t>
            </a:r>
            <a:endParaRPr lang="en-GB" sz="1400" dirty="0"/>
          </a:p>
        </p:txBody>
      </p:sp>
      <p:sp>
        <p:nvSpPr>
          <p:cNvPr id="69" name="Rectangle 68">
            <a:extLst>
              <a:ext uri="{FF2B5EF4-FFF2-40B4-BE49-F238E27FC236}">
                <a16:creationId xmlns:a16="http://schemas.microsoft.com/office/drawing/2014/main" id="{E5B0FE02-9DAD-48D3-946A-46B4B6D9FC7B}"/>
              </a:ext>
            </a:extLst>
          </p:cNvPr>
          <p:cNvSpPr/>
          <p:nvPr/>
        </p:nvSpPr>
        <p:spPr>
          <a:xfrm>
            <a:off x="13259886" y="9073978"/>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0" name="Group 69">
            <a:extLst>
              <a:ext uri="{FF2B5EF4-FFF2-40B4-BE49-F238E27FC236}">
                <a16:creationId xmlns:a16="http://schemas.microsoft.com/office/drawing/2014/main" id="{86DF0881-BA2B-43C3-835B-3B195EDB6719}"/>
              </a:ext>
            </a:extLst>
          </p:cNvPr>
          <p:cNvGrpSpPr/>
          <p:nvPr/>
        </p:nvGrpSpPr>
        <p:grpSpPr>
          <a:xfrm>
            <a:off x="13031286" y="9073978"/>
            <a:ext cx="117475" cy="117475"/>
            <a:chOff x="9226550" y="2701925"/>
            <a:chExt cx="117475" cy="117475"/>
          </a:xfrm>
        </p:grpSpPr>
        <p:sp>
          <p:nvSpPr>
            <p:cNvPr id="71" name="Rectangle 70">
              <a:extLst>
                <a:ext uri="{FF2B5EF4-FFF2-40B4-BE49-F238E27FC236}">
                  <a16:creationId xmlns:a16="http://schemas.microsoft.com/office/drawing/2014/main" id="{299AE48B-0FA9-4419-84D6-F1C4C59A7286}"/>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Freeform: Shape 71">
              <a:extLst>
                <a:ext uri="{FF2B5EF4-FFF2-40B4-BE49-F238E27FC236}">
                  <a16:creationId xmlns:a16="http://schemas.microsoft.com/office/drawing/2014/main" id="{183DF3F8-11E9-4DC3-BF8D-5DC60BD5D496}"/>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73" name="Straight Connector 72">
            <a:extLst>
              <a:ext uri="{FF2B5EF4-FFF2-40B4-BE49-F238E27FC236}">
                <a16:creationId xmlns:a16="http://schemas.microsoft.com/office/drawing/2014/main" id="{442159E7-909D-4342-8B05-94E9D96316D3}"/>
              </a:ext>
            </a:extLst>
          </p:cNvPr>
          <p:cNvCxnSpPr>
            <a:cxnSpLocks/>
          </p:cNvCxnSpPr>
          <p:nvPr/>
        </p:nvCxnSpPr>
        <p:spPr>
          <a:xfrm>
            <a:off x="12938471" y="8427361"/>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DE4DE30-0EC1-4F8F-B895-2ADBC96C7F38}"/>
              </a:ext>
            </a:extLst>
          </p:cNvPr>
          <p:cNvCxnSpPr>
            <a:cxnSpLocks/>
          </p:cNvCxnSpPr>
          <p:nvPr/>
        </p:nvCxnSpPr>
        <p:spPr>
          <a:xfrm>
            <a:off x="13967193" y="8427361"/>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89FF2E1-A7EB-435C-BD18-E1C7C230CFC3}"/>
              </a:ext>
            </a:extLst>
          </p:cNvPr>
          <p:cNvSpPr/>
          <p:nvPr/>
        </p:nvSpPr>
        <p:spPr>
          <a:xfrm>
            <a:off x="12938471" y="8305311"/>
            <a:ext cx="1419304"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Restraints</a:t>
            </a:r>
          </a:p>
        </p:txBody>
      </p:sp>
      <p:sp>
        <p:nvSpPr>
          <p:cNvPr id="76" name="Rectangle 75">
            <a:extLst>
              <a:ext uri="{FF2B5EF4-FFF2-40B4-BE49-F238E27FC236}">
                <a16:creationId xmlns:a16="http://schemas.microsoft.com/office/drawing/2014/main" id="{C90D368C-2185-49D6-B7D7-43992613865F}"/>
              </a:ext>
            </a:extLst>
          </p:cNvPr>
          <p:cNvSpPr/>
          <p:nvPr/>
        </p:nvSpPr>
        <p:spPr>
          <a:xfrm>
            <a:off x="13717086" y="9073978"/>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7" name="Group 76">
            <a:extLst>
              <a:ext uri="{FF2B5EF4-FFF2-40B4-BE49-F238E27FC236}">
                <a16:creationId xmlns:a16="http://schemas.microsoft.com/office/drawing/2014/main" id="{DA7D6C8B-8D4B-4DD9-B6B2-481CE49798F5}"/>
              </a:ext>
            </a:extLst>
          </p:cNvPr>
          <p:cNvGrpSpPr/>
          <p:nvPr/>
        </p:nvGrpSpPr>
        <p:grpSpPr>
          <a:xfrm>
            <a:off x="13488486" y="9073978"/>
            <a:ext cx="117475" cy="117475"/>
            <a:chOff x="9226550" y="2701925"/>
            <a:chExt cx="117475" cy="117475"/>
          </a:xfrm>
        </p:grpSpPr>
        <p:sp>
          <p:nvSpPr>
            <p:cNvPr id="78" name="Rectangle 77">
              <a:extLst>
                <a:ext uri="{FF2B5EF4-FFF2-40B4-BE49-F238E27FC236}">
                  <a16:creationId xmlns:a16="http://schemas.microsoft.com/office/drawing/2014/main" id="{B1FF025E-D2E5-4868-9696-431F3FDA2744}"/>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5DC4D45C-313F-48E5-8E41-55687E30CE2E}"/>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0" name="Rectangle 79">
            <a:extLst>
              <a:ext uri="{FF2B5EF4-FFF2-40B4-BE49-F238E27FC236}">
                <a16:creationId xmlns:a16="http://schemas.microsoft.com/office/drawing/2014/main" id="{9277C3F9-B3BD-4131-8009-A171BE00E04A}"/>
              </a:ext>
            </a:extLst>
          </p:cNvPr>
          <p:cNvSpPr/>
          <p:nvPr/>
        </p:nvSpPr>
        <p:spPr>
          <a:xfrm>
            <a:off x="14183020" y="9073978"/>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1" name="Group 80">
            <a:extLst>
              <a:ext uri="{FF2B5EF4-FFF2-40B4-BE49-F238E27FC236}">
                <a16:creationId xmlns:a16="http://schemas.microsoft.com/office/drawing/2014/main" id="{37DF13AC-3BA4-4EDE-A8EF-7A6716309B6F}"/>
              </a:ext>
            </a:extLst>
          </p:cNvPr>
          <p:cNvGrpSpPr/>
          <p:nvPr/>
        </p:nvGrpSpPr>
        <p:grpSpPr>
          <a:xfrm>
            <a:off x="13950053" y="9073978"/>
            <a:ext cx="117475" cy="117475"/>
            <a:chOff x="9226550" y="2701925"/>
            <a:chExt cx="117475" cy="117475"/>
          </a:xfrm>
        </p:grpSpPr>
        <p:sp>
          <p:nvSpPr>
            <p:cNvPr id="82" name="Rectangle 81">
              <a:extLst>
                <a:ext uri="{FF2B5EF4-FFF2-40B4-BE49-F238E27FC236}">
                  <a16:creationId xmlns:a16="http://schemas.microsoft.com/office/drawing/2014/main" id="{11E6F86F-0D4D-498C-8D97-C5D5328F5722}"/>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Freeform: Shape 82">
              <a:extLst>
                <a:ext uri="{FF2B5EF4-FFF2-40B4-BE49-F238E27FC236}">
                  <a16:creationId xmlns:a16="http://schemas.microsoft.com/office/drawing/2014/main" id="{C22B9653-4A51-441C-B19F-B42E92421A8E}"/>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4" name="Rectangle 83">
            <a:extLst>
              <a:ext uri="{FF2B5EF4-FFF2-40B4-BE49-F238E27FC236}">
                <a16:creationId xmlns:a16="http://schemas.microsoft.com/office/drawing/2014/main" id="{4D9D6F3B-40ED-45F2-B01A-530E5D78BA55}"/>
              </a:ext>
            </a:extLst>
          </p:cNvPr>
          <p:cNvSpPr/>
          <p:nvPr/>
        </p:nvSpPr>
        <p:spPr>
          <a:xfrm>
            <a:off x="12971860" y="8810843"/>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a:t>
            </a:r>
          </a:p>
        </p:txBody>
      </p:sp>
      <p:sp>
        <p:nvSpPr>
          <p:cNvPr id="85" name="Rectangle 84">
            <a:extLst>
              <a:ext uri="{FF2B5EF4-FFF2-40B4-BE49-F238E27FC236}">
                <a16:creationId xmlns:a16="http://schemas.microsoft.com/office/drawing/2014/main" id="{AD54D188-1DBD-4A8F-8B38-C1AE40666395}"/>
              </a:ext>
            </a:extLst>
          </p:cNvPr>
          <p:cNvSpPr/>
          <p:nvPr/>
        </p:nvSpPr>
        <p:spPr>
          <a:xfrm>
            <a:off x="13200305" y="8810843"/>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a:t>
            </a:r>
          </a:p>
        </p:txBody>
      </p:sp>
      <p:sp>
        <p:nvSpPr>
          <p:cNvPr id="86" name="Rectangle 85">
            <a:extLst>
              <a:ext uri="{FF2B5EF4-FFF2-40B4-BE49-F238E27FC236}">
                <a16:creationId xmlns:a16="http://schemas.microsoft.com/office/drawing/2014/main" id="{04E51650-F535-4E12-A99B-3F4D4320E387}"/>
              </a:ext>
            </a:extLst>
          </p:cNvPr>
          <p:cNvSpPr/>
          <p:nvPr/>
        </p:nvSpPr>
        <p:spPr>
          <a:xfrm>
            <a:off x="13418638" y="8810843"/>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a:t>
            </a:r>
          </a:p>
        </p:txBody>
      </p:sp>
      <p:sp>
        <p:nvSpPr>
          <p:cNvPr id="87" name="Rectangle 86">
            <a:extLst>
              <a:ext uri="{FF2B5EF4-FFF2-40B4-BE49-F238E27FC236}">
                <a16:creationId xmlns:a16="http://schemas.microsoft.com/office/drawing/2014/main" id="{07133E93-1AD0-467C-9CB0-55E5CC7E1C4D}"/>
              </a:ext>
            </a:extLst>
          </p:cNvPr>
          <p:cNvSpPr/>
          <p:nvPr/>
        </p:nvSpPr>
        <p:spPr>
          <a:xfrm>
            <a:off x="13578869" y="8810843"/>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xx</a:t>
            </a:r>
          </a:p>
        </p:txBody>
      </p:sp>
      <p:sp>
        <p:nvSpPr>
          <p:cNvPr id="88" name="Rectangle 87">
            <a:extLst>
              <a:ext uri="{FF2B5EF4-FFF2-40B4-BE49-F238E27FC236}">
                <a16:creationId xmlns:a16="http://schemas.microsoft.com/office/drawing/2014/main" id="{19F27588-333A-4716-87C5-FBB79A58495A}"/>
              </a:ext>
            </a:extLst>
          </p:cNvPr>
          <p:cNvSpPr/>
          <p:nvPr/>
        </p:nvSpPr>
        <p:spPr>
          <a:xfrm>
            <a:off x="13811836" y="8810843"/>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yy</a:t>
            </a:r>
          </a:p>
        </p:txBody>
      </p:sp>
      <p:sp>
        <p:nvSpPr>
          <p:cNvPr id="89" name="Rectangle 88">
            <a:extLst>
              <a:ext uri="{FF2B5EF4-FFF2-40B4-BE49-F238E27FC236}">
                <a16:creationId xmlns:a16="http://schemas.microsoft.com/office/drawing/2014/main" id="{FDF4469D-D173-42E3-BFF4-CF1EFD3780EC}"/>
              </a:ext>
            </a:extLst>
          </p:cNvPr>
          <p:cNvSpPr/>
          <p:nvPr/>
        </p:nvSpPr>
        <p:spPr>
          <a:xfrm>
            <a:off x="14046985" y="8810843"/>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zz</a:t>
            </a:r>
          </a:p>
        </p:txBody>
      </p:sp>
      <p:sp>
        <p:nvSpPr>
          <p:cNvPr id="91" name="TextBox 90">
            <a:extLst>
              <a:ext uri="{FF2B5EF4-FFF2-40B4-BE49-F238E27FC236}">
                <a16:creationId xmlns:a16="http://schemas.microsoft.com/office/drawing/2014/main" id="{39415F60-4095-4F00-AFED-45E83FE41F5C}"/>
              </a:ext>
            </a:extLst>
          </p:cNvPr>
          <p:cNvSpPr txBox="1"/>
          <p:nvPr/>
        </p:nvSpPr>
        <p:spPr>
          <a:xfrm>
            <a:off x="13808603" y="7519794"/>
            <a:ext cx="748834" cy="307777"/>
          </a:xfrm>
          <a:prstGeom prst="rect">
            <a:avLst/>
          </a:prstGeom>
          <a:noFill/>
        </p:spPr>
        <p:txBody>
          <a:bodyPr wrap="square" rtlCol="0">
            <a:spAutoFit/>
          </a:bodyPr>
          <a:lstStyle/>
          <a:p>
            <a:r>
              <a:rPr lang="en-GB" sz="1400" dirty="0"/>
              <a:t>Node</a:t>
            </a:r>
          </a:p>
        </p:txBody>
      </p:sp>
      <p:sp>
        <p:nvSpPr>
          <p:cNvPr id="14" name="Rectangle 13">
            <a:extLst>
              <a:ext uri="{FF2B5EF4-FFF2-40B4-BE49-F238E27FC236}">
                <a16:creationId xmlns:a16="http://schemas.microsoft.com/office/drawing/2014/main" id="{2A3BEB2E-DA48-407F-992E-308600908A29}"/>
              </a:ext>
            </a:extLst>
          </p:cNvPr>
          <p:cNvSpPr/>
          <p:nvPr/>
        </p:nvSpPr>
        <p:spPr>
          <a:xfrm>
            <a:off x="12963016" y="8570368"/>
            <a:ext cx="428625" cy="250825"/>
          </a:xfrm>
          <a:prstGeom prst="rect">
            <a:avLst/>
          </a:prstGeom>
          <a:no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005CAF"/>
                </a:solidFill>
              </a:rPr>
              <a:t>Free</a:t>
            </a:r>
          </a:p>
        </p:txBody>
      </p:sp>
      <p:sp>
        <p:nvSpPr>
          <p:cNvPr id="92" name="Rectangle 91">
            <a:extLst>
              <a:ext uri="{FF2B5EF4-FFF2-40B4-BE49-F238E27FC236}">
                <a16:creationId xmlns:a16="http://schemas.microsoft.com/office/drawing/2014/main" id="{398CF96E-A787-4D92-B8DE-F4D639C89E13}"/>
              </a:ext>
            </a:extLst>
          </p:cNvPr>
          <p:cNvSpPr/>
          <p:nvPr/>
        </p:nvSpPr>
        <p:spPr>
          <a:xfrm>
            <a:off x="13435888" y="8570368"/>
            <a:ext cx="428625" cy="250825"/>
          </a:xfrm>
          <a:prstGeom prst="rect">
            <a:avLst/>
          </a:prstGeom>
          <a:no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005CAF"/>
                </a:solidFill>
              </a:rPr>
              <a:t>Pin</a:t>
            </a:r>
          </a:p>
        </p:txBody>
      </p:sp>
      <p:sp>
        <p:nvSpPr>
          <p:cNvPr id="93" name="Rectangle 92">
            <a:extLst>
              <a:ext uri="{FF2B5EF4-FFF2-40B4-BE49-F238E27FC236}">
                <a16:creationId xmlns:a16="http://schemas.microsoft.com/office/drawing/2014/main" id="{E0BAE299-DBAC-4B5E-B943-5DDECEDEB820}"/>
              </a:ext>
            </a:extLst>
          </p:cNvPr>
          <p:cNvSpPr/>
          <p:nvPr/>
        </p:nvSpPr>
        <p:spPr>
          <a:xfrm>
            <a:off x="13901399" y="8570368"/>
            <a:ext cx="428625" cy="250825"/>
          </a:xfrm>
          <a:prstGeom prst="rect">
            <a:avLst/>
          </a:prstGeom>
          <a:no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005CAF"/>
                </a:solidFill>
              </a:rPr>
              <a:t>Fix</a:t>
            </a: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7488774" y="623684"/>
            <a:ext cx="2778426" cy="149947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Node</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GsaAPI.Node</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GsaAPI.Axis</a:t>
            </a: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95" name="Oval 94">
            <a:extLst>
              <a:ext uri="{FF2B5EF4-FFF2-40B4-BE49-F238E27FC236}">
                <a16:creationId xmlns:a16="http://schemas.microsoft.com/office/drawing/2014/main" id="{5D31240C-7496-439A-A702-9BACF70D5CDE}"/>
              </a:ext>
            </a:extLst>
          </p:cNvPr>
          <p:cNvSpPr/>
          <p:nvPr/>
        </p:nvSpPr>
        <p:spPr>
          <a:xfrm>
            <a:off x="13151907" y="2229624"/>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87C6B258-4C4B-457D-B026-010C3F975C2C}"/>
              </a:ext>
            </a:extLst>
          </p:cNvPr>
          <p:cNvSpPr/>
          <p:nvPr/>
        </p:nvSpPr>
        <p:spPr>
          <a:xfrm>
            <a:off x="14578974" y="142117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7434FFCE-920B-43C2-845B-F3170517AEA3}"/>
              </a:ext>
            </a:extLst>
          </p:cNvPr>
          <p:cNvSpPr/>
          <p:nvPr/>
        </p:nvSpPr>
        <p:spPr>
          <a:xfrm>
            <a:off x="13151907" y="149769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53FF60CB-02FC-4385-A62D-669EDB86B4CC}"/>
              </a:ext>
            </a:extLst>
          </p:cNvPr>
          <p:cNvSpPr/>
          <p:nvPr/>
        </p:nvSpPr>
        <p:spPr>
          <a:xfrm>
            <a:off x="13151907" y="1866443"/>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1D1E4AB4-D63B-4E48-AD36-33D63FE2FD92}"/>
              </a:ext>
            </a:extLst>
          </p:cNvPr>
          <p:cNvSpPr/>
          <p:nvPr/>
        </p:nvSpPr>
        <p:spPr>
          <a:xfrm>
            <a:off x="13151907" y="548000"/>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9714DCA0-3179-4877-A41C-113DF83CFA6B}"/>
              </a:ext>
            </a:extLst>
          </p:cNvPr>
          <p:cNvSpPr/>
          <p:nvPr/>
        </p:nvSpPr>
        <p:spPr>
          <a:xfrm>
            <a:off x="13151907" y="853410"/>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DC7A275C-ECF1-43D8-881E-65E501A1CB8F}"/>
              </a:ext>
            </a:extLst>
          </p:cNvPr>
          <p:cNvSpPr/>
          <p:nvPr/>
        </p:nvSpPr>
        <p:spPr>
          <a:xfrm>
            <a:off x="13151907" y="1167969"/>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Rounded Corners 101">
            <a:extLst>
              <a:ext uri="{FF2B5EF4-FFF2-40B4-BE49-F238E27FC236}">
                <a16:creationId xmlns:a16="http://schemas.microsoft.com/office/drawing/2014/main" id="{3FC94BDE-8DC3-4B1F-BB5C-7B502D40259F}"/>
              </a:ext>
            </a:extLst>
          </p:cNvPr>
          <p:cNvSpPr/>
          <p:nvPr/>
        </p:nvSpPr>
        <p:spPr>
          <a:xfrm>
            <a:off x="13220895" y="380566"/>
            <a:ext cx="1419304" cy="2819829"/>
          </a:xfrm>
          <a:prstGeom prst="roundRect">
            <a:avLst>
              <a:gd name="adj" fmla="val 3867"/>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Rounded Corners 102">
            <a:extLst>
              <a:ext uri="{FF2B5EF4-FFF2-40B4-BE49-F238E27FC236}">
                <a16:creationId xmlns:a16="http://schemas.microsoft.com/office/drawing/2014/main" id="{224E7AE0-8A18-4126-8C95-D0786B9C6FF5}"/>
              </a:ext>
            </a:extLst>
          </p:cNvPr>
          <p:cNvSpPr/>
          <p:nvPr/>
        </p:nvSpPr>
        <p:spPr>
          <a:xfrm>
            <a:off x="13676594" y="421924"/>
            <a:ext cx="374650" cy="2065767"/>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400" dirty="0">
                <a:solidFill>
                  <a:schemeClr val="bg1"/>
                </a:solidFill>
              </a:rPr>
              <a:t>Boolean 6</a:t>
            </a:r>
          </a:p>
        </p:txBody>
      </p:sp>
      <p:sp>
        <p:nvSpPr>
          <p:cNvPr id="104" name="TextBox 103">
            <a:extLst>
              <a:ext uri="{FF2B5EF4-FFF2-40B4-BE49-F238E27FC236}">
                <a16:creationId xmlns:a16="http://schemas.microsoft.com/office/drawing/2014/main" id="{6C76F47A-B054-4B3C-809F-2D096045B8FA}"/>
              </a:ext>
            </a:extLst>
          </p:cNvPr>
          <p:cNvSpPr txBox="1"/>
          <p:nvPr/>
        </p:nvSpPr>
        <p:spPr>
          <a:xfrm>
            <a:off x="12879206" y="442155"/>
            <a:ext cx="748834" cy="307777"/>
          </a:xfrm>
          <a:prstGeom prst="rect">
            <a:avLst/>
          </a:prstGeom>
          <a:noFill/>
        </p:spPr>
        <p:txBody>
          <a:bodyPr wrap="square" rtlCol="0">
            <a:spAutoFit/>
          </a:bodyPr>
          <a:lstStyle/>
          <a:p>
            <a:pPr algn="r"/>
            <a:r>
              <a:rPr lang="en-GB" sz="1400" dirty="0"/>
              <a:t>x</a:t>
            </a:r>
          </a:p>
        </p:txBody>
      </p:sp>
      <p:sp>
        <p:nvSpPr>
          <p:cNvPr id="105" name="TextBox 104">
            <a:extLst>
              <a:ext uri="{FF2B5EF4-FFF2-40B4-BE49-F238E27FC236}">
                <a16:creationId xmlns:a16="http://schemas.microsoft.com/office/drawing/2014/main" id="{A1F211E7-BE01-4BD8-A9A3-D2E342351760}"/>
              </a:ext>
            </a:extLst>
          </p:cNvPr>
          <p:cNvSpPr txBox="1"/>
          <p:nvPr/>
        </p:nvSpPr>
        <p:spPr>
          <a:xfrm>
            <a:off x="12879206" y="747837"/>
            <a:ext cx="748834" cy="307777"/>
          </a:xfrm>
          <a:prstGeom prst="rect">
            <a:avLst/>
          </a:prstGeom>
          <a:noFill/>
        </p:spPr>
        <p:txBody>
          <a:bodyPr wrap="square" rtlCol="0">
            <a:spAutoFit/>
          </a:bodyPr>
          <a:lstStyle/>
          <a:p>
            <a:pPr algn="r"/>
            <a:r>
              <a:rPr lang="en-GB" sz="1400" dirty="0"/>
              <a:t>y</a:t>
            </a:r>
          </a:p>
        </p:txBody>
      </p:sp>
      <p:sp>
        <p:nvSpPr>
          <p:cNvPr id="106" name="TextBox 105">
            <a:extLst>
              <a:ext uri="{FF2B5EF4-FFF2-40B4-BE49-F238E27FC236}">
                <a16:creationId xmlns:a16="http://schemas.microsoft.com/office/drawing/2014/main" id="{7221D2B9-097B-4F7E-9487-C21A205E6C3F}"/>
              </a:ext>
            </a:extLst>
          </p:cNvPr>
          <p:cNvSpPr txBox="1"/>
          <p:nvPr/>
        </p:nvSpPr>
        <p:spPr>
          <a:xfrm>
            <a:off x="12879206" y="1083068"/>
            <a:ext cx="748834" cy="307777"/>
          </a:xfrm>
          <a:prstGeom prst="rect">
            <a:avLst/>
          </a:prstGeom>
          <a:noFill/>
        </p:spPr>
        <p:txBody>
          <a:bodyPr wrap="square" rtlCol="0">
            <a:spAutoFit/>
          </a:bodyPr>
          <a:lstStyle/>
          <a:p>
            <a:pPr algn="r"/>
            <a:r>
              <a:rPr lang="en-GB" sz="1400" dirty="0"/>
              <a:t>z</a:t>
            </a:r>
          </a:p>
        </p:txBody>
      </p:sp>
      <p:sp>
        <p:nvSpPr>
          <p:cNvPr id="107" name="TextBox 106">
            <a:extLst>
              <a:ext uri="{FF2B5EF4-FFF2-40B4-BE49-F238E27FC236}">
                <a16:creationId xmlns:a16="http://schemas.microsoft.com/office/drawing/2014/main" id="{2D1C5091-FE7A-4D82-AD04-B5A1629287F7}"/>
              </a:ext>
            </a:extLst>
          </p:cNvPr>
          <p:cNvSpPr txBox="1"/>
          <p:nvPr/>
        </p:nvSpPr>
        <p:spPr>
          <a:xfrm>
            <a:off x="12879206" y="1412795"/>
            <a:ext cx="748834" cy="307777"/>
          </a:xfrm>
          <a:prstGeom prst="rect">
            <a:avLst/>
          </a:prstGeom>
          <a:noFill/>
        </p:spPr>
        <p:txBody>
          <a:bodyPr wrap="square" rtlCol="0">
            <a:spAutoFit/>
          </a:bodyPr>
          <a:lstStyle/>
          <a:p>
            <a:pPr algn="r"/>
            <a:r>
              <a:rPr lang="en-GB" sz="1400" dirty="0"/>
              <a:t>xx</a:t>
            </a:r>
          </a:p>
        </p:txBody>
      </p:sp>
      <p:sp>
        <p:nvSpPr>
          <p:cNvPr id="108" name="TextBox 107">
            <a:extLst>
              <a:ext uri="{FF2B5EF4-FFF2-40B4-BE49-F238E27FC236}">
                <a16:creationId xmlns:a16="http://schemas.microsoft.com/office/drawing/2014/main" id="{E6B0B9E5-919C-4E0D-BE47-3B2CD112208B}"/>
              </a:ext>
            </a:extLst>
          </p:cNvPr>
          <p:cNvSpPr txBox="1"/>
          <p:nvPr/>
        </p:nvSpPr>
        <p:spPr>
          <a:xfrm>
            <a:off x="12879206" y="1781542"/>
            <a:ext cx="748834" cy="307777"/>
          </a:xfrm>
          <a:prstGeom prst="rect">
            <a:avLst/>
          </a:prstGeom>
          <a:noFill/>
        </p:spPr>
        <p:txBody>
          <a:bodyPr wrap="square" rtlCol="0">
            <a:spAutoFit/>
          </a:bodyPr>
          <a:lstStyle/>
          <a:p>
            <a:pPr algn="r"/>
            <a:r>
              <a:rPr lang="en-GB" sz="1400" dirty="0"/>
              <a:t>yy</a:t>
            </a:r>
          </a:p>
        </p:txBody>
      </p:sp>
      <p:sp>
        <p:nvSpPr>
          <p:cNvPr id="109" name="Rectangle 108">
            <a:extLst>
              <a:ext uri="{FF2B5EF4-FFF2-40B4-BE49-F238E27FC236}">
                <a16:creationId xmlns:a16="http://schemas.microsoft.com/office/drawing/2014/main" id="{8CDF0A55-5989-4B2B-8D73-2E6561960B1B}"/>
              </a:ext>
            </a:extLst>
          </p:cNvPr>
          <p:cNvSpPr/>
          <p:nvPr/>
        </p:nvSpPr>
        <p:spPr>
          <a:xfrm>
            <a:off x="13542310" y="2947935"/>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0" name="Group 109">
            <a:extLst>
              <a:ext uri="{FF2B5EF4-FFF2-40B4-BE49-F238E27FC236}">
                <a16:creationId xmlns:a16="http://schemas.microsoft.com/office/drawing/2014/main" id="{D4A31B72-7111-4B4D-A19B-37F27A34447C}"/>
              </a:ext>
            </a:extLst>
          </p:cNvPr>
          <p:cNvGrpSpPr/>
          <p:nvPr/>
        </p:nvGrpSpPr>
        <p:grpSpPr>
          <a:xfrm>
            <a:off x="13313710" y="2947935"/>
            <a:ext cx="117475" cy="117475"/>
            <a:chOff x="9226550" y="2701925"/>
            <a:chExt cx="117475" cy="117475"/>
          </a:xfrm>
        </p:grpSpPr>
        <p:sp>
          <p:nvSpPr>
            <p:cNvPr id="111" name="Rectangle 110">
              <a:extLst>
                <a:ext uri="{FF2B5EF4-FFF2-40B4-BE49-F238E27FC236}">
                  <a16:creationId xmlns:a16="http://schemas.microsoft.com/office/drawing/2014/main" id="{EF6C8835-FBF3-45BB-A0BC-6113A2C0B114}"/>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Freeform: Shape 111">
              <a:extLst>
                <a:ext uri="{FF2B5EF4-FFF2-40B4-BE49-F238E27FC236}">
                  <a16:creationId xmlns:a16="http://schemas.microsoft.com/office/drawing/2014/main" id="{70676A7C-695B-4171-AE5D-B6F29833DEDE}"/>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13" name="Straight Connector 112">
            <a:extLst>
              <a:ext uri="{FF2B5EF4-FFF2-40B4-BE49-F238E27FC236}">
                <a16:creationId xmlns:a16="http://schemas.microsoft.com/office/drawing/2014/main" id="{421C1F5F-B055-4CC2-BADC-8E4829C6AE89}"/>
              </a:ext>
            </a:extLst>
          </p:cNvPr>
          <p:cNvCxnSpPr>
            <a:cxnSpLocks/>
          </p:cNvCxnSpPr>
          <p:nvPr/>
        </p:nvCxnSpPr>
        <p:spPr>
          <a:xfrm>
            <a:off x="13220895" y="2645589"/>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D626D9A-85BD-408A-951D-64BF14594F30}"/>
              </a:ext>
            </a:extLst>
          </p:cNvPr>
          <p:cNvCxnSpPr>
            <a:cxnSpLocks/>
          </p:cNvCxnSpPr>
          <p:nvPr/>
        </p:nvCxnSpPr>
        <p:spPr>
          <a:xfrm>
            <a:off x="14249617" y="2645589"/>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A6F1849A-E7F7-4984-950F-F5C6B4A8833C}"/>
              </a:ext>
            </a:extLst>
          </p:cNvPr>
          <p:cNvSpPr/>
          <p:nvPr/>
        </p:nvSpPr>
        <p:spPr>
          <a:xfrm>
            <a:off x="13220895" y="2523539"/>
            <a:ext cx="1419304"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Set all</a:t>
            </a:r>
          </a:p>
        </p:txBody>
      </p:sp>
      <p:sp>
        <p:nvSpPr>
          <p:cNvPr id="116" name="Rectangle 115">
            <a:extLst>
              <a:ext uri="{FF2B5EF4-FFF2-40B4-BE49-F238E27FC236}">
                <a16:creationId xmlns:a16="http://schemas.microsoft.com/office/drawing/2014/main" id="{E79FB767-C36A-411B-818B-38A7C48440B3}"/>
              </a:ext>
            </a:extLst>
          </p:cNvPr>
          <p:cNvSpPr/>
          <p:nvPr/>
        </p:nvSpPr>
        <p:spPr>
          <a:xfrm>
            <a:off x="13999510" y="2947935"/>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7" name="Group 116">
            <a:extLst>
              <a:ext uri="{FF2B5EF4-FFF2-40B4-BE49-F238E27FC236}">
                <a16:creationId xmlns:a16="http://schemas.microsoft.com/office/drawing/2014/main" id="{ECD5851E-B4BB-4F10-B2FC-90FC6483665D}"/>
              </a:ext>
            </a:extLst>
          </p:cNvPr>
          <p:cNvGrpSpPr/>
          <p:nvPr/>
        </p:nvGrpSpPr>
        <p:grpSpPr>
          <a:xfrm>
            <a:off x="13770910" y="2947935"/>
            <a:ext cx="117475" cy="117475"/>
            <a:chOff x="9226550" y="2701925"/>
            <a:chExt cx="117475" cy="117475"/>
          </a:xfrm>
        </p:grpSpPr>
        <p:sp>
          <p:nvSpPr>
            <p:cNvPr id="118" name="Rectangle 117">
              <a:extLst>
                <a:ext uri="{FF2B5EF4-FFF2-40B4-BE49-F238E27FC236}">
                  <a16:creationId xmlns:a16="http://schemas.microsoft.com/office/drawing/2014/main" id="{A9A5AC98-7965-47CC-B406-1AC0BC9C4B09}"/>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Freeform: Shape 118">
              <a:extLst>
                <a:ext uri="{FF2B5EF4-FFF2-40B4-BE49-F238E27FC236}">
                  <a16:creationId xmlns:a16="http://schemas.microsoft.com/office/drawing/2014/main" id="{7C0F0657-3F68-4EB1-AB71-265D0518E98E}"/>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20" name="Rectangle 119">
            <a:extLst>
              <a:ext uri="{FF2B5EF4-FFF2-40B4-BE49-F238E27FC236}">
                <a16:creationId xmlns:a16="http://schemas.microsoft.com/office/drawing/2014/main" id="{85CF2FDE-9059-4817-8C38-68CF29DF8B1E}"/>
              </a:ext>
            </a:extLst>
          </p:cNvPr>
          <p:cNvSpPr/>
          <p:nvPr/>
        </p:nvSpPr>
        <p:spPr>
          <a:xfrm>
            <a:off x="14465444" y="2947935"/>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1" name="Group 120">
            <a:extLst>
              <a:ext uri="{FF2B5EF4-FFF2-40B4-BE49-F238E27FC236}">
                <a16:creationId xmlns:a16="http://schemas.microsoft.com/office/drawing/2014/main" id="{2072B776-B53E-4C8A-906E-09580F2951ED}"/>
              </a:ext>
            </a:extLst>
          </p:cNvPr>
          <p:cNvGrpSpPr/>
          <p:nvPr/>
        </p:nvGrpSpPr>
        <p:grpSpPr>
          <a:xfrm>
            <a:off x="14232477" y="2947935"/>
            <a:ext cx="117475" cy="117475"/>
            <a:chOff x="9226550" y="2701925"/>
            <a:chExt cx="117475" cy="117475"/>
          </a:xfrm>
        </p:grpSpPr>
        <p:sp>
          <p:nvSpPr>
            <p:cNvPr id="122" name="Rectangle 121">
              <a:extLst>
                <a:ext uri="{FF2B5EF4-FFF2-40B4-BE49-F238E27FC236}">
                  <a16:creationId xmlns:a16="http://schemas.microsoft.com/office/drawing/2014/main" id="{0DBE99B1-2FD3-4D2F-B32D-64400240207A}"/>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Freeform: Shape 122">
              <a:extLst>
                <a:ext uri="{FF2B5EF4-FFF2-40B4-BE49-F238E27FC236}">
                  <a16:creationId xmlns:a16="http://schemas.microsoft.com/office/drawing/2014/main" id="{166D166B-F7AD-48E7-9253-602D421BAB68}"/>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24" name="Rectangle 123">
            <a:extLst>
              <a:ext uri="{FF2B5EF4-FFF2-40B4-BE49-F238E27FC236}">
                <a16:creationId xmlns:a16="http://schemas.microsoft.com/office/drawing/2014/main" id="{D9AB2957-7AF1-4271-A7F3-ACB6A579C7CD}"/>
              </a:ext>
            </a:extLst>
          </p:cNvPr>
          <p:cNvSpPr/>
          <p:nvPr/>
        </p:nvSpPr>
        <p:spPr>
          <a:xfrm>
            <a:off x="13254284" y="2684800"/>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a:t>
            </a:r>
          </a:p>
        </p:txBody>
      </p:sp>
      <p:sp>
        <p:nvSpPr>
          <p:cNvPr id="125" name="Rectangle 124">
            <a:extLst>
              <a:ext uri="{FF2B5EF4-FFF2-40B4-BE49-F238E27FC236}">
                <a16:creationId xmlns:a16="http://schemas.microsoft.com/office/drawing/2014/main" id="{83363B54-EE64-4725-9321-59AF37794F30}"/>
              </a:ext>
            </a:extLst>
          </p:cNvPr>
          <p:cNvSpPr/>
          <p:nvPr/>
        </p:nvSpPr>
        <p:spPr>
          <a:xfrm>
            <a:off x="13482729" y="2684800"/>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a:t>
            </a:r>
          </a:p>
        </p:txBody>
      </p:sp>
      <p:sp>
        <p:nvSpPr>
          <p:cNvPr id="126" name="Rectangle 125">
            <a:extLst>
              <a:ext uri="{FF2B5EF4-FFF2-40B4-BE49-F238E27FC236}">
                <a16:creationId xmlns:a16="http://schemas.microsoft.com/office/drawing/2014/main" id="{8CAA3D53-AEBA-4497-8FB5-30E735938E35}"/>
              </a:ext>
            </a:extLst>
          </p:cNvPr>
          <p:cNvSpPr/>
          <p:nvPr/>
        </p:nvSpPr>
        <p:spPr>
          <a:xfrm>
            <a:off x="13701062" y="2684800"/>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a:t>
            </a:r>
          </a:p>
        </p:txBody>
      </p:sp>
      <p:sp>
        <p:nvSpPr>
          <p:cNvPr id="127" name="Rectangle 126">
            <a:extLst>
              <a:ext uri="{FF2B5EF4-FFF2-40B4-BE49-F238E27FC236}">
                <a16:creationId xmlns:a16="http://schemas.microsoft.com/office/drawing/2014/main" id="{F56910F6-24A6-407A-AB3F-B7672FF19587}"/>
              </a:ext>
            </a:extLst>
          </p:cNvPr>
          <p:cNvSpPr/>
          <p:nvPr/>
        </p:nvSpPr>
        <p:spPr>
          <a:xfrm>
            <a:off x="13861293" y="2684800"/>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xx</a:t>
            </a:r>
          </a:p>
        </p:txBody>
      </p:sp>
      <p:sp>
        <p:nvSpPr>
          <p:cNvPr id="128" name="Rectangle 127">
            <a:extLst>
              <a:ext uri="{FF2B5EF4-FFF2-40B4-BE49-F238E27FC236}">
                <a16:creationId xmlns:a16="http://schemas.microsoft.com/office/drawing/2014/main" id="{F457EF48-F457-4ED3-ABB6-8F8092BE9B30}"/>
              </a:ext>
            </a:extLst>
          </p:cNvPr>
          <p:cNvSpPr/>
          <p:nvPr/>
        </p:nvSpPr>
        <p:spPr>
          <a:xfrm>
            <a:off x="14094260" y="2684800"/>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yy</a:t>
            </a:r>
          </a:p>
        </p:txBody>
      </p:sp>
      <p:sp>
        <p:nvSpPr>
          <p:cNvPr id="129" name="Rectangle 128">
            <a:extLst>
              <a:ext uri="{FF2B5EF4-FFF2-40B4-BE49-F238E27FC236}">
                <a16:creationId xmlns:a16="http://schemas.microsoft.com/office/drawing/2014/main" id="{075BF0DB-0F46-4F93-AFB3-BE5747021444}"/>
              </a:ext>
            </a:extLst>
          </p:cNvPr>
          <p:cNvSpPr/>
          <p:nvPr/>
        </p:nvSpPr>
        <p:spPr>
          <a:xfrm>
            <a:off x="14329409" y="2684800"/>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zz</a:t>
            </a:r>
          </a:p>
        </p:txBody>
      </p:sp>
      <p:sp>
        <p:nvSpPr>
          <p:cNvPr id="130" name="TextBox 129">
            <a:extLst>
              <a:ext uri="{FF2B5EF4-FFF2-40B4-BE49-F238E27FC236}">
                <a16:creationId xmlns:a16="http://schemas.microsoft.com/office/drawing/2014/main" id="{71A46AC8-07DA-4886-B7A6-2A1138E8914A}"/>
              </a:ext>
            </a:extLst>
          </p:cNvPr>
          <p:cNvSpPr txBox="1"/>
          <p:nvPr/>
        </p:nvSpPr>
        <p:spPr>
          <a:xfrm>
            <a:off x="12879206" y="2144723"/>
            <a:ext cx="748834" cy="307777"/>
          </a:xfrm>
          <a:prstGeom prst="rect">
            <a:avLst/>
          </a:prstGeom>
          <a:noFill/>
        </p:spPr>
        <p:txBody>
          <a:bodyPr wrap="square" rtlCol="0">
            <a:spAutoFit/>
          </a:bodyPr>
          <a:lstStyle/>
          <a:p>
            <a:pPr algn="r"/>
            <a:r>
              <a:rPr lang="en-GB" sz="1400" dirty="0"/>
              <a:t>zz</a:t>
            </a:r>
          </a:p>
        </p:txBody>
      </p:sp>
      <p:sp>
        <p:nvSpPr>
          <p:cNvPr id="131" name="TextBox 130">
            <a:extLst>
              <a:ext uri="{FF2B5EF4-FFF2-40B4-BE49-F238E27FC236}">
                <a16:creationId xmlns:a16="http://schemas.microsoft.com/office/drawing/2014/main" id="{4AD408C4-DB9D-41AC-B716-3190B090CED2}"/>
              </a:ext>
            </a:extLst>
          </p:cNvPr>
          <p:cNvSpPr txBox="1"/>
          <p:nvPr/>
        </p:nvSpPr>
        <p:spPr>
          <a:xfrm>
            <a:off x="14022266" y="1315779"/>
            <a:ext cx="748834" cy="307777"/>
          </a:xfrm>
          <a:prstGeom prst="rect">
            <a:avLst/>
          </a:prstGeom>
          <a:noFill/>
        </p:spPr>
        <p:txBody>
          <a:bodyPr wrap="square" rtlCol="0">
            <a:spAutoFit/>
          </a:bodyPr>
          <a:lstStyle/>
          <a:p>
            <a:r>
              <a:rPr lang="en-GB" sz="1400" dirty="0"/>
              <a:t>Bool6</a:t>
            </a:r>
          </a:p>
        </p:txBody>
      </p:sp>
      <p:sp>
        <p:nvSpPr>
          <p:cNvPr id="132" name="Rectangle: Rounded Corners 131">
            <a:extLst>
              <a:ext uri="{FF2B5EF4-FFF2-40B4-BE49-F238E27FC236}">
                <a16:creationId xmlns:a16="http://schemas.microsoft.com/office/drawing/2014/main" id="{F4BADACE-98AF-4DE5-AC87-A6D383F4A5A8}"/>
              </a:ext>
            </a:extLst>
          </p:cNvPr>
          <p:cNvSpPr/>
          <p:nvPr/>
        </p:nvSpPr>
        <p:spPr>
          <a:xfrm>
            <a:off x="11864410" y="3635540"/>
            <a:ext cx="2778426" cy="149947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Bool6</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a:solidFill>
                  <a:schemeClr val="tx1"/>
                </a:solidFill>
                <a:latin typeface="Segoe UI Light" panose="020B0502040204020203" pitchFamily="34" charset="0"/>
                <a:cs typeface="Segoe UI Light" panose="020B0502040204020203" pitchFamily="34" charset="0"/>
              </a:rPr>
              <a:t>GsaAPI.Bool6</a:t>
            </a:r>
          </a:p>
        </p:txBody>
      </p:sp>
    </p:spTree>
    <p:extLst>
      <p:ext uri="{BB962C8B-B14F-4D97-AF65-F5344CB8AC3E}">
        <p14:creationId xmlns:p14="http://schemas.microsoft.com/office/powerpoint/2010/main" val="101602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8" name="Oval 407">
            <a:extLst>
              <a:ext uri="{FF2B5EF4-FFF2-40B4-BE49-F238E27FC236}">
                <a16:creationId xmlns:a16="http://schemas.microsoft.com/office/drawing/2014/main" id="{30AABA99-B1D8-4225-B3FA-F43AE5BF4C10}"/>
              </a:ext>
            </a:extLst>
          </p:cNvPr>
          <p:cNvSpPr/>
          <p:nvPr/>
        </p:nvSpPr>
        <p:spPr>
          <a:xfrm>
            <a:off x="14568063" y="809521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Oval 408">
            <a:extLst>
              <a:ext uri="{FF2B5EF4-FFF2-40B4-BE49-F238E27FC236}">
                <a16:creationId xmlns:a16="http://schemas.microsoft.com/office/drawing/2014/main" id="{083BE72D-1F5D-40E6-B163-137776140766}"/>
              </a:ext>
            </a:extLst>
          </p:cNvPr>
          <p:cNvSpPr/>
          <p:nvPr/>
        </p:nvSpPr>
        <p:spPr>
          <a:xfrm>
            <a:off x="12923568" y="809521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Oval 381">
            <a:extLst>
              <a:ext uri="{FF2B5EF4-FFF2-40B4-BE49-F238E27FC236}">
                <a16:creationId xmlns:a16="http://schemas.microsoft.com/office/drawing/2014/main" id="{D87B8B72-FA90-4ED9-AD0B-A21F3153C12A}"/>
              </a:ext>
            </a:extLst>
          </p:cNvPr>
          <p:cNvSpPr/>
          <p:nvPr/>
        </p:nvSpPr>
        <p:spPr>
          <a:xfrm>
            <a:off x="14568063" y="778471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Oval 382">
            <a:extLst>
              <a:ext uri="{FF2B5EF4-FFF2-40B4-BE49-F238E27FC236}">
                <a16:creationId xmlns:a16="http://schemas.microsoft.com/office/drawing/2014/main" id="{1F2C0BA5-18D9-43D0-8EF9-476609BF3223}"/>
              </a:ext>
            </a:extLst>
          </p:cNvPr>
          <p:cNvSpPr/>
          <p:nvPr/>
        </p:nvSpPr>
        <p:spPr>
          <a:xfrm>
            <a:off x="14568063" y="8716832"/>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Oval 385">
            <a:extLst>
              <a:ext uri="{FF2B5EF4-FFF2-40B4-BE49-F238E27FC236}">
                <a16:creationId xmlns:a16="http://schemas.microsoft.com/office/drawing/2014/main" id="{E4D71FDC-66BB-4BC5-B618-2FDF50743836}"/>
              </a:ext>
            </a:extLst>
          </p:cNvPr>
          <p:cNvSpPr/>
          <p:nvPr/>
        </p:nvSpPr>
        <p:spPr>
          <a:xfrm>
            <a:off x="14568063" y="839559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Oval 386">
            <a:extLst>
              <a:ext uri="{FF2B5EF4-FFF2-40B4-BE49-F238E27FC236}">
                <a16:creationId xmlns:a16="http://schemas.microsoft.com/office/drawing/2014/main" id="{BDFFF2FE-E4CE-4E80-AE13-7FF707E2B3FC}"/>
              </a:ext>
            </a:extLst>
          </p:cNvPr>
          <p:cNvSpPr/>
          <p:nvPr/>
        </p:nvSpPr>
        <p:spPr>
          <a:xfrm>
            <a:off x="14568063" y="713435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Oval 387">
            <a:extLst>
              <a:ext uri="{FF2B5EF4-FFF2-40B4-BE49-F238E27FC236}">
                <a16:creationId xmlns:a16="http://schemas.microsoft.com/office/drawing/2014/main" id="{6C099192-8C09-4851-905B-89CCBD1C30ED}"/>
              </a:ext>
            </a:extLst>
          </p:cNvPr>
          <p:cNvSpPr/>
          <p:nvPr/>
        </p:nvSpPr>
        <p:spPr>
          <a:xfrm>
            <a:off x="14568063" y="6782452"/>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Oval 388">
            <a:extLst>
              <a:ext uri="{FF2B5EF4-FFF2-40B4-BE49-F238E27FC236}">
                <a16:creationId xmlns:a16="http://schemas.microsoft.com/office/drawing/2014/main" id="{CD74B145-115E-4D1C-A715-C4DA083A6B4C}"/>
              </a:ext>
            </a:extLst>
          </p:cNvPr>
          <p:cNvSpPr/>
          <p:nvPr/>
        </p:nvSpPr>
        <p:spPr>
          <a:xfrm>
            <a:off x="14568063" y="7485048"/>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Oval 389">
            <a:extLst>
              <a:ext uri="{FF2B5EF4-FFF2-40B4-BE49-F238E27FC236}">
                <a16:creationId xmlns:a16="http://schemas.microsoft.com/office/drawing/2014/main" id="{18C3DF36-A4F2-4AC5-BB80-97F6E229577C}"/>
              </a:ext>
            </a:extLst>
          </p:cNvPr>
          <p:cNvSpPr/>
          <p:nvPr/>
        </p:nvSpPr>
        <p:spPr>
          <a:xfrm>
            <a:off x="14568063" y="583275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Oval 390">
            <a:extLst>
              <a:ext uri="{FF2B5EF4-FFF2-40B4-BE49-F238E27FC236}">
                <a16:creationId xmlns:a16="http://schemas.microsoft.com/office/drawing/2014/main" id="{66FF81BC-2098-485E-B2A6-C36EAA4C1372}"/>
              </a:ext>
            </a:extLst>
          </p:cNvPr>
          <p:cNvSpPr/>
          <p:nvPr/>
        </p:nvSpPr>
        <p:spPr>
          <a:xfrm>
            <a:off x="14568063" y="613816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Oval 391">
            <a:extLst>
              <a:ext uri="{FF2B5EF4-FFF2-40B4-BE49-F238E27FC236}">
                <a16:creationId xmlns:a16="http://schemas.microsoft.com/office/drawing/2014/main" id="{A1EEBC42-39D7-4BBD-8FDE-2952E84F8AD9}"/>
              </a:ext>
            </a:extLst>
          </p:cNvPr>
          <p:cNvSpPr/>
          <p:nvPr/>
        </p:nvSpPr>
        <p:spPr>
          <a:xfrm>
            <a:off x="14568063" y="6452725"/>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Oval 379">
            <a:extLst>
              <a:ext uri="{FF2B5EF4-FFF2-40B4-BE49-F238E27FC236}">
                <a16:creationId xmlns:a16="http://schemas.microsoft.com/office/drawing/2014/main" id="{C52B08A2-D0FC-4E5A-928C-4F95610EDAC0}"/>
              </a:ext>
            </a:extLst>
          </p:cNvPr>
          <p:cNvSpPr/>
          <p:nvPr/>
        </p:nvSpPr>
        <p:spPr>
          <a:xfrm>
            <a:off x="12923568" y="778471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Oval 371">
            <a:extLst>
              <a:ext uri="{FF2B5EF4-FFF2-40B4-BE49-F238E27FC236}">
                <a16:creationId xmlns:a16="http://schemas.microsoft.com/office/drawing/2014/main" id="{878E4C96-F777-455D-AA62-18EECB6C76AA}"/>
              </a:ext>
            </a:extLst>
          </p:cNvPr>
          <p:cNvSpPr/>
          <p:nvPr/>
        </p:nvSpPr>
        <p:spPr>
          <a:xfrm>
            <a:off x="12923568" y="8716832"/>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Oval 369">
            <a:extLst>
              <a:ext uri="{FF2B5EF4-FFF2-40B4-BE49-F238E27FC236}">
                <a16:creationId xmlns:a16="http://schemas.microsoft.com/office/drawing/2014/main" id="{618B6A60-884B-45A0-8801-A1F2CF21702F}"/>
              </a:ext>
            </a:extLst>
          </p:cNvPr>
          <p:cNvSpPr/>
          <p:nvPr/>
        </p:nvSpPr>
        <p:spPr>
          <a:xfrm>
            <a:off x="12923568" y="839559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Oval 272">
            <a:extLst>
              <a:ext uri="{FF2B5EF4-FFF2-40B4-BE49-F238E27FC236}">
                <a16:creationId xmlns:a16="http://schemas.microsoft.com/office/drawing/2014/main" id="{DEBB880D-A948-4955-BC7B-E85181EC6A15}"/>
              </a:ext>
            </a:extLst>
          </p:cNvPr>
          <p:cNvSpPr/>
          <p:nvPr/>
        </p:nvSpPr>
        <p:spPr>
          <a:xfrm>
            <a:off x="9548232" y="1280560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Oval 248">
            <a:extLst>
              <a:ext uri="{FF2B5EF4-FFF2-40B4-BE49-F238E27FC236}">
                <a16:creationId xmlns:a16="http://schemas.microsoft.com/office/drawing/2014/main" id="{A51BFC92-EEB2-4559-9026-35DDC9486416}"/>
              </a:ext>
            </a:extLst>
          </p:cNvPr>
          <p:cNvSpPr/>
          <p:nvPr/>
        </p:nvSpPr>
        <p:spPr>
          <a:xfrm>
            <a:off x="13151907" y="2229624"/>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Oval 185">
            <a:extLst>
              <a:ext uri="{FF2B5EF4-FFF2-40B4-BE49-F238E27FC236}">
                <a16:creationId xmlns:a16="http://schemas.microsoft.com/office/drawing/2014/main" id="{03DF4395-F7C0-443B-8426-DBBC8CFEEDF5}"/>
              </a:ext>
            </a:extLst>
          </p:cNvPr>
          <p:cNvSpPr/>
          <p:nvPr/>
        </p:nvSpPr>
        <p:spPr>
          <a:xfrm>
            <a:off x="6728976" y="13189007"/>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7F928FF3-A586-464B-8267-EBBD0B1A0E28}"/>
              </a:ext>
            </a:extLst>
          </p:cNvPr>
          <p:cNvSpPr/>
          <p:nvPr/>
        </p:nvSpPr>
        <p:spPr>
          <a:xfrm>
            <a:off x="11203902" y="12344254"/>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1467B39-5F95-4EAF-A2C0-876547006D94}"/>
              </a:ext>
            </a:extLst>
          </p:cNvPr>
          <p:cNvSpPr/>
          <p:nvPr/>
        </p:nvSpPr>
        <p:spPr>
          <a:xfrm>
            <a:off x="9548232" y="12453702"/>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9BCEC78B-42AD-4919-8B81-CFC8428A3DBF}"/>
              </a:ext>
            </a:extLst>
          </p:cNvPr>
          <p:cNvSpPr/>
          <p:nvPr/>
        </p:nvSpPr>
        <p:spPr>
          <a:xfrm>
            <a:off x="9548232" y="13179158"/>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Use cases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11" name="TextBox 10">
            <a:extLst>
              <a:ext uri="{FF2B5EF4-FFF2-40B4-BE49-F238E27FC236}">
                <a16:creationId xmlns:a16="http://schemas.microsoft.com/office/drawing/2014/main" id="{28026269-A326-4EC9-AAC4-5C61FEF1E0F3}"/>
              </a:ext>
            </a:extLst>
          </p:cNvPr>
          <p:cNvSpPr txBox="1"/>
          <p:nvPr/>
        </p:nvSpPr>
        <p:spPr>
          <a:xfrm>
            <a:off x="821547" y="2298898"/>
            <a:ext cx="12805812" cy="8725594"/>
          </a:xfrm>
          <a:prstGeom prst="rect">
            <a:avLst/>
          </a:prstGeom>
          <a:noFill/>
        </p:spPr>
        <p:txBody>
          <a:bodyPr wrap="square" rtlCol="0">
            <a:spAutoFit/>
          </a:bodyPr>
          <a:lstStyle/>
          <a:p>
            <a:pPr marL="342900"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Geometry:</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Line, Arc, Polyline – alternative also Curve with automatic conversion to lines and arcs?</a:t>
            </a:r>
          </a:p>
          <a:p>
            <a:pPr marL="962360" lvl="1" indent="-342900">
              <a:buFont typeface="Arial" panose="020B0604020202020204" pitchFamily="34" charset="0"/>
              <a:buChar char="•"/>
            </a:pPr>
            <a:r>
              <a:rPr lang="da-DK" i="1" dirty="0">
                <a:latin typeface="Segoe UI Light" panose="020B0502040204020203" pitchFamily="34" charset="0"/>
                <a:cs typeface="Segoe UI Light" panose="020B0502040204020203" pitchFamily="34" charset="0"/>
              </a:rPr>
              <a:t>Topology list to be passed around as Points until model assembly?</a:t>
            </a:r>
          </a:p>
          <a:p>
            <a:pPr marL="962360" lvl="1"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MetaData:</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Property (</a:t>
            </a:r>
            <a:r>
              <a:rPr lang="da-DK" dirty="0">
                <a:solidFill>
                  <a:schemeClr val="accent6"/>
                </a:solidFill>
                <a:latin typeface="Segoe UI Light" panose="020B0502040204020203" pitchFamily="34" charset="0"/>
                <a:cs typeface="Segoe UI Light" panose="020B0502040204020203" pitchFamily="34" charset="0"/>
              </a:rPr>
              <a:t>int</a:t>
            </a:r>
            <a:r>
              <a:rPr lang="da-DK" dirty="0">
                <a:latin typeface="Segoe UI Light" panose="020B0502040204020203" pitchFamily="34" charset="0"/>
                <a:cs typeface="Segoe UI Light" panose="020B0502040204020203" pitchFamily="34" charset="0"/>
              </a:rPr>
              <a:t> or </a:t>
            </a:r>
            <a:r>
              <a:rPr lang="da-DK" dirty="0">
                <a:solidFill>
                  <a:schemeClr val="accent6"/>
                </a:solidFill>
                <a:latin typeface="Segoe UI Light" panose="020B0502040204020203" pitchFamily="34" charset="0"/>
                <a:cs typeface="Segoe UI Light" panose="020B0502040204020203" pitchFamily="34" charset="0"/>
              </a:rPr>
              <a:t>property object</a:t>
            </a:r>
            <a:r>
              <a:rPr lang="da-DK" dirty="0">
                <a:latin typeface="Segoe UI Light" panose="020B0502040204020203" pitchFamily="34" charset="0"/>
                <a:cs typeface="Segoe UI Light" panose="020B0502040204020203" pitchFamily="34" charset="0"/>
              </a:rPr>
              <a:t>?)</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MemberType (list input, dropdown UI, </a:t>
            </a:r>
            <a:r>
              <a:rPr lang="en-GB" dirty="0">
                <a:latin typeface="Segoe UI Light" panose="020B0502040204020203" pitchFamily="34" charset="0"/>
                <a:cs typeface="Segoe UI Light" panose="020B0502040204020203" pitchFamily="34" charset="0"/>
              </a:rPr>
              <a:t>??</a:t>
            </a:r>
            <a:r>
              <a:rPr lang="da-DK" dirty="0">
                <a:latin typeface="Segoe UI Light" panose="020B0502040204020203" pitchFamily="34" charset="0"/>
                <a:cs typeface="Segoe UI Light" panose="020B0502040204020203" pitchFamily="34" charset="0"/>
              </a:rPr>
              <a:t>)</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End releases (2x </a:t>
            </a:r>
            <a:r>
              <a:rPr lang="da-DK" dirty="0">
                <a:solidFill>
                  <a:schemeClr val="accent6"/>
                </a:solidFill>
                <a:latin typeface="Segoe UI Light" panose="020B0502040204020203" pitchFamily="34" charset="0"/>
                <a:cs typeface="Segoe UI Light" panose="020B0502040204020203" pitchFamily="34" charset="0"/>
              </a:rPr>
              <a:t>bool6</a:t>
            </a:r>
            <a:r>
              <a:rPr lang="da-DK" dirty="0">
                <a:latin typeface="Segoe UI Light" panose="020B0502040204020203" pitchFamily="34" charset="0"/>
                <a:cs typeface="Segoe UI Light" panose="020B0502040204020203" pitchFamily="34" charset="0"/>
              </a:rPr>
              <a:t>)</a:t>
            </a:r>
          </a:p>
          <a:p>
            <a:pPr marL="962360" lvl="1" indent="-342900">
              <a:buFont typeface="Arial" panose="020B0604020202020204" pitchFamily="34" charset="0"/>
              <a:buChar char="•"/>
            </a:pPr>
            <a:r>
              <a:rPr lang="da-DK" dirty="0">
                <a:solidFill>
                  <a:schemeClr val="accent6"/>
                </a:solidFill>
                <a:latin typeface="Segoe UI Light" panose="020B0502040204020203" pitchFamily="34" charset="0"/>
                <a:cs typeface="Segoe UI Light" panose="020B0502040204020203" pitchFamily="34" charset="0"/>
              </a:rPr>
              <a:t>Offset</a:t>
            </a:r>
            <a:r>
              <a:rPr lang="da-DK" dirty="0">
                <a:latin typeface="Segoe UI Light" panose="020B0502040204020203" pitchFamily="34" charset="0"/>
                <a:cs typeface="Segoe UI Light" panose="020B0502040204020203" pitchFamily="34" charset="0"/>
              </a:rPr>
              <a:t> – own parameter object type</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Orientation (node (</a:t>
            </a:r>
            <a:r>
              <a:rPr lang="da-DK" dirty="0">
                <a:solidFill>
                  <a:schemeClr val="accent6"/>
                </a:solidFill>
                <a:latin typeface="Segoe UI Light" panose="020B0502040204020203" pitchFamily="34" charset="0"/>
                <a:cs typeface="Segoe UI Light" panose="020B0502040204020203" pitchFamily="34" charset="0"/>
              </a:rPr>
              <a:t>int </a:t>
            </a:r>
            <a:r>
              <a:rPr lang="da-DK" dirty="0">
                <a:latin typeface="Segoe UI Light" panose="020B0502040204020203" pitchFamily="34" charset="0"/>
                <a:cs typeface="Segoe UI Light" panose="020B0502040204020203" pitchFamily="34" charset="0"/>
              </a:rPr>
              <a:t>or</a:t>
            </a:r>
            <a:r>
              <a:rPr lang="da-DK" dirty="0">
                <a:solidFill>
                  <a:schemeClr val="accent6"/>
                </a:solidFill>
                <a:latin typeface="Segoe UI Light" panose="020B0502040204020203" pitchFamily="34" charset="0"/>
                <a:cs typeface="Segoe UI Light" panose="020B0502040204020203" pitchFamily="34" charset="0"/>
              </a:rPr>
              <a:t> node object type</a:t>
            </a:r>
            <a:r>
              <a:rPr lang="da-DK" dirty="0">
                <a:latin typeface="Segoe UI Light" panose="020B0502040204020203" pitchFamily="34" charset="0"/>
                <a:cs typeface="Segoe UI Light" panose="020B0502040204020203" pitchFamily="34" charset="0"/>
              </a:rPr>
              <a:t>) and angle(</a:t>
            </a:r>
            <a:r>
              <a:rPr lang="da-DK" dirty="0">
                <a:solidFill>
                  <a:schemeClr val="accent6"/>
                </a:solidFill>
                <a:latin typeface="Segoe UI Light" panose="020B0502040204020203" pitchFamily="34" charset="0"/>
                <a:cs typeface="Segoe UI Light" panose="020B0502040204020203" pitchFamily="34" charset="0"/>
              </a:rPr>
              <a:t>double</a:t>
            </a:r>
            <a:r>
              <a:rPr lang="da-DK" dirty="0">
                <a:latin typeface="Segoe UI Light" panose="020B0502040204020203" pitchFamily="34" charset="0"/>
                <a:cs typeface="Segoe UI Light" panose="020B0502040204020203" pitchFamily="34" charset="0"/>
              </a:rPr>
              <a:t>))</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MeshSize (</a:t>
            </a:r>
            <a:r>
              <a:rPr lang="da-DK" dirty="0">
                <a:solidFill>
                  <a:schemeClr val="accent6"/>
                </a:solidFill>
                <a:latin typeface="Segoe UI Light" panose="020B0502040204020203" pitchFamily="34" charset="0"/>
                <a:cs typeface="Segoe UI Light" panose="020B0502040204020203" pitchFamily="34" charset="0"/>
              </a:rPr>
              <a:t>double</a:t>
            </a:r>
            <a:r>
              <a:rPr lang="da-DK" dirty="0">
                <a:latin typeface="Segoe UI Light" panose="020B0502040204020203" pitchFamily="34" charset="0"/>
                <a:cs typeface="Segoe UI Light" panose="020B0502040204020203" pitchFamily="34" charset="0"/>
              </a:rPr>
              <a:t>)</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Mesh with others (</a:t>
            </a:r>
            <a:r>
              <a:rPr lang="da-DK" dirty="0">
                <a:solidFill>
                  <a:schemeClr val="accent6"/>
                </a:solidFill>
                <a:latin typeface="Segoe UI Light" panose="020B0502040204020203" pitchFamily="34" charset="0"/>
                <a:cs typeface="Segoe UI Light" panose="020B0502040204020203" pitchFamily="34" charset="0"/>
              </a:rPr>
              <a:t>bool</a:t>
            </a:r>
            <a:r>
              <a:rPr lang="da-DK" dirty="0">
                <a:latin typeface="Segoe UI Light" panose="020B0502040204020203" pitchFamily="34" charset="0"/>
                <a:cs typeface="Segoe UI Light" panose="020B0502040204020203" pitchFamily="34" charset="0"/>
              </a:rPr>
              <a:t>)</a:t>
            </a:r>
          </a:p>
          <a:p>
            <a:pPr marL="962360" lvl="1"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Create Member1D component inputs:</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Curve</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Property</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MemberType</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Releases</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Offset</a:t>
            </a:r>
          </a:p>
          <a:p>
            <a:pPr marL="342900" indent="-342900">
              <a:buFont typeface="Arial" panose="020B0604020202020204" pitchFamily="34" charset="0"/>
              <a:buChar char="•"/>
            </a:pPr>
            <a:endParaRPr lang="da-DK" i="1"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a-DK" i="1" dirty="0">
                <a:latin typeface="Segoe UI Light" panose="020B0502040204020203" pitchFamily="34" charset="0"/>
                <a:cs typeface="Segoe UI Light" panose="020B0502040204020203" pitchFamily="34" charset="0"/>
              </a:rPr>
              <a:t>Modify Member1D component:</a:t>
            </a:r>
          </a:p>
          <a:p>
            <a:pPr marL="962360" lvl="1" indent="-342900">
              <a:buFont typeface="Arial" panose="020B0604020202020204" pitchFamily="34" charset="0"/>
              <a:buChar char="•"/>
            </a:pPr>
            <a:r>
              <a:rPr lang="da-DK" i="1" dirty="0">
                <a:latin typeface="Segoe UI Light" panose="020B0502040204020203" pitchFamily="34" charset="0"/>
                <a:cs typeface="Segoe UI Light" panose="020B0502040204020203" pitchFamily="34" charset="0"/>
              </a:rPr>
              <a:t>Set/Change: Inclusion points, Mesh with others, MeshSize, Name, Colour, Orientation</a:t>
            </a:r>
          </a:p>
          <a:p>
            <a:pPr lvl="1"/>
            <a:endParaRPr lang="da-DK" dirty="0">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Create: 1D Member</a:t>
            </a:r>
            <a:endParaRPr lang="en-US" sz="2800" dirty="0">
              <a:solidFill>
                <a:schemeClr val="accent1"/>
              </a:solidFill>
            </a:endParaRPr>
          </a:p>
        </p:txBody>
      </p:sp>
      <p:cxnSp>
        <p:nvCxnSpPr>
          <p:cNvPr id="9" name="Straight Connector 8">
            <a:extLst>
              <a:ext uri="{FF2B5EF4-FFF2-40B4-BE49-F238E27FC236}">
                <a16:creationId xmlns:a16="http://schemas.microsoft.com/office/drawing/2014/main" id="{5F4ACE44-62FD-430B-BAC7-CAF1AD4702A9}"/>
              </a:ext>
            </a:extLst>
          </p:cNvPr>
          <p:cNvCxnSpPr>
            <a:cxnSpLocks/>
          </p:cNvCxnSpPr>
          <p:nvPr/>
        </p:nvCxnSpPr>
        <p:spPr>
          <a:xfrm>
            <a:off x="821547" y="6949437"/>
            <a:ext cx="541486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4EFC9C-2E86-4070-843C-7CC108972AC2}"/>
              </a:ext>
            </a:extLst>
          </p:cNvPr>
          <p:cNvSpPr/>
          <p:nvPr/>
        </p:nvSpPr>
        <p:spPr>
          <a:xfrm>
            <a:off x="9548232" y="1150400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AF17B47D-0DF6-483E-A790-917E6E837DC9}"/>
              </a:ext>
            </a:extLst>
          </p:cNvPr>
          <p:cNvSpPr/>
          <p:nvPr/>
        </p:nvSpPr>
        <p:spPr>
          <a:xfrm>
            <a:off x="9548232" y="1180941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EE3F7579-4AE1-4471-8112-22314F78FD3B}"/>
              </a:ext>
            </a:extLst>
          </p:cNvPr>
          <p:cNvSpPr/>
          <p:nvPr/>
        </p:nvSpPr>
        <p:spPr>
          <a:xfrm>
            <a:off x="9548232" y="12123975"/>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706E104A-2DB4-4D0C-AEBF-F6AD3747AAFA}"/>
              </a:ext>
            </a:extLst>
          </p:cNvPr>
          <p:cNvSpPr/>
          <p:nvPr/>
        </p:nvSpPr>
        <p:spPr>
          <a:xfrm>
            <a:off x="9617220" y="11336571"/>
            <a:ext cx="1652644" cy="3637183"/>
          </a:xfrm>
          <a:prstGeom prst="roundRect">
            <a:avLst>
              <a:gd name="adj" fmla="val 3867"/>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2A225D74-C65F-4129-863F-5F40D37F964C}"/>
              </a:ext>
            </a:extLst>
          </p:cNvPr>
          <p:cNvSpPr/>
          <p:nvPr/>
        </p:nvSpPr>
        <p:spPr>
          <a:xfrm>
            <a:off x="10157717" y="11377930"/>
            <a:ext cx="374650" cy="2041418"/>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400" dirty="0">
                <a:solidFill>
                  <a:schemeClr val="bg1"/>
                </a:solidFill>
              </a:rPr>
              <a:t>Modify Member 1D</a:t>
            </a:r>
          </a:p>
        </p:txBody>
      </p:sp>
      <p:sp>
        <p:nvSpPr>
          <p:cNvPr id="2" name="TextBox 1">
            <a:extLst>
              <a:ext uri="{FF2B5EF4-FFF2-40B4-BE49-F238E27FC236}">
                <a16:creationId xmlns:a16="http://schemas.microsoft.com/office/drawing/2014/main" id="{D99EB3B1-BB9F-4294-87C2-C96BA4716717}"/>
              </a:ext>
            </a:extLst>
          </p:cNvPr>
          <p:cNvSpPr txBox="1"/>
          <p:nvPr/>
        </p:nvSpPr>
        <p:spPr>
          <a:xfrm>
            <a:off x="9380308" y="11398161"/>
            <a:ext cx="748834" cy="307777"/>
          </a:xfrm>
          <a:prstGeom prst="rect">
            <a:avLst/>
          </a:prstGeom>
          <a:noFill/>
        </p:spPr>
        <p:txBody>
          <a:bodyPr wrap="square" rtlCol="0">
            <a:spAutoFit/>
          </a:bodyPr>
          <a:lstStyle/>
          <a:p>
            <a:pPr algn="r"/>
            <a:r>
              <a:rPr lang="en-GB" sz="1400" dirty="0"/>
              <a:t>Crv</a:t>
            </a:r>
          </a:p>
        </p:txBody>
      </p:sp>
      <p:sp>
        <p:nvSpPr>
          <p:cNvPr id="16" name="TextBox 15">
            <a:extLst>
              <a:ext uri="{FF2B5EF4-FFF2-40B4-BE49-F238E27FC236}">
                <a16:creationId xmlns:a16="http://schemas.microsoft.com/office/drawing/2014/main" id="{61F66158-EA5E-48E0-8C4A-F931C783F804}"/>
              </a:ext>
            </a:extLst>
          </p:cNvPr>
          <p:cNvSpPr txBox="1"/>
          <p:nvPr/>
        </p:nvSpPr>
        <p:spPr>
          <a:xfrm>
            <a:off x="9380308" y="11703843"/>
            <a:ext cx="748834" cy="307777"/>
          </a:xfrm>
          <a:prstGeom prst="rect">
            <a:avLst/>
          </a:prstGeom>
          <a:noFill/>
        </p:spPr>
        <p:txBody>
          <a:bodyPr wrap="square" rtlCol="0">
            <a:spAutoFit/>
          </a:bodyPr>
          <a:lstStyle/>
          <a:p>
            <a:pPr algn="r"/>
            <a:r>
              <a:rPr lang="en-GB" sz="1400" dirty="0"/>
              <a:t>Prop</a:t>
            </a:r>
          </a:p>
        </p:txBody>
      </p:sp>
      <p:sp>
        <p:nvSpPr>
          <p:cNvPr id="17" name="TextBox 16">
            <a:extLst>
              <a:ext uri="{FF2B5EF4-FFF2-40B4-BE49-F238E27FC236}">
                <a16:creationId xmlns:a16="http://schemas.microsoft.com/office/drawing/2014/main" id="{5AC9E64F-352C-4AB8-8B4A-10824FFF8C8A}"/>
              </a:ext>
            </a:extLst>
          </p:cNvPr>
          <p:cNvSpPr txBox="1"/>
          <p:nvPr/>
        </p:nvSpPr>
        <p:spPr>
          <a:xfrm>
            <a:off x="9380308" y="12039074"/>
            <a:ext cx="748834" cy="307777"/>
          </a:xfrm>
          <a:prstGeom prst="rect">
            <a:avLst/>
          </a:prstGeom>
          <a:noFill/>
        </p:spPr>
        <p:txBody>
          <a:bodyPr wrap="square" rtlCol="0">
            <a:spAutoFit/>
          </a:bodyPr>
          <a:lstStyle/>
          <a:p>
            <a:pPr algn="r"/>
            <a:r>
              <a:rPr lang="en-GB" sz="1400" dirty="0"/>
              <a:t>Typ</a:t>
            </a:r>
          </a:p>
        </p:txBody>
      </p:sp>
      <p:sp>
        <p:nvSpPr>
          <p:cNvPr id="23" name="TextBox 22">
            <a:extLst>
              <a:ext uri="{FF2B5EF4-FFF2-40B4-BE49-F238E27FC236}">
                <a16:creationId xmlns:a16="http://schemas.microsoft.com/office/drawing/2014/main" id="{6866329C-CE2C-4CA7-AEC8-E18467519115}"/>
              </a:ext>
            </a:extLst>
          </p:cNvPr>
          <p:cNvSpPr txBox="1"/>
          <p:nvPr/>
        </p:nvSpPr>
        <p:spPr>
          <a:xfrm>
            <a:off x="9380308" y="12368801"/>
            <a:ext cx="748834" cy="307777"/>
          </a:xfrm>
          <a:prstGeom prst="rect">
            <a:avLst/>
          </a:prstGeom>
          <a:noFill/>
        </p:spPr>
        <p:txBody>
          <a:bodyPr wrap="square" rtlCol="0">
            <a:spAutoFit/>
          </a:bodyPr>
          <a:lstStyle/>
          <a:p>
            <a:pPr algn="r"/>
            <a:r>
              <a:rPr lang="en-GB" sz="1400" dirty="0"/>
              <a:t>Rel1</a:t>
            </a:r>
          </a:p>
        </p:txBody>
      </p:sp>
      <p:sp>
        <p:nvSpPr>
          <p:cNvPr id="25" name="TextBox 24">
            <a:extLst>
              <a:ext uri="{FF2B5EF4-FFF2-40B4-BE49-F238E27FC236}">
                <a16:creationId xmlns:a16="http://schemas.microsoft.com/office/drawing/2014/main" id="{DFA6A2AD-3103-42C8-BFC2-296F4C08CE52}"/>
              </a:ext>
            </a:extLst>
          </p:cNvPr>
          <p:cNvSpPr txBox="1"/>
          <p:nvPr/>
        </p:nvSpPr>
        <p:spPr>
          <a:xfrm>
            <a:off x="9380308" y="13094257"/>
            <a:ext cx="748834" cy="307777"/>
          </a:xfrm>
          <a:prstGeom prst="rect">
            <a:avLst/>
          </a:prstGeom>
          <a:noFill/>
        </p:spPr>
        <p:txBody>
          <a:bodyPr wrap="square" rtlCol="0">
            <a:spAutoFit/>
          </a:bodyPr>
          <a:lstStyle/>
          <a:p>
            <a:pPr algn="r"/>
            <a:r>
              <a:rPr lang="en-GB" sz="1400" dirty="0"/>
              <a:t>Offs</a:t>
            </a:r>
          </a:p>
        </p:txBody>
      </p:sp>
      <p:sp>
        <p:nvSpPr>
          <p:cNvPr id="27" name="TextBox 26">
            <a:extLst>
              <a:ext uri="{FF2B5EF4-FFF2-40B4-BE49-F238E27FC236}">
                <a16:creationId xmlns:a16="http://schemas.microsoft.com/office/drawing/2014/main" id="{BBA85B32-6072-4489-BD5B-BEFB32D08316}"/>
              </a:ext>
            </a:extLst>
          </p:cNvPr>
          <p:cNvSpPr txBox="1"/>
          <p:nvPr/>
        </p:nvSpPr>
        <p:spPr>
          <a:xfrm>
            <a:off x="10517390" y="12238805"/>
            <a:ext cx="1067398" cy="307777"/>
          </a:xfrm>
          <a:prstGeom prst="rect">
            <a:avLst/>
          </a:prstGeom>
          <a:noFill/>
        </p:spPr>
        <p:txBody>
          <a:bodyPr wrap="square" rtlCol="0">
            <a:spAutoFit/>
          </a:bodyPr>
          <a:lstStyle/>
          <a:p>
            <a:r>
              <a:rPr lang="en-GB" sz="1400" dirty="0"/>
              <a:t>Mem1D</a:t>
            </a:r>
          </a:p>
        </p:txBody>
      </p:sp>
      <p:sp>
        <p:nvSpPr>
          <p:cNvPr id="28" name="TextBox 27">
            <a:extLst>
              <a:ext uri="{FF2B5EF4-FFF2-40B4-BE49-F238E27FC236}">
                <a16:creationId xmlns:a16="http://schemas.microsoft.com/office/drawing/2014/main" id="{F8B01407-7394-4892-BA22-877B84B4AFD0}"/>
              </a:ext>
            </a:extLst>
          </p:cNvPr>
          <p:cNvSpPr txBox="1"/>
          <p:nvPr/>
        </p:nvSpPr>
        <p:spPr>
          <a:xfrm>
            <a:off x="9380307" y="13486925"/>
            <a:ext cx="1708581" cy="307777"/>
          </a:xfrm>
          <a:prstGeom prst="rect">
            <a:avLst/>
          </a:prstGeom>
          <a:noFill/>
        </p:spPr>
        <p:txBody>
          <a:bodyPr wrap="square" rtlCol="0">
            <a:spAutoFit/>
          </a:bodyPr>
          <a:lstStyle/>
          <a:p>
            <a:pPr algn="r"/>
            <a:r>
              <a:rPr lang="en-GB" sz="1400" dirty="0"/>
              <a:t>Type |   </a:t>
            </a:r>
            <a:r>
              <a:rPr lang="en-GB" sz="1200" i="1" dirty="0"/>
              <a:t>Generic 1D</a:t>
            </a:r>
            <a:endParaRPr lang="en-GB" sz="1400" i="1" dirty="0"/>
          </a:p>
        </p:txBody>
      </p:sp>
      <p:sp>
        <p:nvSpPr>
          <p:cNvPr id="29" name="Isosceles Triangle 28">
            <a:extLst>
              <a:ext uri="{FF2B5EF4-FFF2-40B4-BE49-F238E27FC236}">
                <a16:creationId xmlns:a16="http://schemas.microsoft.com/office/drawing/2014/main" id="{28FE6FBD-7BF4-48C4-91D6-DA7BA7E7E445}"/>
              </a:ext>
            </a:extLst>
          </p:cNvPr>
          <p:cNvSpPr/>
          <p:nvPr/>
        </p:nvSpPr>
        <p:spPr>
          <a:xfrm rot="10800000">
            <a:off x="11089601" y="13614786"/>
            <a:ext cx="106032" cy="91407"/>
          </a:xfrm>
          <a:prstGeom prst="triangl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77AC0598-1E91-4301-ADC8-2A4E47229879}"/>
              </a:ext>
            </a:extLst>
          </p:cNvPr>
          <p:cNvSpPr/>
          <p:nvPr/>
        </p:nvSpPr>
        <p:spPr>
          <a:xfrm>
            <a:off x="10155810" y="14260650"/>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4C5C8DD0-393C-43EB-9429-377790176A25}"/>
              </a:ext>
            </a:extLst>
          </p:cNvPr>
          <p:cNvGrpSpPr/>
          <p:nvPr/>
        </p:nvGrpSpPr>
        <p:grpSpPr>
          <a:xfrm>
            <a:off x="9927210" y="14260650"/>
            <a:ext cx="117475" cy="117475"/>
            <a:chOff x="9226550" y="2701925"/>
            <a:chExt cx="117475" cy="117475"/>
          </a:xfrm>
        </p:grpSpPr>
        <p:sp>
          <p:nvSpPr>
            <p:cNvPr id="35" name="Rectangle 34">
              <a:extLst>
                <a:ext uri="{FF2B5EF4-FFF2-40B4-BE49-F238E27FC236}">
                  <a16:creationId xmlns:a16="http://schemas.microsoft.com/office/drawing/2014/main" id="{15EC431D-E498-4EEF-8C2E-AAEEB8443BBB}"/>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Shape 35">
              <a:extLst>
                <a:ext uri="{FF2B5EF4-FFF2-40B4-BE49-F238E27FC236}">
                  <a16:creationId xmlns:a16="http://schemas.microsoft.com/office/drawing/2014/main" id="{D10C0A86-78A5-4AB3-A891-265D96DAC431}"/>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38" name="Straight Connector 37">
            <a:extLst>
              <a:ext uri="{FF2B5EF4-FFF2-40B4-BE49-F238E27FC236}">
                <a16:creationId xmlns:a16="http://schemas.microsoft.com/office/drawing/2014/main" id="{DDDCB469-D73D-4904-841A-22EE8AD02294}"/>
              </a:ext>
            </a:extLst>
          </p:cNvPr>
          <p:cNvCxnSpPr>
            <a:cxnSpLocks/>
          </p:cNvCxnSpPr>
          <p:nvPr/>
        </p:nvCxnSpPr>
        <p:spPr>
          <a:xfrm>
            <a:off x="9617220" y="13463004"/>
            <a:ext cx="1652644"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02FF92-32B2-4A82-ADCD-CB60604160F7}"/>
              </a:ext>
            </a:extLst>
          </p:cNvPr>
          <p:cNvCxnSpPr>
            <a:cxnSpLocks/>
          </p:cNvCxnSpPr>
          <p:nvPr/>
        </p:nvCxnSpPr>
        <p:spPr>
          <a:xfrm>
            <a:off x="9617220" y="13958304"/>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B60FBBA-3B88-4E02-937C-5D214D05FEC8}"/>
              </a:ext>
            </a:extLst>
          </p:cNvPr>
          <p:cNvCxnSpPr>
            <a:cxnSpLocks/>
          </p:cNvCxnSpPr>
          <p:nvPr/>
        </p:nvCxnSpPr>
        <p:spPr>
          <a:xfrm>
            <a:off x="10893597" y="13958304"/>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17658D0-1C4B-4A4D-A46B-AD71E8EC6F55}"/>
              </a:ext>
            </a:extLst>
          </p:cNvPr>
          <p:cNvSpPr/>
          <p:nvPr/>
        </p:nvSpPr>
        <p:spPr>
          <a:xfrm>
            <a:off x="9617220" y="13836254"/>
            <a:ext cx="1652644"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Releases</a:t>
            </a:r>
          </a:p>
        </p:txBody>
      </p:sp>
      <p:sp>
        <p:nvSpPr>
          <p:cNvPr id="46" name="Rectangle 45">
            <a:extLst>
              <a:ext uri="{FF2B5EF4-FFF2-40B4-BE49-F238E27FC236}">
                <a16:creationId xmlns:a16="http://schemas.microsoft.com/office/drawing/2014/main" id="{1A8F06C3-F522-4EF8-89D6-D655CDA2D3F6}"/>
              </a:ext>
            </a:extLst>
          </p:cNvPr>
          <p:cNvSpPr/>
          <p:nvPr/>
        </p:nvSpPr>
        <p:spPr>
          <a:xfrm>
            <a:off x="10613010" y="14260650"/>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7" name="Group 46">
            <a:extLst>
              <a:ext uri="{FF2B5EF4-FFF2-40B4-BE49-F238E27FC236}">
                <a16:creationId xmlns:a16="http://schemas.microsoft.com/office/drawing/2014/main" id="{446640CD-52CF-486A-A83A-2777A488889D}"/>
              </a:ext>
            </a:extLst>
          </p:cNvPr>
          <p:cNvGrpSpPr/>
          <p:nvPr/>
        </p:nvGrpSpPr>
        <p:grpSpPr>
          <a:xfrm>
            <a:off x="10384410" y="14260650"/>
            <a:ext cx="117475" cy="117475"/>
            <a:chOff x="9226550" y="2701925"/>
            <a:chExt cx="117475" cy="117475"/>
          </a:xfrm>
        </p:grpSpPr>
        <p:sp>
          <p:nvSpPr>
            <p:cNvPr id="48" name="Rectangle 47">
              <a:extLst>
                <a:ext uri="{FF2B5EF4-FFF2-40B4-BE49-F238E27FC236}">
                  <a16:creationId xmlns:a16="http://schemas.microsoft.com/office/drawing/2014/main" id="{AC831DA2-C9AB-41ED-8FA3-FD5411ADCBA3}"/>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reeform: Shape 48">
              <a:extLst>
                <a:ext uri="{FF2B5EF4-FFF2-40B4-BE49-F238E27FC236}">
                  <a16:creationId xmlns:a16="http://schemas.microsoft.com/office/drawing/2014/main" id="{EB9DE104-031F-4545-83AA-DCB0BF7F5928}"/>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0" name="Rectangle 49">
            <a:extLst>
              <a:ext uri="{FF2B5EF4-FFF2-40B4-BE49-F238E27FC236}">
                <a16:creationId xmlns:a16="http://schemas.microsoft.com/office/drawing/2014/main" id="{8991EE91-AFD2-4FF6-ACD7-D3FC355E86A2}"/>
              </a:ext>
            </a:extLst>
          </p:cNvPr>
          <p:cNvSpPr/>
          <p:nvPr/>
        </p:nvSpPr>
        <p:spPr>
          <a:xfrm>
            <a:off x="11078944" y="14260650"/>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1" name="Group 50">
            <a:extLst>
              <a:ext uri="{FF2B5EF4-FFF2-40B4-BE49-F238E27FC236}">
                <a16:creationId xmlns:a16="http://schemas.microsoft.com/office/drawing/2014/main" id="{79B8A893-49C0-4581-96B0-1BE4068D1DCC}"/>
              </a:ext>
            </a:extLst>
          </p:cNvPr>
          <p:cNvGrpSpPr/>
          <p:nvPr/>
        </p:nvGrpSpPr>
        <p:grpSpPr>
          <a:xfrm>
            <a:off x="10845977" y="14260650"/>
            <a:ext cx="117475" cy="117475"/>
            <a:chOff x="9226550" y="2701925"/>
            <a:chExt cx="117475" cy="117475"/>
          </a:xfrm>
        </p:grpSpPr>
        <p:sp>
          <p:nvSpPr>
            <p:cNvPr id="52" name="Rectangle 51">
              <a:extLst>
                <a:ext uri="{FF2B5EF4-FFF2-40B4-BE49-F238E27FC236}">
                  <a16:creationId xmlns:a16="http://schemas.microsoft.com/office/drawing/2014/main" id="{352B8C85-E04F-4FE6-8DE6-2C5B28A7CD2A}"/>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Shape 52">
              <a:extLst>
                <a:ext uri="{FF2B5EF4-FFF2-40B4-BE49-F238E27FC236}">
                  <a16:creationId xmlns:a16="http://schemas.microsoft.com/office/drawing/2014/main" id="{8CC7251A-E6E8-4676-84CA-21FF22310BC3}"/>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4" name="Rectangle 53">
            <a:extLst>
              <a:ext uri="{FF2B5EF4-FFF2-40B4-BE49-F238E27FC236}">
                <a16:creationId xmlns:a16="http://schemas.microsoft.com/office/drawing/2014/main" id="{61378B8C-E86A-47EF-B7B1-9A21B9A3AFC1}"/>
              </a:ext>
            </a:extLst>
          </p:cNvPr>
          <p:cNvSpPr/>
          <p:nvPr/>
        </p:nvSpPr>
        <p:spPr>
          <a:xfrm>
            <a:off x="9867784" y="13997515"/>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a:t>
            </a:r>
          </a:p>
        </p:txBody>
      </p:sp>
      <p:sp>
        <p:nvSpPr>
          <p:cNvPr id="55" name="Rectangle 54">
            <a:extLst>
              <a:ext uri="{FF2B5EF4-FFF2-40B4-BE49-F238E27FC236}">
                <a16:creationId xmlns:a16="http://schemas.microsoft.com/office/drawing/2014/main" id="{83349CDC-30D4-4E0D-9300-378AF5A42FB3}"/>
              </a:ext>
            </a:extLst>
          </p:cNvPr>
          <p:cNvSpPr/>
          <p:nvPr/>
        </p:nvSpPr>
        <p:spPr>
          <a:xfrm>
            <a:off x="10096229" y="13997515"/>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a:t>
            </a:r>
          </a:p>
        </p:txBody>
      </p:sp>
      <p:sp>
        <p:nvSpPr>
          <p:cNvPr id="56" name="Rectangle 55">
            <a:extLst>
              <a:ext uri="{FF2B5EF4-FFF2-40B4-BE49-F238E27FC236}">
                <a16:creationId xmlns:a16="http://schemas.microsoft.com/office/drawing/2014/main" id="{952967B7-CAB1-4D84-8952-CF0149A0222D}"/>
              </a:ext>
            </a:extLst>
          </p:cNvPr>
          <p:cNvSpPr/>
          <p:nvPr/>
        </p:nvSpPr>
        <p:spPr>
          <a:xfrm>
            <a:off x="10314562" y="13997515"/>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a:t>
            </a:r>
          </a:p>
        </p:txBody>
      </p:sp>
      <p:sp>
        <p:nvSpPr>
          <p:cNvPr id="57" name="Rectangle 56">
            <a:extLst>
              <a:ext uri="{FF2B5EF4-FFF2-40B4-BE49-F238E27FC236}">
                <a16:creationId xmlns:a16="http://schemas.microsoft.com/office/drawing/2014/main" id="{18FDD47D-44C9-4334-90E8-E6BB50C6EC21}"/>
              </a:ext>
            </a:extLst>
          </p:cNvPr>
          <p:cNvSpPr/>
          <p:nvPr/>
        </p:nvSpPr>
        <p:spPr>
          <a:xfrm>
            <a:off x="10474793" y="13997515"/>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xx</a:t>
            </a:r>
          </a:p>
        </p:txBody>
      </p:sp>
      <p:sp>
        <p:nvSpPr>
          <p:cNvPr id="60" name="Rectangle 59">
            <a:extLst>
              <a:ext uri="{FF2B5EF4-FFF2-40B4-BE49-F238E27FC236}">
                <a16:creationId xmlns:a16="http://schemas.microsoft.com/office/drawing/2014/main" id="{3BE3C411-1A5A-490C-8834-98E811C88753}"/>
              </a:ext>
            </a:extLst>
          </p:cNvPr>
          <p:cNvSpPr/>
          <p:nvPr/>
        </p:nvSpPr>
        <p:spPr>
          <a:xfrm>
            <a:off x="10707760" y="13997515"/>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yy</a:t>
            </a:r>
          </a:p>
        </p:txBody>
      </p:sp>
      <p:sp>
        <p:nvSpPr>
          <p:cNvPr id="61" name="Rectangle 60">
            <a:extLst>
              <a:ext uri="{FF2B5EF4-FFF2-40B4-BE49-F238E27FC236}">
                <a16:creationId xmlns:a16="http://schemas.microsoft.com/office/drawing/2014/main" id="{A5966FDC-FFDC-4D72-BD52-D84EF5D15875}"/>
              </a:ext>
            </a:extLst>
          </p:cNvPr>
          <p:cNvSpPr/>
          <p:nvPr/>
        </p:nvSpPr>
        <p:spPr>
          <a:xfrm>
            <a:off x="10942909" y="13997515"/>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zz</a:t>
            </a:r>
          </a:p>
        </p:txBody>
      </p:sp>
      <p:sp>
        <p:nvSpPr>
          <p:cNvPr id="62" name="Rectangle 61">
            <a:extLst>
              <a:ext uri="{FF2B5EF4-FFF2-40B4-BE49-F238E27FC236}">
                <a16:creationId xmlns:a16="http://schemas.microsoft.com/office/drawing/2014/main" id="{3B7E5702-0140-4E75-BB15-99095A802378}"/>
              </a:ext>
            </a:extLst>
          </p:cNvPr>
          <p:cNvSpPr/>
          <p:nvPr/>
        </p:nvSpPr>
        <p:spPr>
          <a:xfrm>
            <a:off x="9472281" y="14122927"/>
            <a:ext cx="501875"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rgbClr val="005CAF"/>
                </a:solidFill>
              </a:rPr>
              <a:t>S</a:t>
            </a:r>
          </a:p>
        </p:txBody>
      </p:sp>
      <p:sp>
        <p:nvSpPr>
          <p:cNvPr id="82" name="Rectangle 81">
            <a:extLst>
              <a:ext uri="{FF2B5EF4-FFF2-40B4-BE49-F238E27FC236}">
                <a16:creationId xmlns:a16="http://schemas.microsoft.com/office/drawing/2014/main" id="{AB8DF6E1-41AE-45AF-B14F-77FAFE04FBCB}"/>
              </a:ext>
            </a:extLst>
          </p:cNvPr>
          <p:cNvSpPr/>
          <p:nvPr/>
        </p:nvSpPr>
        <p:spPr>
          <a:xfrm>
            <a:off x="10155810" y="14684916"/>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3" name="Group 82">
            <a:extLst>
              <a:ext uri="{FF2B5EF4-FFF2-40B4-BE49-F238E27FC236}">
                <a16:creationId xmlns:a16="http://schemas.microsoft.com/office/drawing/2014/main" id="{83172345-10DA-4AD7-8899-DE2106BFB823}"/>
              </a:ext>
            </a:extLst>
          </p:cNvPr>
          <p:cNvGrpSpPr/>
          <p:nvPr/>
        </p:nvGrpSpPr>
        <p:grpSpPr>
          <a:xfrm>
            <a:off x="9927210" y="14684916"/>
            <a:ext cx="117475" cy="117475"/>
            <a:chOff x="9226550" y="2701925"/>
            <a:chExt cx="117475" cy="117475"/>
          </a:xfrm>
        </p:grpSpPr>
        <p:sp>
          <p:nvSpPr>
            <p:cNvPr id="84" name="Rectangle 83">
              <a:extLst>
                <a:ext uri="{FF2B5EF4-FFF2-40B4-BE49-F238E27FC236}">
                  <a16:creationId xmlns:a16="http://schemas.microsoft.com/office/drawing/2014/main" id="{AC9CB5B5-E5E3-4B6A-9615-AD536D2B2A7F}"/>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Freeform: Shape 84">
              <a:extLst>
                <a:ext uri="{FF2B5EF4-FFF2-40B4-BE49-F238E27FC236}">
                  <a16:creationId xmlns:a16="http://schemas.microsoft.com/office/drawing/2014/main" id="{3FDAD988-44D7-4B1C-9B50-6A9FA0CB55F7}"/>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8" name="Rectangle 87">
            <a:extLst>
              <a:ext uri="{FF2B5EF4-FFF2-40B4-BE49-F238E27FC236}">
                <a16:creationId xmlns:a16="http://schemas.microsoft.com/office/drawing/2014/main" id="{F49C4AE1-8D45-4FBC-86D4-BCEF31B5092F}"/>
              </a:ext>
            </a:extLst>
          </p:cNvPr>
          <p:cNvSpPr/>
          <p:nvPr/>
        </p:nvSpPr>
        <p:spPr>
          <a:xfrm>
            <a:off x="10613010" y="14684916"/>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9" name="Group 88">
            <a:extLst>
              <a:ext uri="{FF2B5EF4-FFF2-40B4-BE49-F238E27FC236}">
                <a16:creationId xmlns:a16="http://schemas.microsoft.com/office/drawing/2014/main" id="{E84BE6C9-5E36-422F-B404-E85C5FC8216C}"/>
              </a:ext>
            </a:extLst>
          </p:cNvPr>
          <p:cNvGrpSpPr/>
          <p:nvPr/>
        </p:nvGrpSpPr>
        <p:grpSpPr>
          <a:xfrm>
            <a:off x="10384410" y="14684916"/>
            <a:ext cx="117475" cy="117475"/>
            <a:chOff x="9226550" y="2701925"/>
            <a:chExt cx="117475" cy="117475"/>
          </a:xfrm>
        </p:grpSpPr>
        <p:sp>
          <p:nvSpPr>
            <p:cNvPr id="90" name="Rectangle 89">
              <a:extLst>
                <a:ext uri="{FF2B5EF4-FFF2-40B4-BE49-F238E27FC236}">
                  <a16:creationId xmlns:a16="http://schemas.microsoft.com/office/drawing/2014/main" id="{9EA2B9EC-A050-468F-A846-DD90646586C7}"/>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Freeform: Shape 90">
              <a:extLst>
                <a:ext uri="{FF2B5EF4-FFF2-40B4-BE49-F238E27FC236}">
                  <a16:creationId xmlns:a16="http://schemas.microsoft.com/office/drawing/2014/main" id="{29BA296E-2009-4DA0-BCD0-A3E36F6A622F}"/>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2" name="Rectangle 91">
            <a:extLst>
              <a:ext uri="{FF2B5EF4-FFF2-40B4-BE49-F238E27FC236}">
                <a16:creationId xmlns:a16="http://schemas.microsoft.com/office/drawing/2014/main" id="{EDDF250D-F75F-4516-892B-51E2E613925E}"/>
              </a:ext>
            </a:extLst>
          </p:cNvPr>
          <p:cNvSpPr/>
          <p:nvPr/>
        </p:nvSpPr>
        <p:spPr>
          <a:xfrm>
            <a:off x="11078944" y="14684916"/>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3" name="Group 92">
            <a:extLst>
              <a:ext uri="{FF2B5EF4-FFF2-40B4-BE49-F238E27FC236}">
                <a16:creationId xmlns:a16="http://schemas.microsoft.com/office/drawing/2014/main" id="{1FD6C53F-1A31-43CB-96C5-6253E5048F2F}"/>
              </a:ext>
            </a:extLst>
          </p:cNvPr>
          <p:cNvGrpSpPr/>
          <p:nvPr/>
        </p:nvGrpSpPr>
        <p:grpSpPr>
          <a:xfrm>
            <a:off x="10845977" y="14684916"/>
            <a:ext cx="117475" cy="117475"/>
            <a:chOff x="9226550" y="2701925"/>
            <a:chExt cx="117475" cy="117475"/>
          </a:xfrm>
        </p:grpSpPr>
        <p:sp>
          <p:nvSpPr>
            <p:cNvPr id="94" name="Rectangle 93">
              <a:extLst>
                <a:ext uri="{FF2B5EF4-FFF2-40B4-BE49-F238E27FC236}">
                  <a16:creationId xmlns:a16="http://schemas.microsoft.com/office/drawing/2014/main" id="{A60078F6-35E0-4300-A667-2BA791689B21}"/>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Freeform: Shape 94">
              <a:extLst>
                <a:ext uri="{FF2B5EF4-FFF2-40B4-BE49-F238E27FC236}">
                  <a16:creationId xmlns:a16="http://schemas.microsoft.com/office/drawing/2014/main" id="{1F7238F3-A297-4CBB-B82B-BF0252D83674}"/>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6" name="Rectangle 95">
            <a:extLst>
              <a:ext uri="{FF2B5EF4-FFF2-40B4-BE49-F238E27FC236}">
                <a16:creationId xmlns:a16="http://schemas.microsoft.com/office/drawing/2014/main" id="{4B597179-7A33-4CA9-8286-F33D324073C4}"/>
              </a:ext>
            </a:extLst>
          </p:cNvPr>
          <p:cNvSpPr/>
          <p:nvPr/>
        </p:nvSpPr>
        <p:spPr>
          <a:xfrm>
            <a:off x="9867784" y="14421781"/>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a:t>
            </a:r>
          </a:p>
        </p:txBody>
      </p:sp>
      <p:sp>
        <p:nvSpPr>
          <p:cNvPr id="97" name="Rectangle 96">
            <a:extLst>
              <a:ext uri="{FF2B5EF4-FFF2-40B4-BE49-F238E27FC236}">
                <a16:creationId xmlns:a16="http://schemas.microsoft.com/office/drawing/2014/main" id="{28C2FBAC-CBCA-4C55-8690-3FB094786FAB}"/>
              </a:ext>
            </a:extLst>
          </p:cNvPr>
          <p:cNvSpPr/>
          <p:nvPr/>
        </p:nvSpPr>
        <p:spPr>
          <a:xfrm>
            <a:off x="10096229" y="14421781"/>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a:t>
            </a:r>
          </a:p>
        </p:txBody>
      </p:sp>
      <p:sp>
        <p:nvSpPr>
          <p:cNvPr id="98" name="Rectangle 97">
            <a:extLst>
              <a:ext uri="{FF2B5EF4-FFF2-40B4-BE49-F238E27FC236}">
                <a16:creationId xmlns:a16="http://schemas.microsoft.com/office/drawing/2014/main" id="{77172F7B-D1A8-47ED-8E8B-31E0EFDED6FB}"/>
              </a:ext>
            </a:extLst>
          </p:cNvPr>
          <p:cNvSpPr/>
          <p:nvPr/>
        </p:nvSpPr>
        <p:spPr>
          <a:xfrm>
            <a:off x="10314562" y="14421781"/>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a:t>
            </a:r>
          </a:p>
        </p:txBody>
      </p:sp>
      <p:sp>
        <p:nvSpPr>
          <p:cNvPr id="99" name="Rectangle 98">
            <a:extLst>
              <a:ext uri="{FF2B5EF4-FFF2-40B4-BE49-F238E27FC236}">
                <a16:creationId xmlns:a16="http://schemas.microsoft.com/office/drawing/2014/main" id="{6705B720-36C5-4C39-AE17-C00F17BE92C0}"/>
              </a:ext>
            </a:extLst>
          </p:cNvPr>
          <p:cNvSpPr/>
          <p:nvPr/>
        </p:nvSpPr>
        <p:spPr>
          <a:xfrm>
            <a:off x="10474793" y="14421781"/>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xx</a:t>
            </a:r>
          </a:p>
        </p:txBody>
      </p:sp>
      <p:sp>
        <p:nvSpPr>
          <p:cNvPr id="100" name="Rectangle 99">
            <a:extLst>
              <a:ext uri="{FF2B5EF4-FFF2-40B4-BE49-F238E27FC236}">
                <a16:creationId xmlns:a16="http://schemas.microsoft.com/office/drawing/2014/main" id="{B0DCD45F-ACF6-49FB-9A57-8373C2311EA5}"/>
              </a:ext>
            </a:extLst>
          </p:cNvPr>
          <p:cNvSpPr/>
          <p:nvPr/>
        </p:nvSpPr>
        <p:spPr>
          <a:xfrm>
            <a:off x="10707760" y="14421781"/>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yy</a:t>
            </a:r>
          </a:p>
        </p:txBody>
      </p:sp>
      <p:sp>
        <p:nvSpPr>
          <p:cNvPr id="101" name="Rectangle 100">
            <a:extLst>
              <a:ext uri="{FF2B5EF4-FFF2-40B4-BE49-F238E27FC236}">
                <a16:creationId xmlns:a16="http://schemas.microsoft.com/office/drawing/2014/main" id="{EB95EFFC-132A-4964-95F0-8211F145F75D}"/>
              </a:ext>
            </a:extLst>
          </p:cNvPr>
          <p:cNvSpPr/>
          <p:nvPr/>
        </p:nvSpPr>
        <p:spPr>
          <a:xfrm>
            <a:off x="10942909" y="14421781"/>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zz</a:t>
            </a:r>
          </a:p>
        </p:txBody>
      </p:sp>
      <p:sp>
        <p:nvSpPr>
          <p:cNvPr id="102" name="Rectangle 101">
            <a:extLst>
              <a:ext uri="{FF2B5EF4-FFF2-40B4-BE49-F238E27FC236}">
                <a16:creationId xmlns:a16="http://schemas.microsoft.com/office/drawing/2014/main" id="{25D9C613-A38C-427E-91C2-79195BC58F30}"/>
              </a:ext>
            </a:extLst>
          </p:cNvPr>
          <p:cNvSpPr/>
          <p:nvPr/>
        </p:nvSpPr>
        <p:spPr>
          <a:xfrm>
            <a:off x="9472281" y="14547193"/>
            <a:ext cx="501875"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rgbClr val="005CAF"/>
                </a:solidFill>
              </a:rPr>
              <a:t>E</a:t>
            </a:r>
          </a:p>
        </p:txBody>
      </p:sp>
      <p:sp>
        <p:nvSpPr>
          <p:cNvPr id="103" name="Oval 102">
            <a:extLst>
              <a:ext uri="{FF2B5EF4-FFF2-40B4-BE49-F238E27FC236}">
                <a16:creationId xmlns:a16="http://schemas.microsoft.com/office/drawing/2014/main" id="{ED08A062-8B06-4C97-A5B9-261252F628BD}"/>
              </a:ext>
            </a:extLst>
          </p:cNvPr>
          <p:cNvSpPr/>
          <p:nvPr/>
        </p:nvSpPr>
        <p:spPr>
          <a:xfrm>
            <a:off x="14213877" y="12145925"/>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84823BD9-4599-4233-B7AE-E357F6F77766}"/>
              </a:ext>
            </a:extLst>
          </p:cNvPr>
          <p:cNvSpPr/>
          <p:nvPr/>
        </p:nvSpPr>
        <p:spPr>
          <a:xfrm>
            <a:off x="12558207" y="12453702"/>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D52C0832-228D-4B08-A1F0-6C5550B107E4}"/>
              </a:ext>
            </a:extLst>
          </p:cNvPr>
          <p:cNvSpPr/>
          <p:nvPr/>
        </p:nvSpPr>
        <p:spPr>
          <a:xfrm>
            <a:off x="12558207" y="12822449"/>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277A7C63-74A9-485C-9926-BF67A08627D8}"/>
              </a:ext>
            </a:extLst>
          </p:cNvPr>
          <p:cNvSpPr/>
          <p:nvPr/>
        </p:nvSpPr>
        <p:spPr>
          <a:xfrm>
            <a:off x="12558207" y="1150400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7B43B7D1-5343-494C-96E8-C49950B44DAD}"/>
              </a:ext>
            </a:extLst>
          </p:cNvPr>
          <p:cNvSpPr/>
          <p:nvPr/>
        </p:nvSpPr>
        <p:spPr>
          <a:xfrm>
            <a:off x="12558207" y="1180941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4F00D358-B425-435E-AF6C-E262CD320364}"/>
              </a:ext>
            </a:extLst>
          </p:cNvPr>
          <p:cNvSpPr/>
          <p:nvPr/>
        </p:nvSpPr>
        <p:spPr>
          <a:xfrm>
            <a:off x="12558207" y="12123975"/>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Rounded Corners 108">
            <a:extLst>
              <a:ext uri="{FF2B5EF4-FFF2-40B4-BE49-F238E27FC236}">
                <a16:creationId xmlns:a16="http://schemas.microsoft.com/office/drawing/2014/main" id="{B5EEB962-C164-4BF9-BBE3-532B847939A7}"/>
              </a:ext>
            </a:extLst>
          </p:cNvPr>
          <p:cNvSpPr/>
          <p:nvPr/>
        </p:nvSpPr>
        <p:spPr>
          <a:xfrm>
            <a:off x="12627195" y="11336571"/>
            <a:ext cx="1652644" cy="3243815"/>
          </a:xfrm>
          <a:prstGeom prst="roundRect">
            <a:avLst>
              <a:gd name="adj" fmla="val 3867"/>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Rounded Corners 109">
            <a:extLst>
              <a:ext uri="{FF2B5EF4-FFF2-40B4-BE49-F238E27FC236}">
                <a16:creationId xmlns:a16="http://schemas.microsoft.com/office/drawing/2014/main" id="{0D082C46-65D1-457A-8671-8B7B360B1383}"/>
              </a:ext>
            </a:extLst>
          </p:cNvPr>
          <p:cNvSpPr/>
          <p:nvPr/>
        </p:nvSpPr>
        <p:spPr>
          <a:xfrm>
            <a:off x="13167692" y="11377930"/>
            <a:ext cx="374650" cy="1627987"/>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400" dirty="0">
                <a:solidFill>
                  <a:schemeClr val="bg1"/>
                </a:solidFill>
              </a:rPr>
              <a:t>Member 1D</a:t>
            </a:r>
          </a:p>
        </p:txBody>
      </p:sp>
      <p:sp>
        <p:nvSpPr>
          <p:cNvPr id="111" name="TextBox 110">
            <a:extLst>
              <a:ext uri="{FF2B5EF4-FFF2-40B4-BE49-F238E27FC236}">
                <a16:creationId xmlns:a16="http://schemas.microsoft.com/office/drawing/2014/main" id="{50D2585F-C237-48F7-89D2-9FE3D6B79CA9}"/>
              </a:ext>
            </a:extLst>
          </p:cNvPr>
          <p:cNvSpPr txBox="1"/>
          <p:nvPr/>
        </p:nvSpPr>
        <p:spPr>
          <a:xfrm>
            <a:off x="12390283" y="11398161"/>
            <a:ext cx="748834" cy="307777"/>
          </a:xfrm>
          <a:prstGeom prst="rect">
            <a:avLst/>
          </a:prstGeom>
          <a:noFill/>
        </p:spPr>
        <p:txBody>
          <a:bodyPr wrap="square" rtlCol="0">
            <a:spAutoFit/>
          </a:bodyPr>
          <a:lstStyle/>
          <a:p>
            <a:pPr algn="r"/>
            <a:r>
              <a:rPr lang="en-GB" sz="1400" dirty="0"/>
              <a:t>Crv</a:t>
            </a:r>
          </a:p>
        </p:txBody>
      </p:sp>
      <p:sp>
        <p:nvSpPr>
          <p:cNvPr id="112" name="TextBox 111">
            <a:extLst>
              <a:ext uri="{FF2B5EF4-FFF2-40B4-BE49-F238E27FC236}">
                <a16:creationId xmlns:a16="http://schemas.microsoft.com/office/drawing/2014/main" id="{F332A5AA-4D3B-4F2F-8AC8-1009A52E41CE}"/>
              </a:ext>
            </a:extLst>
          </p:cNvPr>
          <p:cNvSpPr txBox="1"/>
          <p:nvPr/>
        </p:nvSpPr>
        <p:spPr>
          <a:xfrm>
            <a:off x="12390283" y="11703843"/>
            <a:ext cx="748834" cy="307777"/>
          </a:xfrm>
          <a:prstGeom prst="rect">
            <a:avLst/>
          </a:prstGeom>
          <a:noFill/>
        </p:spPr>
        <p:txBody>
          <a:bodyPr wrap="square" rtlCol="0">
            <a:spAutoFit/>
          </a:bodyPr>
          <a:lstStyle/>
          <a:p>
            <a:pPr algn="r"/>
            <a:r>
              <a:rPr lang="en-GB" sz="1400" dirty="0"/>
              <a:t>Prop</a:t>
            </a:r>
          </a:p>
        </p:txBody>
      </p:sp>
      <p:sp>
        <p:nvSpPr>
          <p:cNvPr id="113" name="TextBox 112">
            <a:extLst>
              <a:ext uri="{FF2B5EF4-FFF2-40B4-BE49-F238E27FC236}">
                <a16:creationId xmlns:a16="http://schemas.microsoft.com/office/drawing/2014/main" id="{5BECC427-B77F-418C-9526-1C036B48A274}"/>
              </a:ext>
            </a:extLst>
          </p:cNvPr>
          <p:cNvSpPr txBox="1"/>
          <p:nvPr/>
        </p:nvSpPr>
        <p:spPr>
          <a:xfrm>
            <a:off x="12310477" y="12039074"/>
            <a:ext cx="748834" cy="307777"/>
          </a:xfrm>
          <a:prstGeom prst="rect">
            <a:avLst/>
          </a:prstGeom>
          <a:noFill/>
        </p:spPr>
        <p:txBody>
          <a:bodyPr wrap="square" rtlCol="0">
            <a:spAutoFit/>
          </a:bodyPr>
          <a:lstStyle/>
          <a:p>
            <a:pPr algn="r"/>
            <a:r>
              <a:rPr lang="en-GB" sz="1400" dirty="0"/>
              <a:t>Typ</a:t>
            </a:r>
          </a:p>
        </p:txBody>
      </p:sp>
      <p:sp>
        <p:nvSpPr>
          <p:cNvPr id="114" name="TextBox 113">
            <a:extLst>
              <a:ext uri="{FF2B5EF4-FFF2-40B4-BE49-F238E27FC236}">
                <a16:creationId xmlns:a16="http://schemas.microsoft.com/office/drawing/2014/main" id="{D9832F5C-E46B-4998-B4D6-A87EA5E5F40B}"/>
              </a:ext>
            </a:extLst>
          </p:cNvPr>
          <p:cNvSpPr txBox="1"/>
          <p:nvPr/>
        </p:nvSpPr>
        <p:spPr>
          <a:xfrm>
            <a:off x="12390283" y="12368801"/>
            <a:ext cx="748834" cy="307777"/>
          </a:xfrm>
          <a:prstGeom prst="rect">
            <a:avLst/>
          </a:prstGeom>
          <a:noFill/>
        </p:spPr>
        <p:txBody>
          <a:bodyPr wrap="square" rtlCol="0">
            <a:spAutoFit/>
          </a:bodyPr>
          <a:lstStyle/>
          <a:p>
            <a:pPr algn="r"/>
            <a:r>
              <a:rPr lang="en-GB" sz="1400" dirty="0"/>
              <a:t>Rel</a:t>
            </a:r>
          </a:p>
        </p:txBody>
      </p:sp>
      <p:sp>
        <p:nvSpPr>
          <p:cNvPr id="115" name="TextBox 114">
            <a:extLst>
              <a:ext uri="{FF2B5EF4-FFF2-40B4-BE49-F238E27FC236}">
                <a16:creationId xmlns:a16="http://schemas.microsoft.com/office/drawing/2014/main" id="{58535426-8A4F-447E-AF98-6E29409898AC}"/>
              </a:ext>
            </a:extLst>
          </p:cNvPr>
          <p:cNvSpPr txBox="1"/>
          <p:nvPr/>
        </p:nvSpPr>
        <p:spPr>
          <a:xfrm>
            <a:off x="12390283" y="12737548"/>
            <a:ext cx="748834" cy="307777"/>
          </a:xfrm>
          <a:prstGeom prst="rect">
            <a:avLst/>
          </a:prstGeom>
          <a:noFill/>
        </p:spPr>
        <p:txBody>
          <a:bodyPr wrap="square" rtlCol="0">
            <a:spAutoFit/>
          </a:bodyPr>
          <a:lstStyle/>
          <a:p>
            <a:pPr algn="r"/>
            <a:r>
              <a:rPr lang="en-GB" sz="1400" dirty="0"/>
              <a:t>Offs</a:t>
            </a:r>
          </a:p>
        </p:txBody>
      </p:sp>
      <p:sp>
        <p:nvSpPr>
          <p:cNvPr id="116" name="TextBox 115">
            <a:extLst>
              <a:ext uri="{FF2B5EF4-FFF2-40B4-BE49-F238E27FC236}">
                <a16:creationId xmlns:a16="http://schemas.microsoft.com/office/drawing/2014/main" id="{0251CB12-9D4E-4415-ACE8-91A2ADC5B4F8}"/>
              </a:ext>
            </a:extLst>
          </p:cNvPr>
          <p:cNvSpPr txBox="1"/>
          <p:nvPr/>
        </p:nvSpPr>
        <p:spPr>
          <a:xfrm>
            <a:off x="13527365" y="12040476"/>
            <a:ext cx="1067398" cy="307777"/>
          </a:xfrm>
          <a:prstGeom prst="rect">
            <a:avLst/>
          </a:prstGeom>
          <a:noFill/>
        </p:spPr>
        <p:txBody>
          <a:bodyPr wrap="square" rtlCol="0">
            <a:spAutoFit/>
          </a:bodyPr>
          <a:lstStyle/>
          <a:p>
            <a:r>
              <a:rPr lang="en-GB" sz="1400" dirty="0"/>
              <a:t>Mem1D</a:t>
            </a:r>
          </a:p>
        </p:txBody>
      </p:sp>
      <p:sp>
        <p:nvSpPr>
          <p:cNvPr id="118" name="Isosceles Triangle 117">
            <a:extLst>
              <a:ext uri="{FF2B5EF4-FFF2-40B4-BE49-F238E27FC236}">
                <a16:creationId xmlns:a16="http://schemas.microsoft.com/office/drawing/2014/main" id="{CF88D6EE-5B55-4E5C-A56E-D92AE71483EE}"/>
              </a:ext>
            </a:extLst>
          </p:cNvPr>
          <p:cNvSpPr/>
          <p:nvPr/>
        </p:nvSpPr>
        <p:spPr>
          <a:xfrm rot="10800000">
            <a:off x="12995893" y="12171467"/>
            <a:ext cx="106032" cy="91407"/>
          </a:xfrm>
          <a:prstGeom prst="triangl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B59B7368-B325-4D94-A93C-7B97C11D6BFC}"/>
              </a:ext>
            </a:extLst>
          </p:cNvPr>
          <p:cNvSpPr/>
          <p:nvPr/>
        </p:nvSpPr>
        <p:spPr>
          <a:xfrm>
            <a:off x="13165785" y="13903941"/>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0" name="Group 119">
            <a:extLst>
              <a:ext uri="{FF2B5EF4-FFF2-40B4-BE49-F238E27FC236}">
                <a16:creationId xmlns:a16="http://schemas.microsoft.com/office/drawing/2014/main" id="{3041735E-37AE-4EF2-A0E3-C954358C2267}"/>
              </a:ext>
            </a:extLst>
          </p:cNvPr>
          <p:cNvGrpSpPr/>
          <p:nvPr/>
        </p:nvGrpSpPr>
        <p:grpSpPr>
          <a:xfrm>
            <a:off x="12937185" y="13903941"/>
            <a:ext cx="117475" cy="117475"/>
            <a:chOff x="9226550" y="2701925"/>
            <a:chExt cx="117475" cy="117475"/>
          </a:xfrm>
        </p:grpSpPr>
        <p:sp>
          <p:nvSpPr>
            <p:cNvPr id="121" name="Rectangle 120">
              <a:extLst>
                <a:ext uri="{FF2B5EF4-FFF2-40B4-BE49-F238E27FC236}">
                  <a16:creationId xmlns:a16="http://schemas.microsoft.com/office/drawing/2014/main" id="{1FBE4BC4-2625-4D05-AEA9-9DDDE4F955CB}"/>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Freeform: Shape 121">
              <a:extLst>
                <a:ext uri="{FF2B5EF4-FFF2-40B4-BE49-F238E27FC236}">
                  <a16:creationId xmlns:a16="http://schemas.microsoft.com/office/drawing/2014/main" id="{B8E43959-2248-4F18-A17C-EC91010E4605}"/>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24" name="Straight Connector 123">
            <a:extLst>
              <a:ext uri="{FF2B5EF4-FFF2-40B4-BE49-F238E27FC236}">
                <a16:creationId xmlns:a16="http://schemas.microsoft.com/office/drawing/2014/main" id="{923CC5B1-17CF-456B-8A48-EAF9DFEF4231}"/>
              </a:ext>
            </a:extLst>
          </p:cNvPr>
          <p:cNvCxnSpPr>
            <a:cxnSpLocks/>
          </p:cNvCxnSpPr>
          <p:nvPr/>
        </p:nvCxnSpPr>
        <p:spPr>
          <a:xfrm>
            <a:off x="12627195" y="13601595"/>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72F2E43-7D35-4FBB-ADDF-F05D86A5DC0E}"/>
              </a:ext>
            </a:extLst>
          </p:cNvPr>
          <p:cNvCxnSpPr>
            <a:cxnSpLocks/>
          </p:cNvCxnSpPr>
          <p:nvPr/>
        </p:nvCxnSpPr>
        <p:spPr>
          <a:xfrm>
            <a:off x="13903572" y="13601595"/>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C5F576C0-C20F-47E1-9AA0-50E0FF6C4108}"/>
              </a:ext>
            </a:extLst>
          </p:cNvPr>
          <p:cNvSpPr/>
          <p:nvPr/>
        </p:nvSpPr>
        <p:spPr>
          <a:xfrm>
            <a:off x="12627195" y="13479545"/>
            <a:ext cx="1652644"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Releases</a:t>
            </a:r>
          </a:p>
        </p:txBody>
      </p:sp>
      <p:sp>
        <p:nvSpPr>
          <p:cNvPr id="127" name="Rectangle 126">
            <a:extLst>
              <a:ext uri="{FF2B5EF4-FFF2-40B4-BE49-F238E27FC236}">
                <a16:creationId xmlns:a16="http://schemas.microsoft.com/office/drawing/2014/main" id="{CF598CB3-A2DE-41BE-A4B8-057C754DB7A2}"/>
              </a:ext>
            </a:extLst>
          </p:cNvPr>
          <p:cNvSpPr/>
          <p:nvPr/>
        </p:nvSpPr>
        <p:spPr>
          <a:xfrm>
            <a:off x="13622985" y="13903941"/>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8" name="Group 127">
            <a:extLst>
              <a:ext uri="{FF2B5EF4-FFF2-40B4-BE49-F238E27FC236}">
                <a16:creationId xmlns:a16="http://schemas.microsoft.com/office/drawing/2014/main" id="{BCA69B20-63B3-4648-8061-3306CCBC1D40}"/>
              </a:ext>
            </a:extLst>
          </p:cNvPr>
          <p:cNvGrpSpPr/>
          <p:nvPr/>
        </p:nvGrpSpPr>
        <p:grpSpPr>
          <a:xfrm>
            <a:off x="13394385" y="13903941"/>
            <a:ext cx="117475" cy="117475"/>
            <a:chOff x="9226550" y="2701925"/>
            <a:chExt cx="117475" cy="117475"/>
          </a:xfrm>
        </p:grpSpPr>
        <p:sp>
          <p:nvSpPr>
            <p:cNvPr id="129" name="Rectangle 128">
              <a:extLst>
                <a:ext uri="{FF2B5EF4-FFF2-40B4-BE49-F238E27FC236}">
                  <a16:creationId xmlns:a16="http://schemas.microsoft.com/office/drawing/2014/main" id="{E5F4D916-C92E-4A57-AE71-91A17B54AD9F}"/>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Freeform: Shape 129">
              <a:extLst>
                <a:ext uri="{FF2B5EF4-FFF2-40B4-BE49-F238E27FC236}">
                  <a16:creationId xmlns:a16="http://schemas.microsoft.com/office/drawing/2014/main" id="{F20BC396-35F7-4959-AE2F-02FAC720023C}"/>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31" name="Rectangle 130">
            <a:extLst>
              <a:ext uri="{FF2B5EF4-FFF2-40B4-BE49-F238E27FC236}">
                <a16:creationId xmlns:a16="http://schemas.microsoft.com/office/drawing/2014/main" id="{C06E4829-12E8-4542-9C96-CDE9594CCAEB}"/>
              </a:ext>
            </a:extLst>
          </p:cNvPr>
          <p:cNvSpPr/>
          <p:nvPr/>
        </p:nvSpPr>
        <p:spPr>
          <a:xfrm>
            <a:off x="14088919" y="13903941"/>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2" name="Group 131">
            <a:extLst>
              <a:ext uri="{FF2B5EF4-FFF2-40B4-BE49-F238E27FC236}">
                <a16:creationId xmlns:a16="http://schemas.microsoft.com/office/drawing/2014/main" id="{6483AD42-E008-42EC-B683-D3E1BD205D47}"/>
              </a:ext>
            </a:extLst>
          </p:cNvPr>
          <p:cNvGrpSpPr/>
          <p:nvPr/>
        </p:nvGrpSpPr>
        <p:grpSpPr>
          <a:xfrm>
            <a:off x="13855952" y="13903941"/>
            <a:ext cx="117475" cy="117475"/>
            <a:chOff x="9226550" y="2701925"/>
            <a:chExt cx="117475" cy="117475"/>
          </a:xfrm>
        </p:grpSpPr>
        <p:sp>
          <p:nvSpPr>
            <p:cNvPr id="133" name="Rectangle 132">
              <a:extLst>
                <a:ext uri="{FF2B5EF4-FFF2-40B4-BE49-F238E27FC236}">
                  <a16:creationId xmlns:a16="http://schemas.microsoft.com/office/drawing/2014/main" id="{23B60C95-7F90-42DC-AF44-8C419EFAEB04}"/>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Freeform: Shape 133">
              <a:extLst>
                <a:ext uri="{FF2B5EF4-FFF2-40B4-BE49-F238E27FC236}">
                  <a16:creationId xmlns:a16="http://schemas.microsoft.com/office/drawing/2014/main" id="{BB4FF580-C631-4757-887C-21DDC458B5D3}"/>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35" name="Rectangle 134">
            <a:extLst>
              <a:ext uri="{FF2B5EF4-FFF2-40B4-BE49-F238E27FC236}">
                <a16:creationId xmlns:a16="http://schemas.microsoft.com/office/drawing/2014/main" id="{F37049D9-3A0C-4CC3-8C59-42345783A1D0}"/>
              </a:ext>
            </a:extLst>
          </p:cNvPr>
          <p:cNvSpPr/>
          <p:nvPr/>
        </p:nvSpPr>
        <p:spPr>
          <a:xfrm>
            <a:off x="12908239" y="13640806"/>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a:t>
            </a:r>
          </a:p>
        </p:txBody>
      </p:sp>
      <p:sp>
        <p:nvSpPr>
          <p:cNvPr id="136" name="Rectangle 135">
            <a:extLst>
              <a:ext uri="{FF2B5EF4-FFF2-40B4-BE49-F238E27FC236}">
                <a16:creationId xmlns:a16="http://schemas.microsoft.com/office/drawing/2014/main" id="{36000FF5-D17B-4874-8077-CBB58CCAF18C}"/>
              </a:ext>
            </a:extLst>
          </p:cNvPr>
          <p:cNvSpPr/>
          <p:nvPr/>
        </p:nvSpPr>
        <p:spPr>
          <a:xfrm>
            <a:off x="13136684" y="13640806"/>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a:t>
            </a:r>
          </a:p>
        </p:txBody>
      </p:sp>
      <p:sp>
        <p:nvSpPr>
          <p:cNvPr id="137" name="Rectangle 136">
            <a:extLst>
              <a:ext uri="{FF2B5EF4-FFF2-40B4-BE49-F238E27FC236}">
                <a16:creationId xmlns:a16="http://schemas.microsoft.com/office/drawing/2014/main" id="{D7AB6459-BF4D-4EF5-9592-90CAA58905E8}"/>
              </a:ext>
            </a:extLst>
          </p:cNvPr>
          <p:cNvSpPr/>
          <p:nvPr/>
        </p:nvSpPr>
        <p:spPr>
          <a:xfrm>
            <a:off x="13355017" y="13640806"/>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a:t>
            </a:r>
          </a:p>
        </p:txBody>
      </p:sp>
      <p:sp>
        <p:nvSpPr>
          <p:cNvPr id="138" name="Rectangle 137">
            <a:extLst>
              <a:ext uri="{FF2B5EF4-FFF2-40B4-BE49-F238E27FC236}">
                <a16:creationId xmlns:a16="http://schemas.microsoft.com/office/drawing/2014/main" id="{F5B9A722-25B3-41CA-8FC6-466098A9B22D}"/>
              </a:ext>
            </a:extLst>
          </p:cNvPr>
          <p:cNvSpPr/>
          <p:nvPr/>
        </p:nvSpPr>
        <p:spPr>
          <a:xfrm>
            <a:off x="13515248" y="13640806"/>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xx</a:t>
            </a:r>
          </a:p>
        </p:txBody>
      </p:sp>
      <p:sp>
        <p:nvSpPr>
          <p:cNvPr id="139" name="Rectangle 138">
            <a:extLst>
              <a:ext uri="{FF2B5EF4-FFF2-40B4-BE49-F238E27FC236}">
                <a16:creationId xmlns:a16="http://schemas.microsoft.com/office/drawing/2014/main" id="{4E54968F-186B-4F3C-A392-CFD6ED9A5755}"/>
              </a:ext>
            </a:extLst>
          </p:cNvPr>
          <p:cNvSpPr/>
          <p:nvPr/>
        </p:nvSpPr>
        <p:spPr>
          <a:xfrm>
            <a:off x="13748215" y="13640806"/>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yy</a:t>
            </a:r>
          </a:p>
        </p:txBody>
      </p:sp>
      <p:sp>
        <p:nvSpPr>
          <p:cNvPr id="140" name="Rectangle 139">
            <a:extLst>
              <a:ext uri="{FF2B5EF4-FFF2-40B4-BE49-F238E27FC236}">
                <a16:creationId xmlns:a16="http://schemas.microsoft.com/office/drawing/2014/main" id="{DAD919D8-1736-4D8F-9F27-C018716CFB1C}"/>
              </a:ext>
            </a:extLst>
          </p:cNvPr>
          <p:cNvSpPr/>
          <p:nvPr/>
        </p:nvSpPr>
        <p:spPr>
          <a:xfrm>
            <a:off x="13960504" y="13640806"/>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zz</a:t>
            </a:r>
          </a:p>
        </p:txBody>
      </p:sp>
      <p:sp>
        <p:nvSpPr>
          <p:cNvPr id="141" name="Rectangle 140">
            <a:extLst>
              <a:ext uri="{FF2B5EF4-FFF2-40B4-BE49-F238E27FC236}">
                <a16:creationId xmlns:a16="http://schemas.microsoft.com/office/drawing/2014/main" id="{B4D6B150-4761-4651-AE56-8EC59EA501B7}"/>
              </a:ext>
            </a:extLst>
          </p:cNvPr>
          <p:cNvSpPr/>
          <p:nvPr/>
        </p:nvSpPr>
        <p:spPr>
          <a:xfrm>
            <a:off x="12482256" y="13766218"/>
            <a:ext cx="501875"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rgbClr val="005CAF"/>
                </a:solidFill>
              </a:rPr>
              <a:t>S</a:t>
            </a:r>
          </a:p>
        </p:txBody>
      </p:sp>
      <p:sp>
        <p:nvSpPr>
          <p:cNvPr id="142" name="Rectangle 141">
            <a:extLst>
              <a:ext uri="{FF2B5EF4-FFF2-40B4-BE49-F238E27FC236}">
                <a16:creationId xmlns:a16="http://schemas.microsoft.com/office/drawing/2014/main" id="{C6D7AF54-0951-465F-8D97-82B3D8969024}"/>
              </a:ext>
            </a:extLst>
          </p:cNvPr>
          <p:cNvSpPr/>
          <p:nvPr/>
        </p:nvSpPr>
        <p:spPr>
          <a:xfrm>
            <a:off x="13165785" y="14328207"/>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3" name="Group 142">
            <a:extLst>
              <a:ext uri="{FF2B5EF4-FFF2-40B4-BE49-F238E27FC236}">
                <a16:creationId xmlns:a16="http://schemas.microsoft.com/office/drawing/2014/main" id="{25632FBE-DAB6-4A6B-9D57-14B94521C463}"/>
              </a:ext>
            </a:extLst>
          </p:cNvPr>
          <p:cNvGrpSpPr/>
          <p:nvPr/>
        </p:nvGrpSpPr>
        <p:grpSpPr>
          <a:xfrm>
            <a:off x="12937185" y="14328207"/>
            <a:ext cx="117475" cy="117475"/>
            <a:chOff x="9226550" y="2701925"/>
            <a:chExt cx="117475" cy="117475"/>
          </a:xfrm>
        </p:grpSpPr>
        <p:sp>
          <p:nvSpPr>
            <p:cNvPr id="144" name="Rectangle 143">
              <a:extLst>
                <a:ext uri="{FF2B5EF4-FFF2-40B4-BE49-F238E27FC236}">
                  <a16:creationId xmlns:a16="http://schemas.microsoft.com/office/drawing/2014/main" id="{AF95C413-2EE7-4264-AC82-6D830036F3E6}"/>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Freeform: Shape 144">
              <a:extLst>
                <a:ext uri="{FF2B5EF4-FFF2-40B4-BE49-F238E27FC236}">
                  <a16:creationId xmlns:a16="http://schemas.microsoft.com/office/drawing/2014/main" id="{A4297C0F-7D70-47D9-B7C0-3CEE5AA6BADD}"/>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48" name="Rectangle 147">
            <a:extLst>
              <a:ext uri="{FF2B5EF4-FFF2-40B4-BE49-F238E27FC236}">
                <a16:creationId xmlns:a16="http://schemas.microsoft.com/office/drawing/2014/main" id="{AF2E3A7D-50C2-4534-B874-F428793F64F7}"/>
              </a:ext>
            </a:extLst>
          </p:cNvPr>
          <p:cNvSpPr/>
          <p:nvPr/>
        </p:nvSpPr>
        <p:spPr>
          <a:xfrm>
            <a:off x="13622985" y="14328207"/>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9" name="Group 148">
            <a:extLst>
              <a:ext uri="{FF2B5EF4-FFF2-40B4-BE49-F238E27FC236}">
                <a16:creationId xmlns:a16="http://schemas.microsoft.com/office/drawing/2014/main" id="{AEB92496-E3C3-486A-8A53-0252C4A636A7}"/>
              </a:ext>
            </a:extLst>
          </p:cNvPr>
          <p:cNvGrpSpPr/>
          <p:nvPr/>
        </p:nvGrpSpPr>
        <p:grpSpPr>
          <a:xfrm>
            <a:off x="13394385" y="14328207"/>
            <a:ext cx="117475" cy="117475"/>
            <a:chOff x="9226550" y="2701925"/>
            <a:chExt cx="117475" cy="117475"/>
          </a:xfrm>
        </p:grpSpPr>
        <p:sp>
          <p:nvSpPr>
            <p:cNvPr id="150" name="Rectangle 149">
              <a:extLst>
                <a:ext uri="{FF2B5EF4-FFF2-40B4-BE49-F238E27FC236}">
                  <a16:creationId xmlns:a16="http://schemas.microsoft.com/office/drawing/2014/main" id="{9454AD65-6200-46FE-83FC-EE5D603D982D}"/>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Freeform: Shape 150">
              <a:extLst>
                <a:ext uri="{FF2B5EF4-FFF2-40B4-BE49-F238E27FC236}">
                  <a16:creationId xmlns:a16="http://schemas.microsoft.com/office/drawing/2014/main" id="{BD75FBC8-88DA-43FB-8BE6-60A7E836D621}"/>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2" name="Rectangle 151">
            <a:extLst>
              <a:ext uri="{FF2B5EF4-FFF2-40B4-BE49-F238E27FC236}">
                <a16:creationId xmlns:a16="http://schemas.microsoft.com/office/drawing/2014/main" id="{DF83A5AB-8E88-4080-B140-B3821BA1EB34}"/>
              </a:ext>
            </a:extLst>
          </p:cNvPr>
          <p:cNvSpPr/>
          <p:nvPr/>
        </p:nvSpPr>
        <p:spPr>
          <a:xfrm>
            <a:off x="14088919" y="14328207"/>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3" name="Group 152">
            <a:extLst>
              <a:ext uri="{FF2B5EF4-FFF2-40B4-BE49-F238E27FC236}">
                <a16:creationId xmlns:a16="http://schemas.microsoft.com/office/drawing/2014/main" id="{9CBB02BA-C836-423E-AB37-38E77BCC6B52}"/>
              </a:ext>
            </a:extLst>
          </p:cNvPr>
          <p:cNvGrpSpPr/>
          <p:nvPr/>
        </p:nvGrpSpPr>
        <p:grpSpPr>
          <a:xfrm>
            <a:off x="13855952" y="14328207"/>
            <a:ext cx="117475" cy="117475"/>
            <a:chOff x="9226550" y="2701925"/>
            <a:chExt cx="117475" cy="117475"/>
          </a:xfrm>
        </p:grpSpPr>
        <p:sp>
          <p:nvSpPr>
            <p:cNvPr id="154" name="Rectangle 153">
              <a:extLst>
                <a:ext uri="{FF2B5EF4-FFF2-40B4-BE49-F238E27FC236}">
                  <a16:creationId xmlns:a16="http://schemas.microsoft.com/office/drawing/2014/main" id="{650CE92B-4257-4B98-9CC4-6DC8D9DCBE2E}"/>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Freeform: Shape 154">
              <a:extLst>
                <a:ext uri="{FF2B5EF4-FFF2-40B4-BE49-F238E27FC236}">
                  <a16:creationId xmlns:a16="http://schemas.microsoft.com/office/drawing/2014/main" id="{2325C307-2371-44E2-9BDC-E6003E9BEF27}"/>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6" name="Rectangle 155">
            <a:extLst>
              <a:ext uri="{FF2B5EF4-FFF2-40B4-BE49-F238E27FC236}">
                <a16:creationId xmlns:a16="http://schemas.microsoft.com/office/drawing/2014/main" id="{5394BE18-867A-4EBA-A645-1F4F5ECD7AD2}"/>
              </a:ext>
            </a:extLst>
          </p:cNvPr>
          <p:cNvSpPr/>
          <p:nvPr/>
        </p:nvSpPr>
        <p:spPr>
          <a:xfrm>
            <a:off x="12877759" y="14065072"/>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a:t>
            </a:r>
          </a:p>
        </p:txBody>
      </p:sp>
      <p:sp>
        <p:nvSpPr>
          <p:cNvPr id="157" name="Rectangle 156">
            <a:extLst>
              <a:ext uri="{FF2B5EF4-FFF2-40B4-BE49-F238E27FC236}">
                <a16:creationId xmlns:a16="http://schemas.microsoft.com/office/drawing/2014/main" id="{F51F96C6-26D1-48F3-B692-2C2C16730393}"/>
              </a:ext>
            </a:extLst>
          </p:cNvPr>
          <p:cNvSpPr/>
          <p:nvPr/>
        </p:nvSpPr>
        <p:spPr>
          <a:xfrm>
            <a:off x="13106204" y="14065072"/>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a:t>
            </a:r>
          </a:p>
        </p:txBody>
      </p:sp>
      <p:sp>
        <p:nvSpPr>
          <p:cNvPr id="158" name="Rectangle 157">
            <a:extLst>
              <a:ext uri="{FF2B5EF4-FFF2-40B4-BE49-F238E27FC236}">
                <a16:creationId xmlns:a16="http://schemas.microsoft.com/office/drawing/2014/main" id="{DEC4C1F8-B7EE-4EA7-B3CC-C70365013435}"/>
              </a:ext>
            </a:extLst>
          </p:cNvPr>
          <p:cNvSpPr/>
          <p:nvPr/>
        </p:nvSpPr>
        <p:spPr>
          <a:xfrm>
            <a:off x="13324537" y="14065072"/>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a:t>
            </a:r>
          </a:p>
        </p:txBody>
      </p:sp>
      <p:sp>
        <p:nvSpPr>
          <p:cNvPr id="159" name="Rectangle 158">
            <a:extLst>
              <a:ext uri="{FF2B5EF4-FFF2-40B4-BE49-F238E27FC236}">
                <a16:creationId xmlns:a16="http://schemas.microsoft.com/office/drawing/2014/main" id="{F574B2F0-78A5-4290-8B5B-D18DAB2071AD}"/>
              </a:ext>
            </a:extLst>
          </p:cNvPr>
          <p:cNvSpPr/>
          <p:nvPr/>
        </p:nvSpPr>
        <p:spPr>
          <a:xfrm>
            <a:off x="13484768" y="14065072"/>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xx</a:t>
            </a:r>
          </a:p>
        </p:txBody>
      </p:sp>
      <p:sp>
        <p:nvSpPr>
          <p:cNvPr id="160" name="Rectangle 159">
            <a:extLst>
              <a:ext uri="{FF2B5EF4-FFF2-40B4-BE49-F238E27FC236}">
                <a16:creationId xmlns:a16="http://schemas.microsoft.com/office/drawing/2014/main" id="{449427C8-C52D-45AF-8C13-6FE7B093982F}"/>
              </a:ext>
            </a:extLst>
          </p:cNvPr>
          <p:cNvSpPr/>
          <p:nvPr/>
        </p:nvSpPr>
        <p:spPr>
          <a:xfrm>
            <a:off x="13717735" y="14065072"/>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yy</a:t>
            </a:r>
          </a:p>
        </p:txBody>
      </p:sp>
      <p:sp>
        <p:nvSpPr>
          <p:cNvPr id="161" name="Rectangle 160">
            <a:extLst>
              <a:ext uri="{FF2B5EF4-FFF2-40B4-BE49-F238E27FC236}">
                <a16:creationId xmlns:a16="http://schemas.microsoft.com/office/drawing/2014/main" id="{F568A2AB-C5A9-4D2A-8169-7213BFB01A47}"/>
              </a:ext>
            </a:extLst>
          </p:cNvPr>
          <p:cNvSpPr/>
          <p:nvPr/>
        </p:nvSpPr>
        <p:spPr>
          <a:xfrm>
            <a:off x="13952884" y="14065072"/>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zz</a:t>
            </a:r>
          </a:p>
        </p:txBody>
      </p:sp>
      <p:sp>
        <p:nvSpPr>
          <p:cNvPr id="162" name="Rectangle 161">
            <a:extLst>
              <a:ext uri="{FF2B5EF4-FFF2-40B4-BE49-F238E27FC236}">
                <a16:creationId xmlns:a16="http://schemas.microsoft.com/office/drawing/2014/main" id="{4DCEAD25-9205-46AC-A07B-642C69F8B22E}"/>
              </a:ext>
            </a:extLst>
          </p:cNvPr>
          <p:cNvSpPr/>
          <p:nvPr/>
        </p:nvSpPr>
        <p:spPr>
          <a:xfrm>
            <a:off x="12482256" y="14190484"/>
            <a:ext cx="501875"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rgbClr val="005CAF"/>
                </a:solidFill>
              </a:rPr>
              <a:t>E</a:t>
            </a:r>
          </a:p>
        </p:txBody>
      </p:sp>
      <p:sp>
        <p:nvSpPr>
          <p:cNvPr id="32" name="Rectangle 31">
            <a:extLst>
              <a:ext uri="{FF2B5EF4-FFF2-40B4-BE49-F238E27FC236}">
                <a16:creationId xmlns:a16="http://schemas.microsoft.com/office/drawing/2014/main" id="{C1765C66-3025-41AE-908F-CAE7967AEB0A}"/>
              </a:ext>
            </a:extLst>
          </p:cNvPr>
          <p:cNvSpPr/>
          <p:nvPr/>
        </p:nvSpPr>
        <p:spPr>
          <a:xfrm>
            <a:off x="12715888" y="13232382"/>
            <a:ext cx="708977" cy="250825"/>
          </a:xfrm>
          <a:prstGeom prst="rect">
            <a:avLst/>
          </a:prstGeom>
          <a:no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rgbClr val="005CAF"/>
                </a:solidFill>
              </a:rPr>
              <a:t>Analysis</a:t>
            </a:r>
          </a:p>
        </p:txBody>
      </p:sp>
      <p:sp>
        <p:nvSpPr>
          <p:cNvPr id="163" name="Rectangle 162">
            <a:extLst>
              <a:ext uri="{FF2B5EF4-FFF2-40B4-BE49-F238E27FC236}">
                <a16:creationId xmlns:a16="http://schemas.microsoft.com/office/drawing/2014/main" id="{81F39A5D-A13A-48A0-BE7C-EE2A158EAAF3}"/>
              </a:ext>
            </a:extLst>
          </p:cNvPr>
          <p:cNvSpPr/>
          <p:nvPr/>
        </p:nvSpPr>
        <p:spPr>
          <a:xfrm>
            <a:off x="13508844" y="13232382"/>
            <a:ext cx="708977" cy="25082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solidFill>
              </a:rPr>
              <a:t>Design</a:t>
            </a:r>
          </a:p>
        </p:txBody>
      </p:sp>
      <p:cxnSp>
        <p:nvCxnSpPr>
          <p:cNvPr id="164" name="Straight Connector 163">
            <a:extLst>
              <a:ext uri="{FF2B5EF4-FFF2-40B4-BE49-F238E27FC236}">
                <a16:creationId xmlns:a16="http://schemas.microsoft.com/office/drawing/2014/main" id="{AFC32B78-D666-4B2B-AFB8-627B986D2BC1}"/>
              </a:ext>
            </a:extLst>
          </p:cNvPr>
          <p:cNvCxnSpPr>
            <a:cxnSpLocks/>
          </p:cNvCxnSpPr>
          <p:nvPr/>
        </p:nvCxnSpPr>
        <p:spPr>
          <a:xfrm>
            <a:off x="12627195" y="13106202"/>
            <a:ext cx="51192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2D406CF9-3201-48A1-B3C5-B3F6B069CA22}"/>
              </a:ext>
            </a:extLst>
          </p:cNvPr>
          <p:cNvSpPr/>
          <p:nvPr/>
        </p:nvSpPr>
        <p:spPr>
          <a:xfrm>
            <a:off x="12627195" y="12984152"/>
            <a:ext cx="1652644"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Layer</a:t>
            </a:r>
          </a:p>
        </p:txBody>
      </p:sp>
      <p:cxnSp>
        <p:nvCxnSpPr>
          <p:cNvPr id="168" name="Straight Connector 167">
            <a:extLst>
              <a:ext uri="{FF2B5EF4-FFF2-40B4-BE49-F238E27FC236}">
                <a16:creationId xmlns:a16="http://schemas.microsoft.com/office/drawing/2014/main" id="{AF7F63D7-DDD1-46A1-BE6F-2BB998755419}"/>
              </a:ext>
            </a:extLst>
          </p:cNvPr>
          <p:cNvCxnSpPr>
            <a:cxnSpLocks/>
          </p:cNvCxnSpPr>
          <p:nvPr/>
        </p:nvCxnSpPr>
        <p:spPr>
          <a:xfrm>
            <a:off x="13770940" y="13106202"/>
            <a:ext cx="51192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CAECF595-83E1-4310-8AFC-1E624883E35C}"/>
              </a:ext>
            </a:extLst>
          </p:cNvPr>
          <p:cNvSpPr/>
          <p:nvPr/>
        </p:nvSpPr>
        <p:spPr>
          <a:xfrm>
            <a:off x="8384646" y="12336424"/>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Oval 169">
            <a:extLst>
              <a:ext uri="{FF2B5EF4-FFF2-40B4-BE49-F238E27FC236}">
                <a16:creationId xmlns:a16="http://schemas.microsoft.com/office/drawing/2014/main" id="{B9C11148-46B2-4CC6-915B-99F68AF743CB}"/>
              </a:ext>
            </a:extLst>
          </p:cNvPr>
          <p:cNvSpPr/>
          <p:nvPr/>
        </p:nvSpPr>
        <p:spPr>
          <a:xfrm>
            <a:off x="6728976" y="12453701"/>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Oval 170">
            <a:extLst>
              <a:ext uri="{FF2B5EF4-FFF2-40B4-BE49-F238E27FC236}">
                <a16:creationId xmlns:a16="http://schemas.microsoft.com/office/drawing/2014/main" id="{E8CA3BFB-B50E-40AF-A634-059CA3727400}"/>
              </a:ext>
            </a:extLst>
          </p:cNvPr>
          <p:cNvSpPr/>
          <p:nvPr/>
        </p:nvSpPr>
        <p:spPr>
          <a:xfrm>
            <a:off x="6728976" y="12822448"/>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Oval 171">
            <a:extLst>
              <a:ext uri="{FF2B5EF4-FFF2-40B4-BE49-F238E27FC236}">
                <a16:creationId xmlns:a16="http://schemas.microsoft.com/office/drawing/2014/main" id="{E283E0F4-A95B-400E-8961-B4B6F01492D4}"/>
              </a:ext>
            </a:extLst>
          </p:cNvPr>
          <p:cNvSpPr/>
          <p:nvPr/>
        </p:nvSpPr>
        <p:spPr>
          <a:xfrm>
            <a:off x="6728976" y="11504005"/>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Oval 172">
            <a:extLst>
              <a:ext uri="{FF2B5EF4-FFF2-40B4-BE49-F238E27FC236}">
                <a16:creationId xmlns:a16="http://schemas.microsoft.com/office/drawing/2014/main" id="{915D24EE-5064-42B1-A018-B12F8742586E}"/>
              </a:ext>
            </a:extLst>
          </p:cNvPr>
          <p:cNvSpPr/>
          <p:nvPr/>
        </p:nvSpPr>
        <p:spPr>
          <a:xfrm>
            <a:off x="6728976" y="11809415"/>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Oval 173">
            <a:extLst>
              <a:ext uri="{FF2B5EF4-FFF2-40B4-BE49-F238E27FC236}">
                <a16:creationId xmlns:a16="http://schemas.microsoft.com/office/drawing/2014/main" id="{5A4113F1-0D05-4ACB-AAD8-61CC23841579}"/>
              </a:ext>
            </a:extLst>
          </p:cNvPr>
          <p:cNvSpPr/>
          <p:nvPr/>
        </p:nvSpPr>
        <p:spPr>
          <a:xfrm>
            <a:off x="6728976" y="12123974"/>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Rectangle: Rounded Corners 174">
            <a:extLst>
              <a:ext uri="{FF2B5EF4-FFF2-40B4-BE49-F238E27FC236}">
                <a16:creationId xmlns:a16="http://schemas.microsoft.com/office/drawing/2014/main" id="{343D56BD-23B3-4C7A-BC3D-0273367C5072}"/>
              </a:ext>
            </a:extLst>
          </p:cNvPr>
          <p:cNvSpPr/>
          <p:nvPr/>
        </p:nvSpPr>
        <p:spPr>
          <a:xfrm>
            <a:off x="6797964" y="11336571"/>
            <a:ext cx="1652644" cy="2096542"/>
          </a:xfrm>
          <a:prstGeom prst="roundRect">
            <a:avLst>
              <a:gd name="adj" fmla="val 3867"/>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Rounded Corners 175">
            <a:extLst>
              <a:ext uri="{FF2B5EF4-FFF2-40B4-BE49-F238E27FC236}">
                <a16:creationId xmlns:a16="http://schemas.microsoft.com/office/drawing/2014/main" id="{BC2BA708-348D-4477-89F2-E6C76BC31F35}"/>
              </a:ext>
            </a:extLst>
          </p:cNvPr>
          <p:cNvSpPr/>
          <p:nvPr/>
        </p:nvSpPr>
        <p:spPr>
          <a:xfrm>
            <a:off x="7338461" y="11377929"/>
            <a:ext cx="374650" cy="2006516"/>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400" dirty="0">
                <a:solidFill>
                  <a:schemeClr val="bg1"/>
                </a:solidFill>
              </a:rPr>
              <a:t>Member 1D</a:t>
            </a:r>
          </a:p>
        </p:txBody>
      </p:sp>
      <p:sp>
        <p:nvSpPr>
          <p:cNvPr id="177" name="TextBox 176">
            <a:extLst>
              <a:ext uri="{FF2B5EF4-FFF2-40B4-BE49-F238E27FC236}">
                <a16:creationId xmlns:a16="http://schemas.microsoft.com/office/drawing/2014/main" id="{FC12CB9E-1CB1-4CC6-A10C-60A36BC2D5C0}"/>
              </a:ext>
            </a:extLst>
          </p:cNvPr>
          <p:cNvSpPr txBox="1"/>
          <p:nvPr/>
        </p:nvSpPr>
        <p:spPr>
          <a:xfrm>
            <a:off x="6561052" y="11398160"/>
            <a:ext cx="748834" cy="307777"/>
          </a:xfrm>
          <a:prstGeom prst="rect">
            <a:avLst/>
          </a:prstGeom>
          <a:noFill/>
        </p:spPr>
        <p:txBody>
          <a:bodyPr wrap="square" rtlCol="0">
            <a:spAutoFit/>
          </a:bodyPr>
          <a:lstStyle/>
          <a:p>
            <a:pPr algn="r"/>
            <a:r>
              <a:rPr lang="en-GB" sz="1400" dirty="0"/>
              <a:t>Crv</a:t>
            </a:r>
          </a:p>
        </p:txBody>
      </p:sp>
      <p:sp>
        <p:nvSpPr>
          <p:cNvPr id="178" name="TextBox 177">
            <a:extLst>
              <a:ext uri="{FF2B5EF4-FFF2-40B4-BE49-F238E27FC236}">
                <a16:creationId xmlns:a16="http://schemas.microsoft.com/office/drawing/2014/main" id="{357FF754-A3E5-494E-87F3-D158E0FCD53A}"/>
              </a:ext>
            </a:extLst>
          </p:cNvPr>
          <p:cNvSpPr txBox="1"/>
          <p:nvPr/>
        </p:nvSpPr>
        <p:spPr>
          <a:xfrm>
            <a:off x="6561052" y="11703842"/>
            <a:ext cx="748834" cy="307777"/>
          </a:xfrm>
          <a:prstGeom prst="rect">
            <a:avLst/>
          </a:prstGeom>
          <a:noFill/>
        </p:spPr>
        <p:txBody>
          <a:bodyPr wrap="square" rtlCol="0">
            <a:spAutoFit/>
          </a:bodyPr>
          <a:lstStyle/>
          <a:p>
            <a:pPr algn="r"/>
            <a:r>
              <a:rPr lang="en-GB" sz="1400" dirty="0"/>
              <a:t>Prop</a:t>
            </a:r>
          </a:p>
        </p:txBody>
      </p:sp>
      <p:sp>
        <p:nvSpPr>
          <p:cNvPr id="179" name="TextBox 178">
            <a:extLst>
              <a:ext uri="{FF2B5EF4-FFF2-40B4-BE49-F238E27FC236}">
                <a16:creationId xmlns:a16="http://schemas.microsoft.com/office/drawing/2014/main" id="{90F068C6-B53B-45AD-AF26-F5937424C8E0}"/>
              </a:ext>
            </a:extLst>
          </p:cNvPr>
          <p:cNvSpPr txBox="1"/>
          <p:nvPr/>
        </p:nvSpPr>
        <p:spPr>
          <a:xfrm>
            <a:off x="6561052" y="12039073"/>
            <a:ext cx="748834" cy="307777"/>
          </a:xfrm>
          <a:prstGeom prst="rect">
            <a:avLst/>
          </a:prstGeom>
          <a:noFill/>
        </p:spPr>
        <p:txBody>
          <a:bodyPr wrap="square" rtlCol="0">
            <a:spAutoFit/>
          </a:bodyPr>
          <a:lstStyle/>
          <a:p>
            <a:pPr algn="r"/>
            <a:r>
              <a:rPr lang="en-GB" sz="1400" dirty="0"/>
              <a:t>Typ</a:t>
            </a:r>
          </a:p>
        </p:txBody>
      </p:sp>
      <p:sp>
        <p:nvSpPr>
          <p:cNvPr id="180" name="TextBox 179">
            <a:extLst>
              <a:ext uri="{FF2B5EF4-FFF2-40B4-BE49-F238E27FC236}">
                <a16:creationId xmlns:a16="http://schemas.microsoft.com/office/drawing/2014/main" id="{DECEDEE9-ED94-4666-87D7-B53709352F73}"/>
              </a:ext>
            </a:extLst>
          </p:cNvPr>
          <p:cNvSpPr txBox="1"/>
          <p:nvPr/>
        </p:nvSpPr>
        <p:spPr>
          <a:xfrm>
            <a:off x="6561052" y="12368800"/>
            <a:ext cx="748834" cy="307777"/>
          </a:xfrm>
          <a:prstGeom prst="rect">
            <a:avLst/>
          </a:prstGeom>
          <a:noFill/>
        </p:spPr>
        <p:txBody>
          <a:bodyPr wrap="square" rtlCol="0">
            <a:spAutoFit/>
          </a:bodyPr>
          <a:lstStyle/>
          <a:p>
            <a:pPr algn="r"/>
            <a:r>
              <a:rPr lang="en-GB" sz="1400" dirty="0"/>
              <a:t>Rel1</a:t>
            </a:r>
          </a:p>
        </p:txBody>
      </p:sp>
      <p:sp>
        <p:nvSpPr>
          <p:cNvPr id="181" name="TextBox 180">
            <a:extLst>
              <a:ext uri="{FF2B5EF4-FFF2-40B4-BE49-F238E27FC236}">
                <a16:creationId xmlns:a16="http://schemas.microsoft.com/office/drawing/2014/main" id="{7B9B8A48-F574-4F00-AE1B-75726D52A4F1}"/>
              </a:ext>
            </a:extLst>
          </p:cNvPr>
          <p:cNvSpPr txBox="1"/>
          <p:nvPr/>
        </p:nvSpPr>
        <p:spPr>
          <a:xfrm>
            <a:off x="6561052" y="12737547"/>
            <a:ext cx="748834" cy="307777"/>
          </a:xfrm>
          <a:prstGeom prst="rect">
            <a:avLst/>
          </a:prstGeom>
          <a:noFill/>
        </p:spPr>
        <p:txBody>
          <a:bodyPr wrap="square" rtlCol="0">
            <a:spAutoFit/>
          </a:bodyPr>
          <a:lstStyle/>
          <a:p>
            <a:pPr algn="r"/>
            <a:r>
              <a:rPr lang="en-GB" sz="1400" dirty="0"/>
              <a:t>Rel2</a:t>
            </a:r>
          </a:p>
        </p:txBody>
      </p:sp>
      <p:sp>
        <p:nvSpPr>
          <p:cNvPr id="182" name="TextBox 181">
            <a:extLst>
              <a:ext uri="{FF2B5EF4-FFF2-40B4-BE49-F238E27FC236}">
                <a16:creationId xmlns:a16="http://schemas.microsoft.com/office/drawing/2014/main" id="{C53162CD-C95C-4FD3-8A8F-D17174227602}"/>
              </a:ext>
            </a:extLst>
          </p:cNvPr>
          <p:cNvSpPr txBox="1"/>
          <p:nvPr/>
        </p:nvSpPr>
        <p:spPr>
          <a:xfrm>
            <a:off x="7698134" y="12230975"/>
            <a:ext cx="1067398" cy="307777"/>
          </a:xfrm>
          <a:prstGeom prst="rect">
            <a:avLst/>
          </a:prstGeom>
          <a:noFill/>
        </p:spPr>
        <p:txBody>
          <a:bodyPr wrap="square" rtlCol="0">
            <a:spAutoFit/>
          </a:bodyPr>
          <a:lstStyle/>
          <a:p>
            <a:r>
              <a:rPr lang="en-GB" sz="1400" dirty="0"/>
              <a:t>Mem1D</a:t>
            </a:r>
          </a:p>
        </p:txBody>
      </p:sp>
      <p:sp>
        <p:nvSpPr>
          <p:cNvPr id="187" name="TextBox 186">
            <a:extLst>
              <a:ext uri="{FF2B5EF4-FFF2-40B4-BE49-F238E27FC236}">
                <a16:creationId xmlns:a16="http://schemas.microsoft.com/office/drawing/2014/main" id="{8680320A-6788-462B-B113-483B1194A48F}"/>
              </a:ext>
            </a:extLst>
          </p:cNvPr>
          <p:cNvSpPr txBox="1"/>
          <p:nvPr/>
        </p:nvSpPr>
        <p:spPr>
          <a:xfrm>
            <a:off x="6561052" y="13104106"/>
            <a:ext cx="748834" cy="307777"/>
          </a:xfrm>
          <a:prstGeom prst="rect">
            <a:avLst/>
          </a:prstGeom>
          <a:noFill/>
        </p:spPr>
        <p:txBody>
          <a:bodyPr wrap="square" rtlCol="0">
            <a:spAutoFit/>
          </a:bodyPr>
          <a:lstStyle/>
          <a:p>
            <a:pPr algn="r"/>
            <a:r>
              <a:rPr lang="en-GB" sz="1400" dirty="0"/>
              <a:t>Offs</a:t>
            </a:r>
          </a:p>
        </p:txBody>
      </p:sp>
      <p:sp>
        <p:nvSpPr>
          <p:cNvPr id="188" name="Oval 187">
            <a:extLst>
              <a:ext uri="{FF2B5EF4-FFF2-40B4-BE49-F238E27FC236}">
                <a16:creationId xmlns:a16="http://schemas.microsoft.com/office/drawing/2014/main" id="{E5E09306-B088-47F4-923E-23E4BEB8BCD0}"/>
              </a:ext>
            </a:extLst>
          </p:cNvPr>
          <p:cNvSpPr/>
          <p:nvPr/>
        </p:nvSpPr>
        <p:spPr>
          <a:xfrm>
            <a:off x="14578974" y="1534190"/>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Oval 188">
            <a:extLst>
              <a:ext uri="{FF2B5EF4-FFF2-40B4-BE49-F238E27FC236}">
                <a16:creationId xmlns:a16="http://schemas.microsoft.com/office/drawing/2014/main" id="{BC52AFB4-2EAA-4B99-B049-300AD2C23133}"/>
              </a:ext>
            </a:extLst>
          </p:cNvPr>
          <p:cNvSpPr/>
          <p:nvPr/>
        </p:nvSpPr>
        <p:spPr>
          <a:xfrm>
            <a:off x="13151907" y="149769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Oval 189">
            <a:extLst>
              <a:ext uri="{FF2B5EF4-FFF2-40B4-BE49-F238E27FC236}">
                <a16:creationId xmlns:a16="http://schemas.microsoft.com/office/drawing/2014/main" id="{DCF6A5D3-DD84-442B-9F2D-74EE9D03889E}"/>
              </a:ext>
            </a:extLst>
          </p:cNvPr>
          <p:cNvSpPr/>
          <p:nvPr/>
        </p:nvSpPr>
        <p:spPr>
          <a:xfrm>
            <a:off x="13151907" y="1866443"/>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Oval 190">
            <a:extLst>
              <a:ext uri="{FF2B5EF4-FFF2-40B4-BE49-F238E27FC236}">
                <a16:creationId xmlns:a16="http://schemas.microsoft.com/office/drawing/2014/main" id="{53DD68A9-2431-4724-8925-A714A6D3BBC7}"/>
              </a:ext>
            </a:extLst>
          </p:cNvPr>
          <p:cNvSpPr/>
          <p:nvPr/>
        </p:nvSpPr>
        <p:spPr>
          <a:xfrm>
            <a:off x="13151907" y="548000"/>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Oval 191">
            <a:extLst>
              <a:ext uri="{FF2B5EF4-FFF2-40B4-BE49-F238E27FC236}">
                <a16:creationId xmlns:a16="http://schemas.microsoft.com/office/drawing/2014/main" id="{6E6EC478-1593-490D-8C5C-2CA52372D4A9}"/>
              </a:ext>
            </a:extLst>
          </p:cNvPr>
          <p:cNvSpPr/>
          <p:nvPr/>
        </p:nvSpPr>
        <p:spPr>
          <a:xfrm>
            <a:off x="13151907" y="853410"/>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Oval 192">
            <a:extLst>
              <a:ext uri="{FF2B5EF4-FFF2-40B4-BE49-F238E27FC236}">
                <a16:creationId xmlns:a16="http://schemas.microsoft.com/office/drawing/2014/main" id="{94ECE0F1-1C7D-440D-80C2-BAE2131FB4C9}"/>
              </a:ext>
            </a:extLst>
          </p:cNvPr>
          <p:cNvSpPr/>
          <p:nvPr/>
        </p:nvSpPr>
        <p:spPr>
          <a:xfrm>
            <a:off x="13151907" y="1167969"/>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Rectangle: Rounded Corners 193">
            <a:extLst>
              <a:ext uri="{FF2B5EF4-FFF2-40B4-BE49-F238E27FC236}">
                <a16:creationId xmlns:a16="http://schemas.microsoft.com/office/drawing/2014/main" id="{6D851E71-595C-44E6-B958-3F4378FCBAF8}"/>
              </a:ext>
            </a:extLst>
          </p:cNvPr>
          <p:cNvSpPr/>
          <p:nvPr/>
        </p:nvSpPr>
        <p:spPr>
          <a:xfrm>
            <a:off x="13220895" y="380566"/>
            <a:ext cx="1419304" cy="2819829"/>
          </a:xfrm>
          <a:prstGeom prst="roundRect">
            <a:avLst>
              <a:gd name="adj" fmla="val 3867"/>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Rounded Corners 194">
            <a:extLst>
              <a:ext uri="{FF2B5EF4-FFF2-40B4-BE49-F238E27FC236}">
                <a16:creationId xmlns:a16="http://schemas.microsoft.com/office/drawing/2014/main" id="{449389FB-7DB6-4B67-8F36-C3BB2A6EE537}"/>
              </a:ext>
            </a:extLst>
          </p:cNvPr>
          <p:cNvSpPr/>
          <p:nvPr/>
        </p:nvSpPr>
        <p:spPr>
          <a:xfrm>
            <a:off x="13676594" y="421924"/>
            <a:ext cx="374650" cy="2065767"/>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400" dirty="0">
                <a:solidFill>
                  <a:schemeClr val="bg1"/>
                </a:solidFill>
              </a:rPr>
              <a:t>Boolean 6</a:t>
            </a:r>
          </a:p>
        </p:txBody>
      </p:sp>
      <p:sp>
        <p:nvSpPr>
          <p:cNvPr id="196" name="TextBox 195">
            <a:extLst>
              <a:ext uri="{FF2B5EF4-FFF2-40B4-BE49-F238E27FC236}">
                <a16:creationId xmlns:a16="http://schemas.microsoft.com/office/drawing/2014/main" id="{FB4741BC-8BF9-482D-AD2A-AAC469FEC5BF}"/>
              </a:ext>
            </a:extLst>
          </p:cNvPr>
          <p:cNvSpPr txBox="1"/>
          <p:nvPr/>
        </p:nvSpPr>
        <p:spPr>
          <a:xfrm>
            <a:off x="12879206" y="442155"/>
            <a:ext cx="748834" cy="307777"/>
          </a:xfrm>
          <a:prstGeom prst="rect">
            <a:avLst/>
          </a:prstGeom>
          <a:noFill/>
        </p:spPr>
        <p:txBody>
          <a:bodyPr wrap="square" rtlCol="0">
            <a:spAutoFit/>
          </a:bodyPr>
          <a:lstStyle/>
          <a:p>
            <a:pPr algn="r"/>
            <a:r>
              <a:rPr lang="en-GB" sz="1400" dirty="0"/>
              <a:t>x</a:t>
            </a:r>
          </a:p>
        </p:txBody>
      </p:sp>
      <p:sp>
        <p:nvSpPr>
          <p:cNvPr id="197" name="TextBox 196">
            <a:extLst>
              <a:ext uri="{FF2B5EF4-FFF2-40B4-BE49-F238E27FC236}">
                <a16:creationId xmlns:a16="http://schemas.microsoft.com/office/drawing/2014/main" id="{DA5A5A13-B301-4D46-9A84-6B799068C345}"/>
              </a:ext>
            </a:extLst>
          </p:cNvPr>
          <p:cNvSpPr txBox="1"/>
          <p:nvPr/>
        </p:nvSpPr>
        <p:spPr>
          <a:xfrm>
            <a:off x="12879206" y="747837"/>
            <a:ext cx="748834" cy="307777"/>
          </a:xfrm>
          <a:prstGeom prst="rect">
            <a:avLst/>
          </a:prstGeom>
          <a:noFill/>
        </p:spPr>
        <p:txBody>
          <a:bodyPr wrap="square" rtlCol="0">
            <a:spAutoFit/>
          </a:bodyPr>
          <a:lstStyle/>
          <a:p>
            <a:pPr algn="r"/>
            <a:r>
              <a:rPr lang="en-GB" sz="1400" dirty="0"/>
              <a:t>y</a:t>
            </a:r>
          </a:p>
        </p:txBody>
      </p:sp>
      <p:sp>
        <p:nvSpPr>
          <p:cNvPr id="198" name="TextBox 197">
            <a:extLst>
              <a:ext uri="{FF2B5EF4-FFF2-40B4-BE49-F238E27FC236}">
                <a16:creationId xmlns:a16="http://schemas.microsoft.com/office/drawing/2014/main" id="{F664A4F2-36DB-4EE4-9046-95202B48907D}"/>
              </a:ext>
            </a:extLst>
          </p:cNvPr>
          <p:cNvSpPr txBox="1"/>
          <p:nvPr/>
        </p:nvSpPr>
        <p:spPr>
          <a:xfrm>
            <a:off x="12879206" y="1083068"/>
            <a:ext cx="748834" cy="307777"/>
          </a:xfrm>
          <a:prstGeom prst="rect">
            <a:avLst/>
          </a:prstGeom>
          <a:noFill/>
        </p:spPr>
        <p:txBody>
          <a:bodyPr wrap="square" rtlCol="0">
            <a:spAutoFit/>
          </a:bodyPr>
          <a:lstStyle/>
          <a:p>
            <a:pPr algn="r"/>
            <a:r>
              <a:rPr lang="en-GB" sz="1400" dirty="0"/>
              <a:t>z</a:t>
            </a:r>
          </a:p>
        </p:txBody>
      </p:sp>
      <p:sp>
        <p:nvSpPr>
          <p:cNvPr id="199" name="TextBox 198">
            <a:extLst>
              <a:ext uri="{FF2B5EF4-FFF2-40B4-BE49-F238E27FC236}">
                <a16:creationId xmlns:a16="http://schemas.microsoft.com/office/drawing/2014/main" id="{C67C7B08-E948-4B09-A1EA-AECFDE2FD137}"/>
              </a:ext>
            </a:extLst>
          </p:cNvPr>
          <p:cNvSpPr txBox="1"/>
          <p:nvPr/>
        </p:nvSpPr>
        <p:spPr>
          <a:xfrm>
            <a:off x="12879206" y="1412795"/>
            <a:ext cx="748834" cy="307777"/>
          </a:xfrm>
          <a:prstGeom prst="rect">
            <a:avLst/>
          </a:prstGeom>
          <a:noFill/>
        </p:spPr>
        <p:txBody>
          <a:bodyPr wrap="square" rtlCol="0">
            <a:spAutoFit/>
          </a:bodyPr>
          <a:lstStyle/>
          <a:p>
            <a:pPr algn="r"/>
            <a:r>
              <a:rPr lang="en-GB" sz="1400" dirty="0"/>
              <a:t>xx</a:t>
            </a:r>
          </a:p>
        </p:txBody>
      </p:sp>
      <p:sp>
        <p:nvSpPr>
          <p:cNvPr id="200" name="TextBox 199">
            <a:extLst>
              <a:ext uri="{FF2B5EF4-FFF2-40B4-BE49-F238E27FC236}">
                <a16:creationId xmlns:a16="http://schemas.microsoft.com/office/drawing/2014/main" id="{74A02D93-8406-4E66-9D86-F1C9B29084DC}"/>
              </a:ext>
            </a:extLst>
          </p:cNvPr>
          <p:cNvSpPr txBox="1"/>
          <p:nvPr/>
        </p:nvSpPr>
        <p:spPr>
          <a:xfrm>
            <a:off x="12879206" y="1781542"/>
            <a:ext cx="748834" cy="307777"/>
          </a:xfrm>
          <a:prstGeom prst="rect">
            <a:avLst/>
          </a:prstGeom>
          <a:noFill/>
        </p:spPr>
        <p:txBody>
          <a:bodyPr wrap="square" rtlCol="0">
            <a:spAutoFit/>
          </a:bodyPr>
          <a:lstStyle/>
          <a:p>
            <a:pPr algn="r"/>
            <a:r>
              <a:rPr lang="en-GB" sz="1400" dirty="0"/>
              <a:t>yy</a:t>
            </a:r>
          </a:p>
        </p:txBody>
      </p:sp>
      <p:sp>
        <p:nvSpPr>
          <p:cNvPr id="201" name="TextBox 200">
            <a:extLst>
              <a:ext uri="{FF2B5EF4-FFF2-40B4-BE49-F238E27FC236}">
                <a16:creationId xmlns:a16="http://schemas.microsoft.com/office/drawing/2014/main" id="{B3878C2B-84D5-4B22-AD98-E49BDE53658F}"/>
              </a:ext>
            </a:extLst>
          </p:cNvPr>
          <p:cNvSpPr txBox="1"/>
          <p:nvPr/>
        </p:nvSpPr>
        <p:spPr>
          <a:xfrm>
            <a:off x="14041678" y="1428741"/>
            <a:ext cx="1067398" cy="307777"/>
          </a:xfrm>
          <a:prstGeom prst="rect">
            <a:avLst/>
          </a:prstGeom>
          <a:noFill/>
        </p:spPr>
        <p:txBody>
          <a:bodyPr wrap="square" rtlCol="0">
            <a:spAutoFit/>
          </a:bodyPr>
          <a:lstStyle/>
          <a:p>
            <a:r>
              <a:rPr lang="en-GB" sz="1400" dirty="0"/>
              <a:t>Bool6</a:t>
            </a:r>
          </a:p>
        </p:txBody>
      </p:sp>
      <p:sp>
        <p:nvSpPr>
          <p:cNvPr id="203" name="Rectangle 202">
            <a:extLst>
              <a:ext uri="{FF2B5EF4-FFF2-40B4-BE49-F238E27FC236}">
                <a16:creationId xmlns:a16="http://schemas.microsoft.com/office/drawing/2014/main" id="{CB4AA3F6-EB3A-4558-BCE1-58FF543B2795}"/>
              </a:ext>
            </a:extLst>
          </p:cNvPr>
          <p:cNvSpPr/>
          <p:nvPr/>
        </p:nvSpPr>
        <p:spPr>
          <a:xfrm>
            <a:off x="13542310" y="2947935"/>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4" name="Group 203">
            <a:extLst>
              <a:ext uri="{FF2B5EF4-FFF2-40B4-BE49-F238E27FC236}">
                <a16:creationId xmlns:a16="http://schemas.microsoft.com/office/drawing/2014/main" id="{0581837F-40F5-4F67-975C-7E510B214B5E}"/>
              </a:ext>
            </a:extLst>
          </p:cNvPr>
          <p:cNvGrpSpPr/>
          <p:nvPr/>
        </p:nvGrpSpPr>
        <p:grpSpPr>
          <a:xfrm>
            <a:off x="13313710" y="2947935"/>
            <a:ext cx="117475" cy="117475"/>
            <a:chOff x="9226550" y="2701925"/>
            <a:chExt cx="117475" cy="117475"/>
          </a:xfrm>
        </p:grpSpPr>
        <p:sp>
          <p:nvSpPr>
            <p:cNvPr id="205" name="Rectangle 204">
              <a:extLst>
                <a:ext uri="{FF2B5EF4-FFF2-40B4-BE49-F238E27FC236}">
                  <a16:creationId xmlns:a16="http://schemas.microsoft.com/office/drawing/2014/main" id="{0A26CC87-E496-48EF-BB55-4070F85E65D4}"/>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Freeform: Shape 205">
              <a:extLst>
                <a:ext uri="{FF2B5EF4-FFF2-40B4-BE49-F238E27FC236}">
                  <a16:creationId xmlns:a16="http://schemas.microsoft.com/office/drawing/2014/main" id="{02217770-9799-40D3-828C-0EDD426A01D9}"/>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207" name="Straight Connector 206">
            <a:extLst>
              <a:ext uri="{FF2B5EF4-FFF2-40B4-BE49-F238E27FC236}">
                <a16:creationId xmlns:a16="http://schemas.microsoft.com/office/drawing/2014/main" id="{72B4E86C-1471-402E-A46E-C69DBE704925}"/>
              </a:ext>
            </a:extLst>
          </p:cNvPr>
          <p:cNvCxnSpPr>
            <a:cxnSpLocks/>
          </p:cNvCxnSpPr>
          <p:nvPr/>
        </p:nvCxnSpPr>
        <p:spPr>
          <a:xfrm>
            <a:off x="13220895" y="2645589"/>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A21E6D8-EAB5-4929-B6CF-4D1481B1DE4A}"/>
              </a:ext>
            </a:extLst>
          </p:cNvPr>
          <p:cNvCxnSpPr>
            <a:cxnSpLocks/>
          </p:cNvCxnSpPr>
          <p:nvPr/>
        </p:nvCxnSpPr>
        <p:spPr>
          <a:xfrm>
            <a:off x="14249617" y="2645589"/>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CA35764C-6F57-492C-A006-5A29225B00D2}"/>
              </a:ext>
            </a:extLst>
          </p:cNvPr>
          <p:cNvSpPr/>
          <p:nvPr/>
        </p:nvSpPr>
        <p:spPr>
          <a:xfrm>
            <a:off x="13220895" y="2523539"/>
            <a:ext cx="1419304"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Set all</a:t>
            </a:r>
          </a:p>
        </p:txBody>
      </p:sp>
      <p:sp>
        <p:nvSpPr>
          <p:cNvPr id="210" name="Rectangle 209">
            <a:extLst>
              <a:ext uri="{FF2B5EF4-FFF2-40B4-BE49-F238E27FC236}">
                <a16:creationId xmlns:a16="http://schemas.microsoft.com/office/drawing/2014/main" id="{737521E9-58FF-42BF-BFCB-91B131807052}"/>
              </a:ext>
            </a:extLst>
          </p:cNvPr>
          <p:cNvSpPr/>
          <p:nvPr/>
        </p:nvSpPr>
        <p:spPr>
          <a:xfrm>
            <a:off x="13999510" y="2947935"/>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11" name="Group 210">
            <a:extLst>
              <a:ext uri="{FF2B5EF4-FFF2-40B4-BE49-F238E27FC236}">
                <a16:creationId xmlns:a16="http://schemas.microsoft.com/office/drawing/2014/main" id="{755EF6C8-6997-45B2-90C7-BDAFF27AD513}"/>
              </a:ext>
            </a:extLst>
          </p:cNvPr>
          <p:cNvGrpSpPr/>
          <p:nvPr/>
        </p:nvGrpSpPr>
        <p:grpSpPr>
          <a:xfrm>
            <a:off x="13770910" y="2947935"/>
            <a:ext cx="117475" cy="117475"/>
            <a:chOff x="9226550" y="2701925"/>
            <a:chExt cx="117475" cy="117475"/>
          </a:xfrm>
        </p:grpSpPr>
        <p:sp>
          <p:nvSpPr>
            <p:cNvPr id="212" name="Rectangle 211">
              <a:extLst>
                <a:ext uri="{FF2B5EF4-FFF2-40B4-BE49-F238E27FC236}">
                  <a16:creationId xmlns:a16="http://schemas.microsoft.com/office/drawing/2014/main" id="{3A7429BE-BAC8-400F-9B39-C1334D74FD5C}"/>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Freeform: Shape 212">
              <a:extLst>
                <a:ext uri="{FF2B5EF4-FFF2-40B4-BE49-F238E27FC236}">
                  <a16:creationId xmlns:a16="http://schemas.microsoft.com/office/drawing/2014/main" id="{83F515EE-E650-4077-8C4F-E2053AD9B68A}"/>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14" name="Rectangle 213">
            <a:extLst>
              <a:ext uri="{FF2B5EF4-FFF2-40B4-BE49-F238E27FC236}">
                <a16:creationId xmlns:a16="http://schemas.microsoft.com/office/drawing/2014/main" id="{C6B69D15-C266-4560-898E-575342DF1C69}"/>
              </a:ext>
            </a:extLst>
          </p:cNvPr>
          <p:cNvSpPr/>
          <p:nvPr/>
        </p:nvSpPr>
        <p:spPr>
          <a:xfrm>
            <a:off x="14465444" y="2947935"/>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15" name="Group 214">
            <a:extLst>
              <a:ext uri="{FF2B5EF4-FFF2-40B4-BE49-F238E27FC236}">
                <a16:creationId xmlns:a16="http://schemas.microsoft.com/office/drawing/2014/main" id="{1A718521-B36B-4B04-B52B-D4886058848B}"/>
              </a:ext>
            </a:extLst>
          </p:cNvPr>
          <p:cNvGrpSpPr/>
          <p:nvPr/>
        </p:nvGrpSpPr>
        <p:grpSpPr>
          <a:xfrm>
            <a:off x="14232477" y="2947935"/>
            <a:ext cx="117475" cy="117475"/>
            <a:chOff x="9226550" y="2701925"/>
            <a:chExt cx="117475" cy="117475"/>
          </a:xfrm>
        </p:grpSpPr>
        <p:sp>
          <p:nvSpPr>
            <p:cNvPr id="216" name="Rectangle 215">
              <a:extLst>
                <a:ext uri="{FF2B5EF4-FFF2-40B4-BE49-F238E27FC236}">
                  <a16:creationId xmlns:a16="http://schemas.microsoft.com/office/drawing/2014/main" id="{7D129226-12AB-41BA-B685-BE5DF0E755F4}"/>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Freeform: Shape 216">
              <a:extLst>
                <a:ext uri="{FF2B5EF4-FFF2-40B4-BE49-F238E27FC236}">
                  <a16:creationId xmlns:a16="http://schemas.microsoft.com/office/drawing/2014/main" id="{2F28636E-B3FE-46FB-9DF0-1979AB3980D4}"/>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18" name="Rectangle 217">
            <a:extLst>
              <a:ext uri="{FF2B5EF4-FFF2-40B4-BE49-F238E27FC236}">
                <a16:creationId xmlns:a16="http://schemas.microsoft.com/office/drawing/2014/main" id="{B5CD5770-1FB7-4E89-BED5-9744A53A2E0C}"/>
              </a:ext>
            </a:extLst>
          </p:cNvPr>
          <p:cNvSpPr/>
          <p:nvPr/>
        </p:nvSpPr>
        <p:spPr>
          <a:xfrm>
            <a:off x="13254284" y="2684800"/>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a:t>
            </a:r>
          </a:p>
        </p:txBody>
      </p:sp>
      <p:sp>
        <p:nvSpPr>
          <p:cNvPr id="219" name="Rectangle 218">
            <a:extLst>
              <a:ext uri="{FF2B5EF4-FFF2-40B4-BE49-F238E27FC236}">
                <a16:creationId xmlns:a16="http://schemas.microsoft.com/office/drawing/2014/main" id="{B090D2D1-16B6-4F14-B42A-1FCDCA9B5EB1}"/>
              </a:ext>
            </a:extLst>
          </p:cNvPr>
          <p:cNvSpPr/>
          <p:nvPr/>
        </p:nvSpPr>
        <p:spPr>
          <a:xfrm>
            <a:off x="13482729" y="2684800"/>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a:t>
            </a:r>
          </a:p>
        </p:txBody>
      </p:sp>
      <p:sp>
        <p:nvSpPr>
          <p:cNvPr id="220" name="Rectangle 219">
            <a:extLst>
              <a:ext uri="{FF2B5EF4-FFF2-40B4-BE49-F238E27FC236}">
                <a16:creationId xmlns:a16="http://schemas.microsoft.com/office/drawing/2014/main" id="{12924C41-C037-4D1C-BB00-F4812508810C}"/>
              </a:ext>
            </a:extLst>
          </p:cNvPr>
          <p:cNvSpPr/>
          <p:nvPr/>
        </p:nvSpPr>
        <p:spPr>
          <a:xfrm>
            <a:off x="13701062" y="2684800"/>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a:t>
            </a:r>
          </a:p>
        </p:txBody>
      </p:sp>
      <p:sp>
        <p:nvSpPr>
          <p:cNvPr id="221" name="Rectangle 220">
            <a:extLst>
              <a:ext uri="{FF2B5EF4-FFF2-40B4-BE49-F238E27FC236}">
                <a16:creationId xmlns:a16="http://schemas.microsoft.com/office/drawing/2014/main" id="{E9995D0F-099C-4FA7-AE31-B384530E9062}"/>
              </a:ext>
            </a:extLst>
          </p:cNvPr>
          <p:cNvSpPr/>
          <p:nvPr/>
        </p:nvSpPr>
        <p:spPr>
          <a:xfrm>
            <a:off x="13861293" y="2684800"/>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xx</a:t>
            </a:r>
          </a:p>
        </p:txBody>
      </p:sp>
      <p:sp>
        <p:nvSpPr>
          <p:cNvPr id="222" name="Rectangle 221">
            <a:extLst>
              <a:ext uri="{FF2B5EF4-FFF2-40B4-BE49-F238E27FC236}">
                <a16:creationId xmlns:a16="http://schemas.microsoft.com/office/drawing/2014/main" id="{BB628381-54E4-4550-AA46-6510295FF2AE}"/>
              </a:ext>
            </a:extLst>
          </p:cNvPr>
          <p:cNvSpPr/>
          <p:nvPr/>
        </p:nvSpPr>
        <p:spPr>
          <a:xfrm>
            <a:off x="14094260" y="2684800"/>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yy</a:t>
            </a:r>
          </a:p>
        </p:txBody>
      </p:sp>
      <p:sp>
        <p:nvSpPr>
          <p:cNvPr id="223" name="Rectangle 222">
            <a:extLst>
              <a:ext uri="{FF2B5EF4-FFF2-40B4-BE49-F238E27FC236}">
                <a16:creationId xmlns:a16="http://schemas.microsoft.com/office/drawing/2014/main" id="{ECC1D733-E227-4289-82C1-921982A78950}"/>
              </a:ext>
            </a:extLst>
          </p:cNvPr>
          <p:cNvSpPr/>
          <p:nvPr/>
        </p:nvSpPr>
        <p:spPr>
          <a:xfrm>
            <a:off x="14329409" y="2684800"/>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zz</a:t>
            </a:r>
          </a:p>
        </p:txBody>
      </p:sp>
      <p:sp>
        <p:nvSpPr>
          <p:cNvPr id="250" name="TextBox 249">
            <a:extLst>
              <a:ext uri="{FF2B5EF4-FFF2-40B4-BE49-F238E27FC236}">
                <a16:creationId xmlns:a16="http://schemas.microsoft.com/office/drawing/2014/main" id="{FB759F15-5E31-4E97-B0EA-FD32361DEE2C}"/>
              </a:ext>
            </a:extLst>
          </p:cNvPr>
          <p:cNvSpPr txBox="1"/>
          <p:nvPr/>
        </p:nvSpPr>
        <p:spPr>
          <a:xfrm>
            <a:off x="12879206" y="2144723"/>
            <a:ext cx="748834" cy="307777"/>
          </a:xfrm>
          <a:prstGeom prst="rect">
            <a:avLst/>
          </a:prstGeom>
          <a:noFill/>
        </p:spPr>
        <p:txBody>
          <a:bodyPr wrap="square" rtlCol="0">
            <a:spAutoFit/>
          </a:bodyPr>
          <a:lstStyle/>
          <a:p>
            <a:pPr algn="r"/>
            <a:r>
              <a:rPr lang="en-GB" sz="1400" dirty="0"/>
              <a:t>zz</a:t>
            </a:r>
          </a:p>
        </p:txBody>
      </p:sp>
      <p:sp>
        <p:nvSpPr>
          <p:cNvPr id="252" name="Oval 251">
            <a:extLst>
              <a:ext uri="{FF2B5EF4-FFF2-40B4-BE49-F238E27FC236}">
                <a16:creationId xmlns:a16="http://schemas.microsoft.com/office/drawing/2014/main" id="{A33B51C4-74D9-4219-ACC9-C40399E83174}"/>
              </a:ext>
            </a:extLst>
          </p:cNvPr>
          <p:cNvSpPr/>
          <p:nvPr/>
        </p:nvSpPr>
        <p:spPr>
          <a:xfrm>
            <a:off x="14508639" y="4496411"/>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Oval 252">
            <a:extLst>
              <a:ext uri="{FF2B5EF4-FFF2-40B4-BE49-F238E27FC236}">
                <a16:creationId xmlns:a16="http://schemas.microsoft.com/office/drawing/2014/main" id="{2F0EC7CD-619E-49E2-BE49-2E77712C9729}"/>
              </a:ext>
            </a:extLst>
          </p:cNvPr>
          <p:cNvSpPr/>
          <p:nvPr/>
        </p:nvSpPr>
        <p:spPr>
          <a:xfrm>
            <a:off x="12965983" y="4952655"/>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Oval 254">
            <a:extLst>
              <a:ext uri="{FF2B5EF4-FFF2-40B4-BE49-F238E27FC236}">
                <a16:creationId xmlns:a16="http://schemas.microsoft.com/office/drawing/2014/main" id="{A3935B67-C351-43E8-A5F7-4F942FC7CC52}"/>
              </a:ext>
            </a:extLst>
          </p:cNvPr>
          <p:cNvSpPr/>
          <p:nvPr/>
        </p:nvSpPr>
        <p:spPr>
          <a:xfrm>
            <a:off x="12965983" y="4002959"/>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Oval 255">
            <a:extLst>
              <a:ext uri="{FF2B5EF4-FFF2-40B4-BE49-F238E27FC236}">
                <a16:creationId xmlns:a16="http://schemas.microsoft.com/office/drawing/2014/main" id="{95B2C2D6-FA97-485C-9828-C5D26647C718}"/>
              </a:ext>
            </a:extLst>
          </p:cNvPr>
          <p:cNvSpPr/>
          <p:nvPr/>
        </p:nvSpPr>
        <p:spPr>
          <a:xfrm>
            <a:off x="12965983" y="4308369"/>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Oval 256">
            <a:extLst>
              <a:ext uri="{FF2B5EF4-FFF2-40B4-BE49-F238E27FC236}">
                <a16:creationId xmlns:a16="http://schemas.microsoft.com/office/drawing/2014/main" id="{728D7654-F690-447A-BFC2-882E89919485}"/>
              </a:ext>
            </a:extLst>
          </p:cNvPr>
          <p:cNvSpPr/>
          <p:nvPr/>
        </p:nvSpPr>
        <p:spPr>
          <a:xfrm>
            <a:off x="12965983" y="4622928"/>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Rectangle: Rounded Corners 257">
            <a:extLst>
              <a:ext uri="{FF2B5EF4-FFF2-40B4-BE49-F238E27FC236}">
                <a16:creationId xmlns:a16="http://schemas.microsoft.com/office/drawing/2014/main" id="{BEFCF579-F840-4374-9271-3FB3D31EA352}"/>
              </a:ext>
            </a:extLst>
          </p:cNvPr>
          <p:cNvSpPr/>
          <p:nvPr/>
        </p:nvSpPr>
        <p:spPr>
          <a:xfrm>
            <a:off x="13034971" y="3835525"/>
            <a:ext cx="1544003" cy="1424564"/>
          </a:xfrm>
          <a:prstGeom prst="roundRect">
            <a:avLst>
              <a:gd name="adj" fmla="val 3867"/>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Rounded Corners 258">
            <a:extLst>
              <a:ext uri="{FF2B5EF4-FFF2-40B4-BE49-F238E27FC236}">
                <a16:creationId xmlns:a16="http://schemas.microsoft.com/office/drawing/2014/main" id="{D8503C6A-71DB-46B0-950D-1644B5F5B7D6}"/>
              </a:ext>
            </a:extLst>
          </p:cNvPr>
          <p:cNvSpPr/>
          <p:nvPr/>
        </p:nvSpPr>
        <p:spPr>
          <a:xfrm>
            <a:off x="13575468" y="3876883"/>
            <a:ext cx="374650" cy="1355354"/>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400" dirty="0">
                <a:solidFill>
                  <a:schemeClr val="bg1"/>
                </a:solidFill>
              </a:rPr>
              <a:t>Offset</a:t>
            </a:r>
          </a:p>
        </p:txBody>
      </p:sp>
      <p:sp>
        <p:nvSpPr>
          <p:cNvPr id="260" name="TextBox 259">
            <a:extLst>
              <a:ext uri="{FF2B5EF4-FFF2-40B4-BE49-F238E27FC236}">
                <a16:creationId xmlns:a16="http://schemas.microsoft.com/office/drawing/2014/main" id="{C9358539-EC49-4266-BCEC-352BDB006A76}"/>
              </a:ext>
            </a:extLst>
          </p:cNvPr>
          <p:cNvSpPr txBox="1"/>
          <p:nvPr/>
        </p:nvSpPr>
        <p:spPr>
          <a:xfrm>
            <a:off x="12798059" y="3897114"/>
            <a:ext cx="748834" cy="307777"/>
          </a:xfrm>
          <a:prstGeom prst="rect">
            <a:avLst/>
          </a:prstGeom>
          <a:noFill/>
        </p:spPr>
        <p:txBody>
          <a:bodyPr wrap="square" rtlCol="0">
            <a:spAutoFit/>
          </a:bodyPr>
          <a:lstStyle/>
          <a:p>
            <a:pPr algn="r"/>
            <a:r>
              <a:rPr lang="en-GB" sz="1400" dirty="0"/>
              <a:t>X1</a:t>
            </a:r>
          </a:p>
        </p:txBody>
      </p:sp>
      <p:sp>
        <p:nvSpPr>
          <p:cNvPr id="261" name="TextBox 260">
            <a:extLst>
              <a:ext uri="{FF2B5EF4-FFF2-40B4-BE49-F238E27FC236}">
                <a16:creationId xmlns:a16="http://schemas.microsoft.com/office/drawing/2014/main" id="{898B6B96-C1D1-479E-9FE1-4667C825B9D3}"/>
              </a:ext>
            </a:extLst>
          </p:cNvPr>
          <p:cNvSpPr txBox="1"/>
          <p:nvPr/>
        </p:nvSpPr>
        <p:spPr>
          <a:xfrm>
            <a:off x="12798059" y="4202796"/>
            <a:ext cx="748834" cy="307777"/>
          </a:xfrm>
          <a:prstGeom prst="rect">
            <a:avLst/>
          </a:prstGeom>
          <a:noFill/>
        </p:spPr>
        <p:txBody>
          <a:bodyPr wrap="square" rtlCol="0">
            <a:spAutoFit/>
          </a:bodyPr>
          <a:lstStyle/>
          <a:p>
            <a:pPr algn="r"/>
            <a:r>
              <a:rPr lang="en-GB" sz="1400" dirty="0"/>
              <a:t>X2</a:t>
            </a:r>
          </a:p>
        </p:txBody>
      </p:sp>
      <p:sp>
        <p:nvSpPr>
          <p:cNvPr id="262" name="TextBox 261">
            <a:extLst>
              <a:ext uri="{FF2B5EF4-FFF2-40B4-BE49-F238E27FC236}">
                <a16:creationId xmlns:a16="http://schemas.microsoft.com/office/drawing/2014/main" id="{D1B1580D-9F69-4AA3-B45A-D55A6E57EC03}"/>
              </a:ext>
            </a:extLst>
          </p:cNvPr>
          <p:cNvSpPr txBox="1"/>
          <p:nvPr/>
        </p:nvSpPr>
        <p:spPr>
          <a:xfrm>
            <a:off x="12798059" y="4538027"/>
            <a:ext cx="748834" cy="307777"/>
          </a:xfrm>
          <a:prstGeom prst="rect">
            <a:avLst/>
          </a:prstGeom>
          <a:noFill/>
        </p:spPr>
        <p:txBody>
          <a:bodyPr wrap="square" rtlCol="0">
            <a:spAutoFit/>
          </a:bodyPr>
          <a:lstStyle/>
          <a:p>
            <a:pPr algn="r"/>
            <a:r>
              <a:rPr lang="en-GB" sz="1400" dirty="0"/>
              <a:t>Y</a:t>
            </a:r>
          </a:p>
        </p:txBody>
      </p:sp>
      <p:sp>
        <p:nvSpPr>
          <p:cNvPr id="263" name="TextBox 262">
            <a:extLst>
              <a:ext uri="{FF2B5EF4-FFF2-40B4-BE49-F238E27FC236}">
                <a16:creationId xmlns:a16="http://schemas.microsoft.com/office/drawing/2014/main" id="{39778694-A658-4C62-AEF7-3F428DF953C8}"/>
              </a:ext>
            </a:extLst>
          </p:cNvPr>
          <p:cNvSpPr txBox="1"/>
          <p:nvPr/>
        </p:nvSpPr>
        <p:spPr>
          <a:xfrm>
            <a:off x="12798059" y="4867754"/>
            <a:ext cx="748834" cy="307777"/>
          </a:xfrm>
          <a:prstGeom prst="rect">
            <a:avLst/>
          </a:prstGeom>
          <a:noFill/>
        </p:spPr>
        <p:txBody>
          <a:bodyPr wrap="square" rtlCol="0">
            <a:spAutoFit/>
          </a:bodyPr>
          <a:lstStyle/>
          <a:p>
            <a:pPr algn="r"/>
            <a:r>
              <a:rPr lang="en-GB" sz="1400" dirty="0"/>
              <a:t>Z</a:t>
            </a:r>
          </a:p>
        </p:txBody>
      </p:sp>
      <p:sp>
        <p:nvSpPr>
          <p:cNvPr id="265" name="TextBox 264">
            <a:extLst>
              <a:ext uri="{FF2B5EF4-FFF2-40B4-BE49-F238E27FC236}">
                <a16:creationId xmlns:a16="http://schemas.microsoft.com/office/drawing/2014/main" id="{F4350DA9-21C6-40B9-88D0-95A512663FC4}"/>
              </a:ext>
            </a:extLst>
          </p:cNvPr>
          <p:cNvSpPr txBox="1"/>
          <p:nvPr/>
        </p:nvSpPr>
        <p:spPr>
          <a:xfrm>
            <a:off x="13935141" y="4390962"/>
            <a:ext cx="1067398" cy="307777"/>
          </a:xfrm>
          <a:prstGeom prst="rect">
            <a:avLst/>
          </a:prstGeom>
          <a:noFill/>
        </p:spPr>
        <p:txBody>
          <a:bodyPr wrap="square" rtlCol="0">
            <a:spAutoFit/>
          </a:bodyPr>
          <a:lstStyle/>
          <a:p>
            <a:r>
              <a:rPr lang="en-GB" sz="1400" dirty="0"/>
              <a:t>Offset</a:t>
            </a:r>
          </a:p>
        </p:txBody>
      </p:sp>
      <p:sp>
        <p:nvSpPr>
          <p:cNvPr id="269" name="TextBox 268">
            <a:extLst>
              <a:ext uri="{FF2B5EF4-FFF2-40B4-BE49-F238E27FC236}">
                <a16:creationId xmlns:a16="http://schemas.microsoft.com/office/drawing/2014/main" id="{2FBB59A3-1855-470C-A820-8235BFE49CAD}"/>
              </a:ext>
            </a:extLst>
          </p:cNvPr>
          <p:cNvSpPr txBox="1"/>
          <p:nvPr/>
        </p:nvSpPr>
        <p:spPr>
          <a:xfrm>
            <a:off x="6533204" y="13554129"/>
            <a:ext cx="2162380" cy="369332"/>
          </a:xfrm>
          <a:prstGeom prst="rect">
            <a:avLst/>
          </a:prstGeom>
          <a:noFill/>
        </p:spPr>
        <p:txBody>
          <a:bodyPr wrap="square" rtlCol="0">
            <a:spAutoFit/>
          </a:bodyPr>
          <a:lstStyle/>
          <a:p>
            <a:pPr algn="ctr"/>
            <a:r>
              <a:rPr lang="da-DK" sz="1800" dirty="0">
                <a:latin typeface="Segoe UI Light" panose="020B0502040204020203" pitchFamily="34" charset="0"/>
                <a:cs typeface="Segoe UI Light" panose="020B0502040204020203" pitchFamily="34" charset="0"/>
              </a:rPr>
              <a:t>Simple option</a:t>
            </a:r>
          </a:p>
        </p:txBody>
      </p:sp>
      <p:sp>
        <p:nvSpPr>
          <p:cNvPr id="270" name="TextBox 269">
            <a:extLst>
              <a:ext uri="{FF2B5EF4-FFF2-40B4-BE49-F238E27FC236}">
                <a16:creationId xmlns:a16="http://schemas.microsoft.com/office/drawing/2014/main" id="{D69CEE5B-EA90-4BBA-9B65-DBE2AA6710F4}"/>
              </a:ext>
            </a:extLst>
          </p:cNvPr>
          <p:cNvSpPr txBox="1"/>
          <p:nvPr/>
        </p:nvSpPr>
        <p:spPr>
          <a:xfrm>
            <a:off x="7420317" y="14635353"/>
            <a:ext cx="2162380" cy="369332"/>
          </a:xfrm>
          <a:prstGeom prst="rect">
            <a:avLst/>
          </a:prstGeom>
          <a:noFill/>
        </p:spPr>
        <p:txBody>
          <a:bodyPr wrap="square" rtlCol="0">
            <a:spAutoFit/>
          </a:bodyPr>
          <a:lstStyle/>
          <a:p>
            <a:pPr algn="r"/>
            <a:r>
              <a:rPr lang="da-DK" sz="1800" dirty="0">
                <a:latin typeface="Segoe UI Light" panose="020B0502040204020203" pitchFamily="34" charset="0"/>
                <a:cs typeface="Segoe UI Light" panose="020B0502040204020203" pitchFamily="34" charset="0"/>
              </a:rPr>
              <a:t>Another option</a:t>
            </a:r>
          </a:p>
        </p:txBody>
      </p:sp>
      <p:sp>
        <p:nvSpPr>
          <p:cNvPr id="272" name="TextBox 271">
            <a:extLst>
              <a:ext uri="{FF2B5EF4-FFF2-40B4-BE49-F238E27FC236}">
                <a16:creationId xmlns:a16="http://schemas.microsoft.com/office/drawing/2014/main" id="{EA104689-E197-468D-B6D2-C31C9CA33B38}"/>
              </a:ext>
            </a:extLst>
          </p:cNvPr>
          <p:cNvSpPr txBox="1"/>
          <p:nvPr/>
        </p:nvSpPr>
        <p:spPr>
          <a:xfrm>
            <a:off x="11749627" y="14683864"/>
            <a:ext cx="3445634" cy="369332"/>
          </a:xfrm>
          <a:prstGeom prst="rect">
            <a:avLst/>
          </a:prstGeom>
          <a:noFill/>
        </p:spPr>
        <p:txBody>
          <a:bodyPr wrap="square" rtlCol="0">
            <a:spAutoFit/>
          </a:bodyPr>
          <a:lstStyle/>
          <a:p>
            <a:pPr algn="ctr"/>
            <a:r>
              <a:rPr lang="da-DK" sz="1800" dirty="0">
                <a:latin typeface="Segoe UI Light" panose="020B0502040204020203" pitchFamily="34" charset="0"/>
                <a:cs typeface="Segoe UI Light" panose="020B0502040204020203" pitchFamily="34" charset="0"/>
              </a:rPr>
              <a:t>Comined analysis/design option</a:t>
            </a:r>
          </a:p>
        </p:txBody>
      </p:sp>
      <p:sp>
        <p:nvSpPr>
          <p:cNvPr id="274" name="TextBox 273">
            <a:extLst>
              <a:ext uri="{FF2B5EF4-FFF2-40B4-BE49-F238E27FC236}">
                <a16:creationId xmlns:a16="http://schemas.microsoft.com/office/drawing/2014/main" id="{3274BBAB-C151-4392-80E5-62F2BA475447}"/>
              </a:ext>
            </a:extLst>
          </p:cNvPr>
          <p:cNvSpPr txBox="1"/>
          <p:nvPr/>
        </p:nvSpPr>
        <p:spPr>
          <a:xfrm>
            <a:off x="9541487" y="12720705"/>
            <a:ext cx="587655" cy="307777"/>
          </a:xfrm>
          <a:prstGeom prst="rect">
            <a:avLst/>
          </a:prstGeom>
          <a:noFill/>
        </p:spPr>
        <p:txBody>
          <a:bodyPr wrap="square" rtlCol="0">
            <a:spAutoFit/>
          </a:bodyPr>
          <a:lstStyle/>
          <a:p>
            <a:pPr algn="r"/>
            <a:r>
              <a:rPr lang="en-GB" sz="1400" dirty="0"/>
              <a:t>Rel2</a:t>
            </a:r>
          </a:p>
        </p:txBody>
      </p:sp>
      <p:sp>
        <p:nvSpPr>
          <p:cNvPr id="275" name="Rectangle: Rounded Corners 274">
            <a:extLst>
              <a:ext uri="{FF2B5EF4-FFF2-40B4-BE49-F238E27FC236}">
                <a16:creationId xmlns:a16="http://schemas.microsoft.com/office/drawing/2014/main" id="{6A8B6E2A-3D12-4DBE-A12D-B5630516D56C}"/>
              </a:ext>
            </a:extLst>
          </p:cNvPr>
          <p:cNvSpPr/>
          <p:nvPr/>
        </p:nvSpPr>
        <p:spPr>
          <a:xfrm>
            <a:off x="7488774" y="623683"/>
            <a:ext cx="2778426" cy="1899855"/>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Member</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GsaAPI.Member</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a:solidFill>
                  <a:schemeClr val="tx1"/>
                </a:solidFill>
                <a:latin typeface="Segoe UI Light" panose="020B0502040204020203" pitchFamily="34" charset="0"/>
                <a:cs typeface="Segoe UI Light" panose="020B0502040204020203" pitchFamily="34" charset="0"/>
              </a:rPr>
              <a:t>List&lt;Node&gt;</a:t>
            </a:r>
          </a:p>
          <a:p>
            <a:pPr algn="ctr"/>
            <a:r>
              <a:rPr lang="en-GB" sz="1600" dirty="0">
                <a:solidFill>
                  <a:schemeClr val="tx1"/>
                </a:solidFill>
                <a:latin typeface="Segoe UI Light" panose="020B0502040204020203" pitchFamily="34" charset="0"/>
                <a:cs typeface="Segoe UI Light" panose="020B0502040204020203" pitchFamily="34" charset="0"/>
              </a:rPr>
              <a:t>Prop</a:t>
            </a:r>
          </a:p>
          <a:p>
            <a:pPr algn="ctr"/>
            <a:r>
              <a:rPr lang="en-GB" sz="1600" dirty="0">
                <a:solidFill>
                  <a:schemeClr val="tx1"/>
                </a:solidFill>
                <a:latin typeface="Segoe UI Light" panose="020B0502040204020203" pitchFamily="34" charset="0"/>
                <a:cs typeface="Segoe UI Light" panose="020B0502040204020203" pitchFamily="34" charset="0"/>
              </a:rPr>
              <a:t>Material</a:t>
            </a:r>
          </a:p>
        </p:txBody>
      </p:sp>
      <p:sp>
        <p:nvSpPr>
          <p:cNvPr id="276" name="Rectangle: Rounded Corners 275">
            <a:extLst>
              <a:ext uri="{FF2B5EF4-FFF2-40B4-BE49-F238E27FC236}">
                <a16:creationId xmlns:a16="http://schemas.microsoft.com/office/drawing/2014/main" id="{D5CA669E-7691-485F-A304-A42D8CA931FA}"/>
              </a:ext>
            </a:extLst>
          </p:cNvPr>
          <p:cNvSpPr/>
          <p:nvPr/>
        </p:nvSpPr>
        <p:spPr>
          <a:xfrm>
            <a:off x="9935528" y="3808953"/>
            <a:ext cx="2778426" cy="149947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Offset</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GsaAPI.Offset</a:t>
            </a: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224" name="Oval 223">
            <a:extLst>
              <a:ext uri="{FF2B5EF4-FFF2-40B4-BE49-F238E27FC236}">
                <a16:creationId xmlns:a16="http://schemas.microsoft.com/office/drawing/2014/main" id="{8BF92F2D-2229-41E1-A3DD-60FA1DA4C885}"/>
              </a:ext>
            </a:extLst>
          </p:cNvPr>
          <p:cNvSpPr/>
          <p:nvPr/>
        </p:nvSpPr>
        <p:spPr>
          <a:xfrm>
            <a:off x="12001190" y="6908114"/>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Oval 226">
            <a:extLst>
              <a:ext uri="{FF2B5EF4-FFF2-40B4-BE49-F238E27FC236}">
                <a16:creationId xmlns:a16="http://schemas.microsoft.com/office/drawing/2014/main" id="{88526D54-9E71-4655-BB98-84ED7C6544C3}"/>
              </a:ext>
            </a:extLst>
          </p:cNvPr>
          <p:cNvSpPr/>
          <p:nvPr/>
        </p:nvSpPr>
        <p:spPr>
          <a:xfrm>
            <a:off x="10345520" y="6756718"/>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Oval 227">
            <a:extLst>
              <a:ext uri="{FF2B5EF4-FFF2-40B4-BE49-F238E27FC236}">
                <a16:creationId xmlns:a16="http://schemas.microsoft.com/office/drawing/2014/main" id="{D61C46CB-5744-4DF0-9239-4C86FFC764DF}"/>
              </a:ext>
            </a:extLst>
          </p:cNvPr>
          <p:cNvSpPr/>
          <p:nvPr/>
        </p:nvSpPr>
        <p:spPr>
          <a:xfrm>
            <a:off x="10345520" y="7062128"/>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Rectangle: Rounded Corners 229">
            <a:extLst>
              <a:ext uri="{FF2B5EF4-FFF2-40B4-BE49-F238E27FC236}">
                <a16:creationId xmlns:a16="http://schemas.microsoft.com/office/drawing/2014/main" id="{373A6107-A17E-4197-AE31-FDCA6C7CA895}"/>
              </a:ext>
            </a:extLst>
          </p:cNvPr>
          <p:cNvSpPr/>
          <p:nvPr/>
        </p:nvSpPr>
        <p:spPr>
          <a:xfrm>
            <a:off x="10414508" y="6589284"/>
            <a:ext cx="1652644" cy="2265024"/>
          </a:xfrm>
          <a:prstGeom prst="roundRect">
            <a:avLst>
              <a:gd name="adj" fmla="val 3867"/>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Rounded Corners 230">
            <a:extLst>
              <a:ext uri="{FF2B5EF4-FFF2-40B4-BE49-F238E27FC236}">
                <a16:creationId xmlns:a16="http://schemas.microsoft.com/office/drawing/2014/main" id="{1565A5EB-114C-4131-BEA4-B0B886A89964}"/>
              </a:ext>
            </a:extLst>
          </p:cNvPr>
          <p:cNvSpPr/>
          <p:nvPr/>
        </p:nvSpPr>
        <p:spPr>
          <a:xfrm>
            <a:off x="10955005" y="6630642"/>
            <a:ext cx="374650" cy="661138"/>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400" dirty="0">
                <a:solidFill>
                  <a:schemeClr val="bg1"/>
                </a:solidFill>
              </a:rPr>
              <a:t>M1D</a:t>
            </a:r>
          </a:p>
        </p:txBody>
      </p:sp>
      <p:sp>
        <p:nvSpPr>
          <p:cNvPr id="232" name="TextBox 231">
            <a:extLst>
              <a:ext uri="{FF2B5EF4-FFF2-40B4-BE49-F238E27FC236}">
                <a16:creationId xmlns:a16="http://schemas.microsoft.com/office/drawing/2014/main" id="{939FA273-99DE-4AAF-A1EE-0E89CC718CC6}"/>
              </a:ext>
            </a:extLst>
          </p:cNvPr>
          <p:cNvSpPr txBox="1"/>
          <p:nvPr/>
        </p:nvSpPr>
        <p:spPr>
          <a:xfrm>
            <a:off x="10177596" y="6650873"/>
            <a:ext cx="748834" cy="307777"/>
          </a:xfrm>
          <a:prstGeom prst="rect">
            <a:avLst/>
          </a:prstGeom>
          <a:noFill/>
        </p:spPr>
        <p:txBody>
          <a:bodyPr wrap="square" rtlCol="0">
            <a:spAutoFit/>
          </a:bodyPr>
          <a:lstStyle/>
          <a:p>
            <a:pPr algn="r"/>
            <a:r>
              <a:rPr lang="en-GB" sz="1400" dirty="0"/>
              <a:t>Crv</a:t>
            </a:r>
          </a:p>
        </p:txBody>
      </p:sp>
      <p:sp>
        <p:nvSpPr>
          <p:cNvPr id="233" name="TextBox 232">
            <a:extLst>
              <a:ext uri="{FF2B5EF4-FFF2-40B4-BE49-F238E27FC236}">
                <a16:creationId xmlns:a16="http://schemas.microsoft.com/office/drawing/2014/main" id="{596E7400-FC02-4228-8739-001952D67B12}"/>
              </a:ext>
            </a:extLst>
          </p:cNvPr>
          <p:cNvSpPr txBox="1"/>
          <p:nvPr/>
        </p:nvSpPr>
        <p:spPr>
          <a:xfrm>
            <a:off x="10177596" y="6956555"/>
            <a:ext cx="748834" cy="307777"/>
          </a:xfrm>
          <a:prstGeom prst="rect">
            <a:avLst/>
          </a:prstGeom>
          <a:noFill/>
        </p:spPr>
        <p:txBody>
          <a:bodyPr wrap="square" rtlCol="0">
            <a:spAutoFit/>
          </a:bodyPr>
          <a:lstStyle/>
          <a:p>
            <a:pPr algn="r"/>
            <a:r>
              <a:rPr lang="en-GB" sz="1400" dirty="0"/>
              <a:t>Prop</a:t>
            </a:r>
          </a:p>
        </p:txBody>
      </p:sp>
      <p:sp>
        <p:nvSpPr>
          <p:cNvPr id="237" name="TextBox 236">
            <a:extLst>
              <a:ext uri="{FF2B5EF4-FFF2-40B4-BE49-F238E27FC236}">
                <a16:creationId xmlns:a16="http://schemas.microsoft.com/office/drawing/2014/main" id="{A1A6CC03-4977-4C3E-9586-E239DCBE3BCC}"/>
              </a:ext>
            </a:extLst>
          </p:cNvPr>
          <p:cNvSpPr txBox="1"/>
          <p:nvPr/>
        </p:nvSpPr>
        <p:spPr>
          <a:xfrm>
            <a:off x="11314678" y="6802665"/>
            <a:ext cx="1067398" cy="307777"/>
          </a:xfrm>
          <a:prstGeom prst="rect">
            <a:avLst/>
          </a:prstGeom>
          <a:noFill/>
        </p:spPr>
        <p:txBody>
          <a:bodyPr wrap="square" rtlCol="0">
            <a:spAutoFit/>
          </a:bodyPr>
          <a:lstStyle/>
          <a:p>
            <a:r>
              <a:rPr lang="en-GB" sz="1400" dirty="0"/>
              <a:t>Mem1D</a:t>
            </a:r>
          </a:p>
        </p:txBody>
      </p:sp>
      <p:sp>
        <p:nvSpPr>
          <p:cNvPr id="238" name="TextBox 237">
            <a:extLst>
              <a:ext uri="{FF2B5EF4-FFF2-40B4-BE49-F238E27FC236}">
                <a16:creationId xmlns:a16="http://schemas.microsoft.com/office/drawing/2014/main" id="{9E7C88FB-BA2B-41FC-B690-63D0FF9AB3B9}"/>
              </a:ext>
            </a:extLst>
          </p:cNvPr>
          <p:cNvSpPr txBox="1"/>
          <p:nvPr/>
        </p:nvSpPr>
        <p:spPr>
          <a:xfrm>
            <a:off x="10578123" y="7477487"/>
            <a:ext cx="1308053" cy="276999"/>
          </a:xfrm>
          <a:prstGeom prst="rect">
            <a:avLst/>
          </a:prstGeom>
          <a:noFill/>
        </p:spPr>
        <p:txBody>
          <a:bodyPr wrap="square" rtlCol="0">
            <a:spAutoFit/>
          </a:bodyPr>
          <a:lstStyle/>
          <a:p>
            <a:pPr algn="ctr"/>
            <a:r>
              <a:rPr lang="en-GB" sz="1200" i="1" dirty="0"/>
              <a:t>Generic 1D</a:t>
            </a:r>
            <a:endParaRPr lang="en-GB" sz="1400" i="1" dirty="0"/>
          </a:p>
        </p:txBody>
      </p:sp>
      <p:sp>
        <p:nvSpPr>
          <p:cNvPr id="239" name="Isosceles Triangle 238">
            <a:extLst>
              <a:ext uri="{FF2B5EF4-FFF2-40B4-BE49-F238E27FC236}">
                <a16:creationId xmlns:a16="http://schemas.microsoft.com/office/drawing/2014/main" id="{5BB313C3-015E-43B2-BA21-829368D531D4}"/>
              </a:ext>
            </a:extLst>
          </p:cNvPr>
          <p:cNvSpPr/>
          <p:nvPr/>
        </p:nvSpPr>
        <p:spPr>
          <a:xfrm rot="10800000">
            <a:off x="11886889" y="7605348"/>
            <a:ext cx="106032" cy="91407"/>
          </a:xfrm>
          <a:prstGeom prst="triangl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Rectangle 239">
            <a:extLst>
              <a:ext uri="{FF2B5EF4-FFF2-40B4-BE49-F238E27FC236}">
                <a16:creationId xmlns:a16="http://schemas.microsoft.com/office/drawing/2014/main" id="{32186433-E655-4145-AFAC-447A9112780C}"/>
              </a:ext>
            </a:extLst>
          </p:cNvPr>
          <p:cNvSpPr/>
          <p:nvPr/>
        </p:nvSpPr>
        <p:spPr>
          <a:xfrm>
            <a:off x="10953098" y="8193060"/>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1" name="Group 240">
            <a:extLst>
              <a:ext uri="{FF2B5EF4-FFF2-40B4-BE49-F238E27FC236}">
                <a16:creationId xmlns:a16="http://schemas.microsoft.com/office/drawing/2014/main" id="{8FAF8741-2D8D-4DFB-889F-BDE517641EB1}"/>
              </a:ext>
            </a:extLst>
          </p:cNvPr>
          <p:cNvGrpSpPr/>
          <p:nvPr/>
        </p:nvGrpSpPr>
        <p:grpSpPr>
          <a:xfrm>
            <a:off x="10724498" y="8193060"/>
            <a:ext cx="117475" cy="117475"/>
            <a:chOff x="9226550" y="2701925"/>
            <a:chExt cx="117475" cy="117475"/>
          </a:xfrm>
        </p:grpSpPr>
        <p:sp>
          <p:nvSpPr>
            <p:cNvPr id="242" name="Rectangle 241">
              <a:extLst>
                <a:ext uri="{FF2B5EF4-FFF2-40B4-BE49-F238E27FC236}">
                  <a16:creationId xmlns:a16="http://schemas.microsoft.com/office/drawing/2014/main" id="{168D71D3-85FC-4097-9BAA-E622F8BE9619}"/>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Freeform: Shape 242">
              <a:extLst>
                <a:ext uri="{FF2B5EF4-FFF2-40B4-BE49-F238E27FC236}">
                  <a16:creationId xmlns:a16="http://schemas.microsoft.com/office/drawing/2014/main" id="{A1549CAE-701A-4F7A-81B9-E216256CD7D4}"/>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245" name="Straight Connector 244">
            <a:extLst>
              <a:ext uri="{FF2B5EF4-FFF2-40B4-BE49-F238E27FC236}">
                <a16:creationId xmlns:a16="http://schemas.microsoft.com/office/drawing/2014/main" id="{A2DBF1AF-D39A-4D38-B3B8-1CD64079EF36}"/>
              </a:ext>
            </a:extLst>
          </p:cNvPr>
          <p:cNvCxnSpPr>
            <a:cxnSpLocks/>
          </p:cNvCxnSpPr>
          <p:nvPr/>
        </p:nvCxnSpPr>
        <p:spPr>
          <a:xfrm>
            <a:off x="10414508" y="7890714"/>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E152A51-DCC1-43F0-BAE5-E04090F92227}"/>
              </a:ext>
            </a:extLst>
          </p:cNvPr>
          <p:cNvCxnSpPr>
            <a:cxnSpLocks/>
          </p:cNvCxnSpPr>
          <p:nvPr/>
        </p:nvCxnSpPr>
        <p:spPr>
          <a:xfrm>
            <a:off x="11690885" y="7890714"/>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sp>
        <p:nvSpPr>
          <p:cNvPr id="247" name="Rectangle 246">
            <a:extLst>
              <a:ext uri="{FF2B5EF4-FFF2-40B4-BE49-F238E27FC236}">
                <a16:creationId xmlns:a16="http://schemas.microsoft.com/office/drawing/2014/main" id="{FD38E1A1-50E2-43A0-90B6-30825B03B86B}"/>
              </a:ext>
            </a:extLst>
          </p:cNvPr>
          <p:cNvSpPr/>
          <p:nvPr/>
        </p:nvSpPr>
        <p:spPr>
          <a:xfrm>
            <a:off x="10414508" y="7768664"/>
            <a:ext cx="1652644"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Releases</a:t>
            </a:r>
          </a:p>
        </p:txBody>
      </p:sp>
      <p:sp>
        <p:nvSpPr>
          <p:cNvPr id="248" name="Rectangle 247">
            <a:extLst>
              <a:ext uri="{FF2B5EF4-FFF2-40B4-BE49-F238E27FC236}">
                <a16:creationId xmlns:a16="http://schemas.microsoft.com/office/drawing/2014/main" id="{DF7B1E86-76A4-4062-85B4-46F5F0C545B5}"/>
              </a:ext>
            </a:extLst>
          </p:cNvPr>
          <p:cNvSpPr/>
          <p:nvPr/>
        </p:nvSpPr>
        <p:spPr>
          <a:xfrm>
            <a:off x="11410298" y="8193060"/>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1" name="Group 250">
            <a:extLst>
              <a:ext uri="{FF2B5EF4-FFF2-40B4-BE49-F238E27FC236}">
                <a16:creationId xmlns:a16="http://schemas.microsoft.com/office/drawing/2014/main" id="{C05426A0-1BDE-4954-BCCD-B0F5EF3BED66}"/>
              </a:ext>
            </a:extLst>
          </p:cNvPr>
          <p:cNvGrpSpPr/>
          <p:nvPr/>
        </p:nvGrpSpPr>
        <p:grpSpPr>
          <a:xfrm>
            <a:off x="11181698" y="8193060"/>
            <a:ext cx="117475" cy="117475"/>
            <a:chOff x="9226550" y="2701925"/>
            <a:chExt cx="117475" cy="117475"/>
          </a:xfrm>
        </p:grpSpPr>
        <p:sp>
          <p:nvSpPr>
            <p:cNvPr id="254" name="Rectangle 253">
              <a:extLst>
                <a:ext uri="{FF2B5EF4-FFF2-40B4-BE49-F238E27FC236}">
                  <a16:creationId xmlns:a16="http://schemas.microsoft.com/office/drawing/2014/main" id="{12A990FF-B4F8-45AC-B26A-0857C80632BC}"/>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Freeform: Shape 263">
              <a:extLst>
                <a:ext uri="{FF2B5EF4-FFF2-40B4-BE49-F238E27FC236}">
                  <a16:creationId xmlns:a16="http://schemas.microsoft.com/office/drawing/2014/main" id="{F5755C4A-9F97-41E8-92E8-894DB75E04FF}"/>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6" name="Rectangle 265">
            <a:extLst>
              <a:ext uri="{FF2B5EF4-FFF2-40B4-BE49-F238E27FC236}">
                <a16:creationId xmlns:a16="http://schemas.microsoft.com/office/drawing/2014/main" id="{AFEFB521-2C44-44A6-AC80-30941384F583}"/>
              </a:ext>
            </a:extLst>
          </p:cNvPr>
          <p:cNvSpPr/>
          <p:nvPr/>
        </p:nvSpPr>
        <p:spPr>
          <a:xfrm>
            <a:off x="11876232" y="8193060"/>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7" name="Group 266">
            <a:extLst>
              <a:ext uri="{FF2B5EF4-FFF2-40B4-BE49-F238E27FC236}">
                <a16:creationId xmlns:a16="http://schemas.microsoft.com/office/drawing/2014/main" id="{14C4C2A9-F0C2-48A1-8ADA-7D884B6694C6}"/>
              </a:ext>
            </a:extLst>
          </p:cNvPr>
          <p:cNvGrpSpPr/>
          <p:nvPr/>
        </p:nvGrpSpPr>
        <p:grpSpPr>
          <a:xfrm>
            <a:off x="11643265" y="8193060"/>
            <a:ext cx="117475" cy="117475"/>
            <a:chOff x="9226550" y="2701925"/>
            <a:chExt cx="117475" cy="117475"/>
          </a:xfrm>
        </p:grpSpPr>
        <p:sp>
          <p:nvSpPr>
            <p:cNvPr id="268" name="Rectangle 267">
              <a:extLst>
                <a:ext uri="{FF2B5EF4-FFF2-40B4-BE49-F238E27FC236}">
                  <a16:creationId xmlns:a16="http://schemas.microsoft.com/office/drawing/2014/main" id="{A0B62663-516F-4156-8B00-221190FFEF82}"/>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Freeform: Shape 270">
              <a:extLst>
                <a:ext uri="{FF2B5EF4-FFF2-40B4-BE49-F238E27FC236}">
                  <a16:creationId xmlns:a16="http://schemas.microsoft.com/office/drawing/2014/main" id="{6539067C-8157-4F0A-9D57-76B6C3D7143C}"/>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7" name="Rectangle 276">
            <a:extLst>
              <a:ext uri="{FF2B5EF4-FFF2-40B4-BE49-F238E27FC236}">
                <a16:creationId xmlns:a16="http://schemas.microsoft.com/office/drawing/2014/main" id="{1DA3590E-782A-4C8D-B0CC-B6AB703E3763}"/>
              </a:ext>
            </a:extLst>
          </p:cNvPr>
          <p:cNvSpPr/>
          <p:nvPr/>
        </p:nvSpPr>
        <p:spPr>
          <a:xfrm>
            <a:off x="10665072" y="7929925"/>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a:t>
            </a:r>
          </a:p>
        </p:txBody>
      </p:sp>
      <p:sp>
        <p:nvSpPr>
          <p:cNvPr id="278" name="Rectangle 277">
            <a:extLst>
              <a:ext uri="{FF2B5EF4-FFF2-40B4-BE49-F238E27FC236}">
                <a16:creationId xmlns:a16="http://schemas.microsoft.com/office/drawing/2014/main" id="{6F01E411-1B3B-4AE3-AF8D-CA31B913DCC5}"/>
              </a:ext>
            </a:extLst>
          </p:cNvPr>
          <p:cNvSpPr/>
          <p:nvPr/>
        </p:nvSpPr>
        <p:spPr>
          <a:xfrm>
            <a:off x="10893517" y="7929925"/>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a:t>
            </a:r>
          </a:p>
        </p:txBody>
      </p:sp>
      <p:sp>
        <p:nvSpPr>
          <p:cNvPr id="279" name="Rectangle 278">
            <a:extLst>
              <a:ext uri="{FF2B5EF4-FFF2-40B4-BE49-F238E27FC236}">
                <a16:creationId xmlns:a16="http://schemas.microsoft.com/office/drawing/2014/main" id="{71D25E10-9266-4F97-B77E-141D74FCC62C}"/>
              </a:ext>
            </a:extLst>
          </p:cNvPr>
          <p:cNvSpPr/>
          <p:nvPr/>
        </p:nvSpPr>
        <p:spPr>
          <a:xfrm>
            <a:off x="11111850" y="7929925"/>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a:t>
            </a:r>
          </a:p>
        </p:txBody>
      </p:sp>
      <p:sp>
        <p:nvSpPr>
          <p:cNvPr id="280" name="Rectangle 279">
            <a:extLst>
              <a:ext uri="{FF2B5EF4-FFF2-40B4-BE49-F238E27FC236}">
                <a16:creationId xmlns:a16="http://schemas.microsoft.com/office/drawing/2014/main" id="{23E916CA-3D0E-4E90-B2AA-BD0754566197}"/>
              </a:ext>
            </a:extLst>
          </p:cNvPr>
          <p:cNvSpPr/>
          <p:nvPr/>
        </p:nvSpPr>
        <p:spPr>
          <a:xfrm>
            <a:off x="11272081" y="7929925"/>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xx</a:t>
            </a:r>
          </a:p>
        </p:txBody>
      </p:sp>
      <p:sp>
        <p:nvSpPr>
          <p:cNvPr id="281" name="Rectangle 280">
            <a:extLst>
              <a:ext uri="{FF2B5EF4-FFF2-40B4-BE49-F238E27FC236}">
                <a16:creationId xmlns:a16="http://schemas.microsoft.com/office/drawing/2014/main" id="{59190CCC-C1FC-45FA-85EC-BC265CF8F158}"/>
              </a:ext>
            </a:extLst>
          </p:cNvPr>
          <p:cNvSpPr/>
          <p:nvPr/>
        </p:nvSpPr>
        <p:spPr>
          <a:xfrm>
            <a:off x="11505048" y="7929925"/>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yy</a:t>
            </a:r>
          </a:p>
        </p:txBody>
      </p:sp>
      <p:sp>
        <p:nvSpPr>
          <p:cNvPr id="282" name="Rectangle 281">
            <a:extLst>
              <a:ext uri="{FF2B5EF4-FFF2-40B4-BE49-F238E27FC236}">
                <a16:creationId xmlns:a16="http://schemas.microsoft.com/office/drawing/2014/main" id="{0D644025-EE6B-4085-A9A8-4446E4DB81C8}"/>
              </a:ext>
            </a:extLst>
          </p:cNvPr>
          <p:cNvSpPr/>
          <p:nvPr/>
        </p:nvSpPr>
        <p:spPr>
          <a:xfrm>
            <a:off x="11740197" y="7929925"/>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zz</a:t>
            </a:r>
          </a:p>
        </p:txBody>
      </p:sp>
      <p:sp>
        <p:nvSpPr>
          <p:cNvPr id="283" name="Rectangle 282">
            <a:extLst>
              <a:ext uri="{FF2B5EF4-FFF2-40B4-BE49-F238E27FC236}">
                <a16:creationId xmlns:a16="http://schemas.microsoft.com/office/drawing/2014/main" id="{D4C18758-D0FC-466F-A1B7-E9ACF9F08EAB}"/>
              </a:ext>
            </a:extLst>
          </p:cNvPr>
          <p:cNvSpPr/>
          <p:nvPr/>
        </p:nvSpPr>
        <p:spPr>
          <a:xfrm>
            <a:off x="10269569" y="8055337"/>
            <a:ext cx="501875"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rgbClr val="005CAF"/>
                </a:solidFill>
              </a:rPr>
              <a:t>S</a:t>
            </a:r>
          </a:p>
        </p:txBody>
      </p:sp>
      <p:sp>
        <p:nvSpPr>
          <p:cNvPr id="284" name="Rectangle 283">
            <a:extLst>
              <a:ext uri="{FF2B5EF4-FFF2-40B4-BE49-F238E27FC236}">
                <a16:creationId xmlns:a16="http://schemas.microsoft.com/office/drawing/2014/main" id="{C59679E5-AC32-42D2-8E4F-72EB5690EC84}"/>
              </a:ext>
            </a:extLst>
          </p:cNvPr>
          <p:cNvSpPr/>
          <p:nvPr/>
        </p:nvSpPr>
        <p:spPr>
          <a:xfrm>
            <a:off x="10953098" y="8617326"/>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5" name="Group 284">
            <a:extLst>
              <a:ext uri="{FF2B5EF4-FFF2-40B4-BE49-F238E27FC236}">
                <a16:creationId xmlns:a16="http://schemas.microsoft.com/office/drawing/2014/main" id="{43E84A03-0A9A-4B2D-9E05-261EEE9255F0}"/>
              </a:ext>
            </a:extLst>
          </p:cNvPr>
          <p:cNvGrpSpPr/>
          <p:nvPr/>
        </p:nvGrpSpPr>
        <p:grpSpPr>
          <a:xfrm>
            <a:off x="10724498" y="8617326"/>
            <a:ext cx="117475" cy="117475"/>
            <a:chOff x="9226550" y="2701925"/>
            <a:chExt cx="117475" cy="117475"/>
          </a:xfrm>
        </p:grpSpPr>
        <p:sp>
          <p:nvSpPr>
            <p:cNvPr id="286" name="Rectangle 285">
              <a:extLst>
                <a:ext uri="{FF2B5EF4-FFF2-40B4-BE49-F238E27FC236}">
                  <a16:creationId xmlns:a16="http://schemas.microsoft.com/office/drawing/2014/main" id="{78B24B77-F399-49BA-BD89-F35EF7F022FE}"/>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Freeform: Shape 286">
              <a:extLst>
                <a:ext uri="{FF2B5EF4-FFF2-40B4-BE49-F238E27FC236}">
                  <a16:creationId xmlns:a16="http://schemas.microsoft.com/office/drawing/2014/main" id="{5BA96230-7AF9-4E59-A643-D9FB6220DBAF}"/>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88" name="Rectangle 287">
            <a:extLst>
              <a:ext uri="{FF2B5EF4-FFF2-40B4-BE49-F238E27FC236}">
                <a16:creationId xmlns:a16="http://schemas.microsoft.com/office/drawing/2014/main" id="{3DA102A4-24C9-4196-BF01-FE18ECFD0FBB}"/>
              </a:ext>
            </a:extLst>
          </p:cNvPr>
          <p:cNvSpPr/>
          <p:nvPr/>
        </p:nvSpPr>
        <p:spPr>
          <a:xfrm>
            <a:off x="11410298" y="8617326"/>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9" name="Group 288">
            <a:extLst>
              <a:ext uri="{FF2B5EF4-FFF2-40B4-BE49-F238E27FC236}">
                <a16:creationId xmlns:a16="http://schemas.microsoft.com/office/drawing/2014/main" id="{EBD597D6-0FDD-41A4-BF62-38269EDB397B}"/>
              </a:ext>
            </a:extLst>
          </p:cNvPr>
          <p:cNvGrpSpPr/>
          <p:nvPr/>
        </p:nvGrpSpPr>
        <p:grpSpPr>
          <a:xfrm>
            <a:off x="11181698" y="8617326"/>
            <a:ext cx="117475" cy="117475"/>
            <a:chOff x="9226550" y="2701925"/>
            <a:chExt cx="117475" cy="117475"/>
          </a:xfrm>
        </p:grpSpPr>
        <p:sp>
          <p:nvSpPr>
            <p:cNvPr id="290" name="Rectangle 289">
              <a:extLst>
                <a:ext uri="{FF2B5EF4-FFF2-40B4-BE49-F238E27FC236}">
                  <a16:creationId xmlns:a16="http://schemas.microsoft.com/office/drawing/2014/main" id="{F6FFC926-223B-47E4-8662-A5D0062C0CA5}"/>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Freeform: Shape 290">
              <a:extLst>
                <a:ext uri="{FF2B5EF4-FFF2-40B4-BE49-F238E27FC236}">
                  <a16:creationId xmlns:a16="http://schemas.microsoft.com/office/drawing/2014/main" id="{1550A6FC-5262-4BB8-B6B3-245F07100047}"/>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2" name="Rectangle 291">
            <a:extLst>
              <a:ext uri="{FF2B5EF4-FFF2-40B4-BE49-F238E27FC236}">
                <a16:creationId xmlns:a16="http://schemas.microsoft.com/office/drawing/2014/main" id="{9FC4C792-2F65-45AB-B8CB-E0DB0717F562}"/>
              </a:ext>
            </a:extLst>
          </p:cNvPr>
          <p:cNvSpPr/>
          <p:nvPr/>
        </p:nvSpPr>
        <p:spPr>
          <a:xfrm>
            <a:off x="11876232" y="8617326"/>
            <a:ext cx="117475" cy="117475"/>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93" name="Group 292">
            <a:extLst>
              <a:ext uri="{FF2B5EF4-FFF2-40B4-BE49-F238E27FC236}">
                <a16:creationId xmlns:a16="http://schemas.microsoft.com/office/drawing/2014/main" id="{E7CDA43D-3002-4D7A-8539-A67144A9CD54}"/>
              </a:ext>
            </a:extLst>
          </p:cNvPr>
          <p:cNvGrpSpPr/>
          <p:nvPr/>
        </p:nvGrpSpPr>
        <p:grpSpPr>
          <a:xfrm>
            <a:off x="11643265" y="8617326"/>
            <a:ext cx="117475" cy="117475"/>
            <a:chOff x="9226550" y="2701925"/>
            <a:chExt cx="117475" cy="117475"/>
          </a:xfrm>
        </p:grpSpPr>
        <p:sp>
          <p:nvSpPr>
            <p:cNvPr id="294" name="Rectangle 293">
              <a:extLst>
                <a:ext uri="{FF2B5EF4-FFF2-40B4-BE49-F238E27FC236}">
                  <a16:creationId xmlns:a16="http://schemas.microsoft.com/office/drawing/2014/main" id="{8FAA5851-EF18-4D84-BF9A-8F90A2086926}"/>
                </a:ext>
              </a:extLst>
            </p:cNvPr>
            <p:cNvSpPr/>
            <p:nvPr/>
          </p:nvSpPr>
          <p:spPr>
            <a:xfrm>
              <a:off x="9226550" y="2701925"/>
              <a:ext cx="117475" cy="117475"/>
            </a:xfrm>
            <a:prstGeom prst="rect">
              <a:avLst/>
            </a:prstGeom>
            <a:solidFill>
              <a:srgbClr val="005CAF"/>
            </a:solidFill>
            <a:ln w="9525">
              <a:solidFill>
                <a:srgbClr val="00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Freeform: Shape 294">
              <a:extLst>
                <a:ext uri="{FF2B5EF4-FFF2-40B4-BE49-F238E27FC236}">
                  <a16:creationId xmlns:a16="http://schemas.microsoft.com/office/drawing/2014/main" id="{E332CE7C-A9AB-4EDC-AED3-82C251210C41}"/>
                </a:ext>
              </a:extLst>
            </p:cNvPr>
            <p:cNvSpPr/>
            <p:nvPr/>
          </p:nvSpPr>
          <p:spPr>
            <a:xfrm>
              <a:off x="9237662" y="2714625"/>
              <a:ext cx="95250" cy="101600"/>
            </a:xfrm>
            <a:custGeom>
              <a:avLst/>
              <a:gdLst>
                <a:gd name="connsiteX0" fmla="*/ 0 w 95250"/>
                <a:gd name="connsiteY0" fmla="*/ 57150 h 101600"/>
                <a:gd name="connsiteX1" fmla="*/ 34925 w 95250"/>
                <a:gd name="connsiteY1" fmla="*/ 101600 h 101600"/>
                <a:gd name="connsiteX2" fmla="*/ 95250 w 95250"/>
                <a:gd name="connsiteY2" fmla="*/ 0 h 101600"/>
              </a:gdLst>
              <a:ahLst/>
              <a:cxnLst>
                <a:cxn ang="0">
                  <a:pos x="connsiteX0" y="connsiteY0"/>
                </a:cxn>
                <a:cxn ang="0">
                  <a:pos x="connsiteX1" y="connsiteY1"/>
                </a:cxn>
                <a:cxn ang="0">
                  <a:pos x="connsiteX2" y="connsiteY2"/>
                </a:cxn>
              </a:cxnLst>
              <a:rect l="l" t="t" r="r" b="b"/>
              <a:pathLst>
                <a:path w="95250" h="101600">
                  <a:moveTo>
                    <a:pt x="0" y="57150"/>
                  </a:moveTo>
                  <a:lnTo>
                    <a:pt x="34925" y="101600"/>
                  </a:lnTo>
                  <a:lnTo>
                    <a:pt x="95250" y="0"/>
                  </a:lnTo>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6" name="Rectangle 295">
            <a:extLst>
              <a:ext uri="{FF2B5EF4-FFF2-40B4-BE49-F238E27FC236}">
                <a16:creationId xmlns:a16="http://schemas.microsoft.com/office/drawing/2014/main" id="{EF911479-03EF-4CDF-833C-D5643E0283D0}"/>
              </a:ext>
            </a:extLst>
          </p:cNvPr>
          <p:cNvSpPr/>
          <p:nvPr/>
        </p:nvSpPr>
        <p:spPr>
          <a:xfrm>
            <a:off x="10665072" y="8354191"/>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a:t>
            </a:r>
          </a:p>
        </p:txBody>
      </p:sp>
      <p:sp>
        <p:nvSpPr>
          <p:cNvPr id="297" name="Rectangle 296">
            <a:extLst>
              <a:ext uri="{FF2B5EF4-FFF2-40B4-BE49-F238E27FC236}">
                <a16:creationId xmlns:a16="http://schemas.microsoft.com/office/drawing/2014/main" id="{50093900-009D-4F60-AD27-D42ED3D66248}"/>
              </a:ext>
            </a:extLst>
          </p:cNvPr>
          <p:cNvSpPr/>
          <p:nvPr/>
        </p:nvSpPr>
        <p:spPr>
          <a:xfrm>
            <a:off x="10893517" y="8354191"/>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a:t>
            </a:r>
          </a:p>
        </p:txBody>
      </p:sp>
      <p:sp>
        <p:nvSpPr>
          <p:cNvPr id="298" name="Rectangle 297">
            <a:extLst>
              <a:ext uri="{FF2B5EF4-FFF2-40B4-BE49-F238E27FC236}">
                <a16:creationId xmlns:a16="http://schemas.microsoft.com/office/drawing/2014/main" id="{31EDC61D-183A-4A95-9DDD-3181A6900BDA}"/>
              </a:ext>
            </a:extLst>
          </p:cNvPr>
          <p:cNvSpPr/>
          <p:nvPr/>
        </p:nvSpPr>
        <p:spPr>
          <a:xfrm>
            <a:off x="11111850" y="8354191"/>
            <a:ext cx="236326"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a:t>
            </a:r>
          </a:p>
        </p:txBody>
      </p:sp>
      <p:sp>
        <p:nvSpPr>
          <p:cNvPr id="299" name="Rectangle 298">
            <a:extLst>
              <a:ext uri="{FF2B5EF4-FFF2-40B4-BE49-F238E27FC236}">
                <a16:creationId xmlns:a16="http://schemas.microsoft.com/office/drawing/2014/main" id="{77C286F4-E221-4B8A-BD91-C3C695C7E403}"/>
              </a:ext>
            </a:extLst>
          </p:cNvPr>
          <p:cNvSpPr/>
          <p:nvPr/>
        </p:nvSpPr>
        <p:spPr>
          <a:xfrm>
            <a:off x="11272081" y="8354191"/>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xx</a:t>
            </a:r>
          </a:p>
        </p:txBody>
      </p:sp>
      <p:sp>
        <p:nvSpPr>
          <p:cNvPr id="300" name="Rectangle 299">
            <a:extLst>
              <a:ext uri="{FF2B5EF4-FFF2-40B4-BE49-F238E27FC236}">
                <a16:creationId xmlns:a16="http://schemas.microsoft.com/office/drawing/2014/main" id="{39B02013-6AAD-44B6-80C8-09CDC2A6D391}"/>
              </a:ext>
            </a:extLst>
          </p:cNvPr>
          <p:cNvSpPr/>
          <p:nvPr/>
        </p:nvSpPr>
        <p:spPr>
          <a:xfrm>
            <a:off x="11505048" y="8354191"/>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yy</a:t>
            </a:r>
          </a:p>
        </p:txBody>
      </p:sp>
      <p:sp>
        <p:nvSpPr>
          <p:cNvPr id="301" name="Rectangle 300">
            <a:extLst>
              <a:ext uri="{FF2B5EF4-FFF2-40B4-BE49-F238E27FC236}">
                <a16:creationId xmlns:a16="http://schemas.microsoft.com/office/drawing/2014/main" id="{C4921EA0-ADAD-4FC4-8EAC-803F02BE6FCC}"/>
              </a:ext>
            </a:extLst>
          </p:cNvPr>
          <p:cNvSpPr/>
          <p:nvPr/>
        </p:nvSpPr>
        <p:spPr>
          <a:xfrm>
            <a:off x="11740197" y="8354191"/>
            <a:ext cx="374858"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zz</a:t>
            </a:r>
          </a:p>
        </p:txBody>
      </p:sp>
      <p:sp>
        <p:nvSpPr>
          <p:cNvPr id="302" name="Rectangle 301">
            <a:extLst>
              <a:ext uri="{FF2B5EF4-FFF2-40B4-BE49-F238E27FC236}">
                <a16:creationId xmlns:a16="http://schemas.microsoft.com/office/drawing/2014/main" id="{D345FB4D-DE7A-4EC4-9340-32EBACF9053D}"/>
              </a:ext>
            </a:extLst>
          </p:cNvPr>
          <p:cNvSpPr/>
          <p:nvPr/>
        </p:nvSpPr>
        <p:spPr>
          <a:xfrm>
            <a:off x="10269569" y="8479603"/>
            <a:ext cx="501875"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rgbClr val="005CAF"/>
                </a:solidFill>
              </a:rPr>
              <a:t>E</a:t>
            </a:r>
          </a:p>
        </p:txBody>
      </p:sp>
      <p:cxnSp>
        <p:nvCxnSpPr>
          <p:cNvPr id="304" name="Straight Connector 303">
            <a:extLst>
              <a:ext uri="{FF2B5EF4-FFF2-40B4-BE49-F238E27FC236}">
                <a16:creationId xmlns:a16="http://schemas.microsoft.com/office/drawing/2014/main" id="{A523F77B-D757-44D5-AFEA-FDB21B383B31}"/>
              </a:ext>
            </a:extLst>
          </p:cNvPr>
          <p:cNvCxnSpPr>
            <a:cxnSpLocks/>
          </p:cNvCxnSpPr>
          <p:nvPr/>
        </p:nvCxnSpPr>
        <p:spPr>
          <a:xfrm>
            <a:off x="10414508" y="7397229"/>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2BDF33D-7D5E-455E-91A7-D7A36FE81654}"/>
              </a:ext>
            </a:extLst>
          </p:cNvPr>
          <p:cNvCxnSpPr>
            <a:cxnSpLocks/>
          </p:cNvCxnSpPr>
          <p:nvPr/>
        </p:nvCxnSpPr>
        <p:spPr>
          <a:xfrm>
            <a:off x="11690885" y="7397229"/>
            <a:ext cx="390582" cy="0"/>
          </a:xfrm>
          <a:prstGeom prst="line">
            <a:avLst/>
          </a:prstGeom>
          <a:ln>
            <a:solidFill>
              <a:srgbClr val="005CAF"/>
            </a:solidFill>
          </a:ln>
        </p:spPr>
        <p:style>
          <a:lnRef idx="1">
            <a:schemeClr val="accent1"/>
          </a:lnRef>
          <a:fillRef idx="0">
            <a:schemeClr val="accent1"/>
          </a:fillRef>
          <a:effectRef idx="0">
            <a:schemeClr val="accent1"/>
          </a:effectRef>
          <a:fontRef idx="minor">
            <a:schemeClr val="tx1"/>
          </a:fontRef>
        </p:style>
      </p:cxnSp>
      <p:sp>
        <p:nvSpPr>
          <p:cNvPr id="306" name="Rectangle 305">
            <a:extLst>
              <a:ext uri="{FF2B5EF4-FFF2-40B4-BE49-F238E27FC236}">
                <a16:creationId xmlns:a16="http://schemas.microsoft.com/office/drawing/2014/main" id="{9A41DC80-37EB-46FB-BD32-C25335A9A9D0}"/>
              </a:ext>
            </a:extLst>
          </p:cNvPr>
          <p:cNvSpPr/>
          <p:nvPr/>
        </p:nvSpPr>
        <p:spPr>
          <a:xfrm>
            <a:off x="10414508" y="7275179"/>
            <a:ext cx="1652644" cy="25082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tx1"/>
                </a:solidFill>
              </a:rPr>
              <a:t>Type</a:t>
            </a:r>
          </a:p>
        </p:txBody>
      </p:sp>
      <p:sp>
        <p:nvSpPr>
          <p:cNvPr id="307" name="Oval 306">
            <a:extLst>
              <a:ext uri="{FF2B5EF4-FFF2-40B4-BE49-F238E27FC236}">
                <a16:creationId xmlns:a16="http://schemas.microsoft.com/office/drawing/2014/main" id="{5DA6A897-74B7-41FE-8826-4B585A51A700}"/>
              </a:ext>
            </a:extLst>
          </p:cNvPr>
          <p:cNvSpPr/>
          <p:nvPr/>
        </p:nvSpPr>
        <p:spPr>
          <a:xfrm>
            <a:off x="12923568" y="713435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Oval 308">
            <a:extLst>
              <a:ext uri="{FF2B5EF4-FFF2-40B4-BE49-F238E27FC236}">
                <a16:creationId xmlns:a16="http://schemas.microsoft.com/office/drawing/2014/main" id="{F488137F-F563-40F5-8D75-BE755F72F5C4}"/>
              </a:ext>
            </a:extLst>
          </p:cNvPr>
          <p:cNvSpPr/>
          <p:nvPr/>
        </p:nvSpPr>
        <p:spPr>
          <a:xfrm>
            <a:off x="12923568" y="6782452"/>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Oval 309">
            <a:extLst>
              <a:ext uri="{FF2B5EF4-FFF2-40B4-BE49-F238E27FC236}">
                <a16:creationId xmlns:a16="http://schemas.microsoft.com/office/drawing/2014/main" id="{5BF4370F-F2D5-4C89-8E49-A261BAFD6226}"/>
              </a:ext>
            </a:extLst>
          </p:cNvPr>
          <p:cNvSpPr/>
          <p:nvPr/>
        </p:nvSpPr>
        <p:spPr>
          <a:xfrm>
            <a:off x="12923568" y="7485048"/>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Oval 310">
            <a:extLst>
              <a:ext uri="{FF2B5EF4-FFF2-40B4-BE49-F238E27FC236}">
                <a16:creationId xmlns:a16="http://schemas.microsoft.com/office/drawing/2014/main" id="{A942A1ED-5C64-49CF-B93D-1711F626C617}"/>
              </a:ext>
            </a:extLst>
          </p:cNvPr>
          <p:cNvSpPr/>
          <p:nvPr/>
        </p:nvSpPr>
        <p:spPr>
          <a:xfrm>
            <a:off x="12923568" y="583275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Oval 311">
            <a:extLst>
              <a:ext uri="{FF2B5EF4-FFF2-40B4-BE49-F238E27FC236}">
                <a16:creationId xmlns:a16="http://schemas.microsoft.com/office/drawing/2014/main" id="{E3E01366-5C94-426F-B353-4B6BCA21D809}"/>
              </a:ext>
            </a:extLst>
          </p:cNvPr>
          <p:cNvSpPr/>
          <p:nvPr/>
        </p:nvSpPr>
        <p:spPr>
          <a:xfrm>
            <a:off x="12923568" y="6138166"/>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Oval 312">
            <a:extLst>
              <a:ext uri="{FF2B5EF4-FFF2-40B4-BE49-F238E27FC236}">
                <a16:creationId xmlns:a16="http://schemas.microsoft.com/office/drawing/2014/main" id="{B99E45EF-9072-4705-A198-2283860F3A75}"/>
              </a:ext>
            </a:extLst>
          </p:cNvPr>
          <p:cNvSpPr/>
          <p:nvPr/>
        </p:nvSpPr>
        <p:spPr>
          <a:xfrm>
            <a:off x="12923568" y="6452725"/>
            <a:ext cx="137976" cy="13797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Rounded Corners 313">
            <a:extLst>
              <a:ext uri="{FF2B5EF4-FFF2-40B4-BE49-F238E27FC236}">
                <a16:creationId xmlns:a16="http://schemas.microsoft.com/office/drawing/2014/main" id="{189E274A-D4F6-436E-9398-40AEAC7E987B}"/>
              </a:ext>
            </a:extLst>
          </p:cNvPr>
          <p:cNvSpPr/>
          <p:nvPr/>
        </p:nvSpPr>
        <p:spPr>
          <a:xfrm>
            <a:off x="12992556" y="5665321"/>
            <a:ext cx="1652644" cy="3328282"/>
          </a:xfrm>
          <a:prstGeom prst="roundRect">
            <a:avLst>
              <a:gd name="adj" fmla="val 3867"/>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Rounded Corners 314">
            <a:extLst>
              <a:ext uri="{FF2B5EF4-FFF2-40B4-BE49-F238E27FC236}">
                <a16:creationId xmlns:a16="http://schemas.microsoft.com/office/drawing/2014/main" id="{DE0D7728-5653-49F7-B4BE-23592908FFEA}"/>
              </a:ext>
            </a:extLst>
          </p:cNvPr>
          <p:cNvSpPr/>
          <p:nvPr/>
        </p:nvSpPr>
        <p:spPr>
          <a:xfrm>
            <a:off x="13594697" y="5706679"/>
            <a:ext cx="374650" cy="3230924"/>
          </a:xfrm>
          <a:prstGeom prst="round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400" dirty="0">
                <a:solidFill>
                  <a:schemeClr val="bg1"/>
                </a:solidFill>
              </a:rPr>
              <a:t>Modify Member 1D</a:t>
            </a:r>
          </a:p>
        </p:txBody>
      </p:sp>
      <p:sp>
        <p:nvSpPr>
          <p:cNvPr id="316" name="TextBox 315">
            <a:extLst>
              <a:ext uri="{FF2B5EF4-FFF2-40B4-BE49-F238E27FC236}">
                <a16:creationId xmlns:a16="http://schemas.microsoft.com/office/drawing/2014/main" id="{F15DFB94-0B4F-4868-8A8F-EC04AEE867FF}"/>
              </a:ext>
            </a:extLst>
          </p:cNvPr>
          <p:cNvSpPr txBox="1"/>
          <p:nvPr/>
        </p:nvSpPr>
        <p:spPr>
          <a:xfrm>
            <a:off x="12786124" y="5726911"/>
            <a:ext cx="748834" cy="307777"/>
          </a:xfrm>
          <a:prstGeom prst="rect">
            <a:avLst/>
          </a:prstGeom>
          <a:noFill/>
        </p:spPr>
        <p:txBody>
          <a:bodyPr wrap="square" rtlCol="0">
            <a:spAutoFit/>
          </a:bodyPr>
          <a:lstStyle/>
          <a:p>
            <a:pPr algn="r"/>
            <a:r>
              <a:rPr lang="en-GB" sz="1400" dirty="0"/>
              <a:t>M1D</a:t>
            </a:r>
          </a:p>
        </p:txBody>
      </p:sp>
      <p:sp>
        <p:nvSpPr>
          <p:cNvPr id="317" name="TextBox 316">
            <a:extLst>
              <a:ext uri="{FF2B5EF4-FFF2-40B4-BE49-F238E27FC236}">
                <a16:creationId xmlns:a16="http://schemas.microsoft.com/office/drawing/2014/main" id="{1F5B1A3B-225D-40F7-BA14-8CFB87AAE9D8}"/>
              </a:ext>
            </a:extLst>
          </p:cNvPr>
          <p:cNvSpPr txBox="1"/>
          <p:nvPr/>
        </p:nvSpPr>
        <p:spPr>
          <a:xfrm>
            <a:off x="12786124" y="6032593"/>
            <a:ext cx="748834" cy="307777"/>
          </a:xfrm>
          <a:prstGeom prst="rect">
            <a:avLst/>
          </a:prstGeom>
          <a:noFill/>
        </p:spPr>
        <p:txBody>
          <a:bodyPr wrap="square" rtlCol="0">
            <a:spAutoFit/>
          </a:bodyPr>
          <a:lstStyle/>
          <a:p>
            <a:pPr algn="r"/>
            <a:r>
              <a:rPr lang="en-GB" sz="1400" dirty="0"/>
              <a:t>Prop</a:t>
            </a:r>
          </a:p>
        </p:txBody>
      </p:sp>
      <p:sp>
        <p:nvSpPr>
          <p:cNvPr id="318" name="TextBox 317">
            <a:extLst>
              <a:ext uri="{FF2B5EF4-FFF2-40B4-BE49-F238E27FC236}">
                <a16:creationId xmlns:a16="http://schemas.microsoft.com/office/drawing/2014/main" id="{2C891E9D-169B-43B7-90FE-A1D23FFBA0BB}"/>
              </a:ext>
            </a:extLst>
          </p:cNvPr>
          <p:cNvSpPr txBox="1"/>
          <p:nvPr/>
        </p:nvSpPr>
        <p:spPr>
          <a:xfrm>
            <a:off x="12786124" y="6367824"/>
            <a:ext cx="748834" cy="307777"/>
          </a:xfrm>
          <a:prstGeom prst="rect">
            <a:avLst/>
          </a:prstGeom>
          <a:noFill/>
        </p:spPr>
        <p:txBody>
          <a:bodyPr wrap="square" rtlCol="0">
            <a:spAutoFit/>
          </a:bodyPr>
          <a:lstStyle/>
          <a:p>
            <a:pPr algn="r"/>
            <a:r>
              <a:rPr lang="en-GB" sz="1400" dirty="0"/>
              <a:t>Typ</a:t>
            </a:r>
          </a:p>
        </p:txBody>
      </p:sp>
      <p:sp>
        <p:nvSpPr>
          <p:cNvPr id="319" name="TextBox 318">
            <a:extLst>
              <a:ext uri="{FF2B5EF4-FFF2-40B4-BE49-F238E27FC236}">
                <a16:creationId xmlns:a16="http://schemas.microsoft.com/office/drawing/2014/main" id="{C89BE510-7CBE-4238-A732-3A8467C7C5BD}"/>
              </a:ext>
            </a:extLst>
          </p:cNvPr>
          <p:cNvSpPr txBox="1"/>
          <p:nvPr/>
        </p:nvSpPr>
        <p:spPr>
          <a:xfrm>
            <a:off x="12786124" y="6697551"/>
            <a:ext cx="748834" cy="307777"/>
          </a:xfrm>
          <a:prstGeom prst="rect">
            <a:avLst/>
          </a:prstGeom>
          <a:noFill/>
        </p:spPr>
        <p:txBody>
          <a:bodyPr wrap="square" rtlCol="0">
            <a:spAutoFit/>
          </a:bodyPr>
          <a:lstStyle/>
          <a:p>
            <a:pPr algn="r"/>
            <a:r>
              <a:rPr lang="en-GB" sz="1400" dirty="0"/>
              <a:t>Rel1</a:t>
            </a:r>
          </a:p>
        </p:txBody>
      </p:sp>
      <p:sp>
        <p:nvSpPr>
          <p:cNvPr id="320" name="TextBox 319">
            <a:extLst>
              <a:ext uri="{FF2B5EF4-FFF2-40B4-BE49-F238E27FC236}">
                <a16:creationId xmlns:a16="http://schemas.microsoft.com/office/drawing/2014/main" id="{C3469FCD-4B16-4AA7-9118-3CB21D881C4B}"/>
              </a:ext>
            </a:extLst>
          </p:cNvPr>
          <p:cNvSpPr txBox="1"/>
          <p:nvPr/>
        </p:nvSpPr>
        <p:spPr>
          <a:xfrm>
            <a:off x="12786124" y="7400147"/>
            <a:ext cx="748834" cy="307777"/>
          </a:xfrm>
          <a:prstGeom prst="rect">
            <a:avLst/>
          </a:prstGeom>
          <a:noFill/>
        </p:spPr>
        <p:txBody>
          <a:bodyPr wrap="square" rtlCol="0">
            <a:spAutoFit/>
          </a:bodyPr>
          <a:lstStyle/>
          <a:p>
            <a:pPr algn="r"/>
            <a:r>
              <a:rPr lang="en-GB" sz="1400" dirty="0"/>
              <a:t>Offs</a:t>
            </a:r>
          </a:p>
        </p:txBody>
      </p:sp>
      <p:sp>
        <p:nvSpPr>
          <p:cNvPr id="366" name="TextBox 365">
            <a:extLst>
              <a:ext uri="{FF2B5EF4-FFF2-40B4-BE49-F238E27FC236}">
                <a16:creationId xmlns:a16="http://schemas.microsoft.com/office/drawing/2014/main" id="{AB44C635-ADCF-475E-8595-3A1FAA031BDC}"/>
              </a:ext>
            </a:extLst>
          </p:cNvPr>
          <p:cNvSpPr txBox="1"/>
          <p:nvPr/>
        </p:nvSpPr>
        <p:spPr>
          <a:xfrm>
            <a:off x="12947303" y="7049455"/>
            <a:ext cx="587655" cy="307777"/>
          </a:xfrm>
          <a:prstGeom prst="rect">
            <a:avLst/>
          </a:prstGeom>
          <a:noFill/>
        </p:spPr>
        <p:txBody>
          <a:bodyPr wrap="square" rtlCol="0">
            <a:spAutoFit/>
          </a:bodyPr>
          <a:lstStyle/>
          <a:p>
            <a:pPr algn="r"/>
            <a:r>
              <a:rPr lang="en-GB" sz="1400" dirty="0"/>
              <a:t>Rel2</a:t>
            </a:r>
          </a:p>
        </p:txBody>
      </p:sp>
      <p:sp>
        <p:nvSpPr>
          <p:cNvPr id="371" name="TextBox 370">
            <a:extLst>
              <a:ext uri="{FF2B5EF4-FFF2-40B4-BE49-F238E27FC236}">
                <a16:creationId xmlns:a16="http://schemas.microsoft.com/office/drawing/2014/main" id="{F79AE7D3-7562-42AC-BFAA-E3139972B8CE}"/>
              </a:ext>
            </a:extLst>
          </p:cNvPr>
          <p:cNvSpPr txBox="1"/>
          <p:nvPr/>
        </p:nvSpPr>
        <p:spPr>
          <a:xfrm>
            <a:off x="12786124" y="8307362"/>
            <a:ext cx="748834" cy="307777"/>
          </a:xfrm>
          <a:prstGeom prst="rect">
            <a:avLst/>
          </a:prstGeom>
          <a:noFill/>
        </p:spPr>
        <p:txBody>
          <a:bodyPr wrap="square" rtlCol="0">
            <a:spAutoFit/>
          </a:bodyPr>
          <a:lstStyle/>
          <a:p>
            <a:pPr algn="r"/>
            <a:r>
              <a:rPr lang="en-GB" sz="1400" dirty="0"/>
              <a:t>MsO</a:t>
            </a:r>
          </a:p>
        </p:txBody>
      </p:sp>
      <p:sp>
        <p:nvSpPr>
          <p:cNvPr id="373" name="TextBox 372">
            <a:extLst>
              <a:ext uri="{FF2B5EF4-FFF2-40B4-BE49-F238E27FC236}">
                <a16:creationId xmlns:a16="http://schemas.microsoft.com/office/drawing/2014/main" id="{61C50613-2BAD-4B9A-82D0-91A6CD733846}"/>
              </a:ext>
            </a:extLst>
          </p:cNvPr>
          <p:cNvSpPr txBox="1"/>
          <p:nvPr/>
        </p:nvSpPr>
        <p:spPr>
          <a:xfrm>
            <a:off x="12786124" y="8631931"/>
            <a:ext cx="748834" cy="307777"/>
          </a:xfrm>
          <a:prstGeom prst="rect">
            <a:avLst/>
          </a:prstGeom>
          <a:noFill/>
        </p:spPr>
        <p:txBody>
          <a:bodyPr wrap="square" rtlCol="0">
            <a:spAutoFit/>
          </a:bodyPr>
          <a:lstStyle/>
          <a:p>
            <a:pPr algn="r"/>
            <a:r>
              <a:rPr lang="en-GB" sz="1400" dirty="0"/>
              <a:t>MSz</a:t>
            </a:r>
          </a:p>
        </p:txBody>
      </p:sp>
      <p:sp>
        <p:nvSpPr>
          <p:cNvPr id="381" name="TextBox 380">
            <a:extLst>
              <a:ext uri="{FF2B5EF4-FFF2-40B4-BE49-F238E27FC236}">
                <a16:creationId xmlns:a16="http://schemas.microsoft.com/office/drawing/2014/main" id="{B0102560-B9C8-476F-8ED7-E907CFF278E3}"/>
              </a:ext>
            </a:extLst>
          </p:cNvPr>
          <p:cNvSpPr txBox="1"/>
          <p:nvPr/>
        </p:nvSpPr>
        <p:spPr>
          <a:xfrm>
            <a:off x="12786124" y="7696482"/>
            <a:ext cx="748834" cy="307777"/>
          </a:xfrm>
          <a:prstGeom prst="rect">
            <a:avLst/>
          </a:prstGeom>
          <a:noFill/>
        </p:spPr>
        <p:txBody>
          <a:bodyPr wrap="square" rtlCol="0">
            <a:spAutoFit/>
          </a:bodyPr>
          <a:lstStyle/>
          <a:p>
            <a:pPr algn="r"/>
            <a:r>
              <a:rPr lang="en-GB" sz="1400" dirty="0"/>
              <a:t>OriA</a:t>
            </a:r>
          </a:p>
        </p:txBody>
      </p:sp>
      <p:sp>
        <p:nvSpPr>
          <p:cNvPr id="393" name="TextBox 392">
            <a:extLst>
              <a:ext uri="{FF2B5EF4-FFF2-40B4-BE49-F238E27FC236}">
                <a16:creationId xmlns:a16="http://schemas.microsoft.com/office/drawing/2014/main" id="{63F034EB-E6A0-4D6E-9608-9A5F70B6F75A}"/>
              </a:ext>
            </a:extLst>
          </p:cNvPr>
          <p:cNvSpPr txBox="1"/>
          <p:nvPr/>
        </p:nvSpPr>
        <p:spPr>
          <a:xfrm>
            <a:off x="14017165" y="5726911"/>
            <a:ext cx="748834" cy="307777"/>
          </a:xfrm>
          <a:prstGeom prst="rect">
            <a:avLst/>
          </a:prstGeom>
          <a:noFill/>
        </p:spPr>
        <p:txBody>
          <a:bodyPr wrap="square" rtlCol="0">
            <a:spAutoFit/>
          </a:bodyPr>
          <a:lstStyle/>
          <a:p>
            <a:r>
              <a:rPr lang="en-GB" sz="1400" dirty="0"/>
              <a:t>M1D</a:t>
            </a:r>
          </a:p>
        </p:txBody>
      </p:sp>
      <p:sp>
        <p:nvSpPr>
          <p:cNvPr id="394" name="TextBox 393">
            <a:extLst>
              <a:ext uri="{FF2B5EF4-FFF2-40B4-BE49-F238E27FC236}">
                <a16:creationId xmlns:a16="http://schemas.microsoft.com/office/drawing/2014/main" id="{10B53FC6-4C4B-4425-B6CB-F5B8DD0A45FC}"/>
              </a:ext>
            </a:extLst>
          </p:cNvPr>
          <p:cNvSpPr txBox="1"/>
          <p:nvPr/>
        </p:nvSpPr>
        <p:spPr>
          <a:xfrm>
            <a:off x="14017165" y="6032593"/>
            <a:ext cx="748834" cy="307777"/>
          </a:xfrm>
          <a:prstGeom prst="rect">
            <a:avLst/>
          </a:prstGeom>
          <a:noFill/>
        </p:spPr>
        <p:txBody>
          <a:bodyPr wrap="square" rtlCol="0">
            <a:spAutoFit/>
          </a:bodyPr>
          <a:lstStyle/>
          <a:p>
            <a:r>
              <a:rPr lang="en-GB" sz="1400" dirty="0"/>
              <a:t>Prop</a:t>
            </a:r>
          </a:p>
        </p:txBody>
      </p:sp>
      <p:sp>
        <p:nvSpPr>
          <p:cNvPr id="395" name="TextBox 394">
            <a:extLst>
              <a:ext uri="{FF2B5EF4-FFF2-40B4-BE49-F238E27FC236}">
                <a16:creationId xmlns:a16="http://schemas.microsoft.com/office/drawing/2014/main" id="{F2ABC841-51ED-4E83-9B78-857A740C768F}"/>
              </a:ext>
            </a:extLst>
          </p:cNvPr>
          <p:cNvSpPr txBox="1"/>
          <p:nvPr/>
        </p:nvSpPr>
        <p:spPr>
          <a:xfrm>
            <a:off x="14017165" y="6367824"/>
            <a:ext cx="748834" cy="307777"/>
          </a:xfrm>
          <a:prstGeom prst="rect">
            <a:avLst/>
          </a:prstGeom>
          <a:noFill/>
        </p:spPr>
        <p:txBody>
          <a:bodyPr wrap="square" rtlCol="0">
            <a:spAutoFit/>
          </a:bodyPr>
          <a:lstStyle/>
          <a:p>
            <a:r>
              <a:rPr lang="en-GB" sz="1400" dirty="0"/>
              <a:t>Typ</a:t>
            </a:r>
          </a:p>
        </p:txBody>
      </p:sp>
      <p:sp>
        <p:nvSpPr>
          <p:cNvPr id="396" name="TextBox 395">
            <a:extLst>
              <a:ext uri="{FF2B5EF4-FFF2-40B4-BE49-F238E27FC236}">
                <a16:creationId xmlns:a16="http://schemas.microsoft.com/office/drawing/2014/main" id="{DC3F8BC4-5481-4737-B31D-8FDB0C6582C6}"/>
              </a:ext>
            </a:extLst>
          </p:cNvPr>
          <p:cNvSpPr txBox="1"/>
          <p:nvPr/>
        </p:nvSpPr>
        <p:spPr>
          <a:xfrm>
            <a:off x="14017165" y="6697551"/>
            <a:ext cx="748834" cy="307777"/>
          </a:xfrm>
          <a:prstGeom prst="rect">
            <a:avLst/>
          </a:prstGeom>
          <a:noFill/>
        </p:spPr>
        <p:txBody>
          <a:bodyPr wrap="square" rtlCol="0">
            <a:spAutoFit/>
          </a:bodyPr>
          <a:lstStyle/>
          <a:p>
            <a:r>
              <a:rPr lang="en-GB" sz="1400" dirty="0"/>
              <a:t>Rel1</a:t>
            </a:r>
          </a:p>
        </p:txBody>
      </p:sp>
      <p:sp>
        <p:nvSpPr>
          <p:cNvPr id="397" name="TextBox 396">
            <a:extLst>
              <a:ext uri="{FF2B5EF4-FFF2-40B4-BE49-F238E27FC236}">
                <a16:creationId xmlns:a16="http://schemas.microsoft.com/office/drawing/2014/main" id="{3C065592-ED38-4916-B230-731219DBC77F}"/>
              </a:ext>
            </a:extLst>
          </p:cNvPr>
          <p:cNvSpPr txBox="1"/>
          <p:nvPr/>
        </p:nvSpPr>
        <p:spPr>
          <a:xfrm>
            <a:off x="14017165" y="7400147"/>
            <a:ext cx="748834" cy="307777"/>
          </a:xfrm>
          <a:prstGeom prst="rect">
            <a:avLst/>
          </a:prstGeom>
          <a:noFill/>
        </p:spPr>
        <p:txBody>
          <a:bodyPr wrap="square" rtlCol="0">
            <a:spAutoFit/>
          </a:bodyPr>
          <a:lstStyle/>
          <a:p>
            <a:r>
              <a:rPr lang="en-GB" sz="1400" dirty="0"/>
              <a:t>Offs</a:t>
            </a:r>
          </a:p>
        </p:txBody>
      </p:sp>
      <p:sp>
        <p:nvSpPr>
          <p:cNvPr id="398" name="TextBox 397">
            <a:extLst>
              <a:ext uri="{FF2B5EF4-FFF2-40B4-BE49-F238E27FC236}">
                <a16:creationId xmlns:a16="http://schemas.microsoft.com/office/drawing/2014/main" id="{7AF100DD-91DE-4835-BECA-D91D5D1A75E4}"/>
              </a:ext>
            </a:extLst>
          </p:cNvPr>
          <p:cNvSpPr txBox="1"/>
          <p:nvPr/>
        </p:nvSpPr>
        <p:spPr>
          <a:xfrm>
            <a:off x="14017166" y="7049455"/>
            <a:ext cx="748834" cy="307777"/>
          </a:xfrm>
          <a:prstGeom prst="rect">
            <a:avLst/>
          </a:prstGeom>
          <a:noFill/>
        </p:spPr>
        <p:txBody>
          <a:bodyPr wrap="square" rtlCol="0">
            <a:spAutoFit/>
          </a:bodyPr>
          <a:lstStyle/>
          <a:p>
            <a:r>
              <a:rPr lang="en-GB" sz="1400" dirty="0"/>
              <a:t>Rel2</a:t>
            </a:r>
          </a:p>
        </p:txBody>
      </p:sp>
      <p:sp>
        <p:nvSpPr>
          <p:cNvPr id="399" name="TextBox 398">
            <a:extLst>
              <a:ext uri="{FF2B5EF4-FFF2-40B4-BE49-F238E27FC236}">
                <a16:creationId xmlns:a16="http://schemas.microsoft.com/office/drawing/2014/main" id="{D0B35CA6-43CE-492E-83CC-36497D456F98}"/>
              </a:ext>
            </a:extLst>
          </p:cNvPr>
          <p:cNvSpPr txBox="1"/>
          <p:nvPr/>
        </p:nvSpPr>
        <p:spPr>
          <a:xfrm>
            <a:off x="14017165" y="8307362"/>
            <a:ext cx="748834" cy="307777"/>
          </a:xfrm>
          <a:prstGeom prst="rect">
            <a:avLst/>
          </a:prstGeom>
          <a:noFill/>
        </p:spPr>
        <p:txBody>
          <a:bodyPr wrap="square" rtlCol="0">
            <a:spAutoFit/>
          </a:bodyPr>
          <a:lstStyle/>
          <a:p>
            <a:r>
              <a:rPr lang="en-GB" sz="1400" dirty="0"/>
              <a:t>MsO</a:t>
            </a:r>
          </a:p>
        </p:txBody>
      </p:sp>
      <p:sp>
        <p:nvSpPr>
          <p:cNvPr id="400" name="TextBox 399">
            <a:extLst>
              <a:ext uri="{FF2B5EF4-FFF2-40B4-BE49-F238E27FC236}">
                <a16:creationId xmlns:a16="http://schemas.microsoft.com/office/drawing/2014/main" id="{C803E3E4-0763-4A8E-A4A4-7979C7A246A4}"/>
              </a:ext>
            </a:extLst>
          </p:cNvPr>
          <p:cNvSpPr txBox="1"/>
          <p:nvPr/>
        </p:nvSpPr>
        <p:spPr>
          <a:xfrm>
            <a:off x="14017165" y="8631931"/>
            <a:ext cx="748834" cy="307777"/>
          </a:xfrm>
          <a:prstGeom prst="rect">
            <a:avLst/>
          </a:prstGeom>
          <a:noFill/>
        </p:spPr>
        <p:txBody>
          <a:bodyPr wrap="square" rtlCol="0">
            <a:spAutoFit/>
          </a:bodyPr>
          <a:lstStyle/>
          <a:p>
            <a:r>
              <a:rPr lang="en-GB" sz="1400" dirty="0"/>
              <a:t>MSz</a:t>
            </a:r>
          </a:p>
        </p:txBody>
      </p:sp>
      <p:sp>
        <p:nvSpPr>
          <p:cNvPr id="403" name="TextBox 402">
            <a:extLst>
              <a:ext uri="{FF2B5EF4-FFF2-40B4-BE49-F238E27FC236}">
                <a16:creationId xmlns:a16="http://schemas.microsoft.com/office/drawing/2014/main" id="{C0DB925E-4418-4B16-8A90-9A76C5A71D09}"/>
              </a:ext>
            </a:extLst>
          </p:cNvPr>
          <p:cNvSpPr txBox="1"/>
          <p:nvPr/>
        </p:nvSpPr>
        <p:spPr>
          <a:xfrm>
            <a:off x="14017165" y="7696482"/>
            <a:ext cx="748834" cy="307777"/>
          </a:xfrm>
          <a:prstGeom prst="rect">
            <a:avLst/>
          </a:prstGeom>
          <a:noFill/>
        </p:spPr>
        <p:txBody>
          <a:bodyPr wrap="square" rtlCol="0">
            <a:spAutoFit/>
          </a:bodyPr>
          <a:lstStyle/>
          <a:p>
            <a:r>
              <a:rPr lang="en-GB" sz="1400" dirty="0"/>
              <a:t>OriA</a:t>
            </a:r>
          </a:p>
        </p:txBody>
      </p:sp>
      <p:sp>
        <p:nvSpPr>
          <p:cNvPr id="410" name="TextBox 409">
            <a:extLst>
              <a:ext uri="{FF2B5EF4-FFF2-40B4-BE49-F238E27FC236}">
                <a16:creationId xmlns:a16="http://schemas.microsoft.com/office/drawing/2014/main" id="{45CC2D97-D9EC-41E7-8DEE-B7E02EB3811E}"/>
              </a:ext>
            </a:extLst>
          </p:cNvPr>
          <p:cNvSpPr txBox="1"/>
          <p:nvPr/>
        </p:nvSpPr>
        <p:spPr>
          <a:xfrm>
            <a:off x="12786124" y="8006982"/>
            <a:ext cx="748834" cy="307777"/>
          </a:xfrm>
          <a:prstGeom prst="rect">
            <a:avLst/>
          </a:prstGeom>
          <a:noFill/>
        </p:spPr>
        <p:txBody>
          <a:bodyPr wrap="square" rtlCol="0">
            <a:spAutoFit/>
          </a:bodyPr>
          <a:lstStyle/>
          <a:p>
            <a:pPr algn="r"/>
            <a:r>
              <a:rPr lang="en-GB" sz="1400" dirty="0"/>
              <a:t>OriN</a:t>
            </a:r>
          </a:p>
        </p:txBody>
      </p:sp>
      <p:sp>
        <p:nvSpPr>
          <p:cNvPr id="411" name="TextBox 410">
            <a:extLst>
              <a:ext uri="{FF2B5EF4-FFF2-40B4-BE49-F238E27FC236}">
                <a16:creationId xmlns:a16="http://schemas.microsoft.com/office/drawing/2014/main" id="{D19F571C-5009-4D61-86E7-363575A26162}"/>
              </a:ext>
            </a:extLst>
          </p:cNvPr>
          <p:cNvSpPr txBox="1"/>
          <p:nvPr/>
        </p:nvSpPr>
        <p:spPr>
          <a:xfrm>
            <a:off x="14017165" y="8006982"/>
            <a:ext cx="748834" cy="307777"/>
          </a:xfrm>
          <a:prstGeom prst="rect">
            <a:avLst/>
          </a:prstGeom>
          <a:noFill/>
        </p:spPr>
        <p:txBody>
          <a:bodyPr wrap="square" rtlCol="0">
            <a:spAutoFit/>
          </a:bodyPr>
          <a:lstStyle/>
          <a:p>
            <a:r>
              <a:rPr lang="en-GB" sz="1400" dirty="0"/>
              <a:t>OriN</a:t>
            </a:r>
          </a:p>
        </p:txBody>
      </p:sp>
      <p:sp>
        <p:nvSpPr>
          <p:cNvPr id="412" name="TextBox 411">
            <a:extLst>
              <a:ext uri="{FF2B5EF4-FFF2-40B4-BE49-F238E27FC236}">
                <a16:creationId xmlns:a16="http://schemas.microsoft.com/office/drawing/2014/main" id="{17D278C4-5996-44F8-8D21-86DAC299AE54}"/>
              </a:ext>
            </a:extLst>
          </p:cNvPr>
          <p:cNvSpPr txBox="1"/>
          <p:nvPr/>
        </p:nvSpPr>
        <p:spPr>
          <a:xfrm>
            <a:off x="8197452" y="8524485"/>
            <a:ext cx="2162380" cy="369332"/>
          </a:xfrm>
          <a:prstGeom prst="rect">
            <a:avLst/>
          </a:prstGeom>
          <a:noFill/>
        </p:spPr>
        <p:txBody>
          <a:bodyPr wrap="square" rtlCol="0">
            <a:spAutoFit/>
          </a:bodyPr>
          <a:lstStyle/>
          <a:p>
            <a:pPr algn="ctr"/>
            <a:r>
              <a:rPr lang="da-DK" sz="1800" dirty="0">
                <a:latin typeface="Segoe UI Light" panose="020B0502040204020203" pitchFamily="34" charset="0"/>
                <a:cs typeface="Segoe UI Light" panose="020B0502040204020203" pitchFamily="34" charset="0"/>
              </a:rPr>
              <a:t>Simple create</a:t>
            </a:r>
          </a:p>
        </p:txBody>
      </p:sp>
      <p:sp>
        <p:nvSpPr>
          <p:cNvPr id="413" name="TextBox 412">
            <a:extLst>
              <a:ext uri="{FF2B5EF4-FFF2-40B4-BE49-F238E27FC236}">
                <a16:creationId xmlns:a16="http://schemas.microsoft.com/office/drawing/2014/main" id="{044E6901-2D36-4B9D-8B51-06C37A18FE8E}"/>
              </a:ext>
            </a:extLst>
          </p:cNvPr>
          <p:cNvSpPr txBox="1"/>
          <p:nvPr/>
        </p:nvSpPr>
        <p:spPr>
          <a:xfrm>
            <a:off x="10591318" y="9557079"/>
            <a:ext cx="2162380" cy="369332"/>
          </a:xfrm>
          <a:prstGeom prst="rect">
            <a:avLst/>
          </a:prstGeom>
          <a:noFill/>
        </p:spPr>
        <p:txBody>
          <a:bodyPr wrap="square" rtlCol="0">
            <a:spAutoFit/>
          </a:bodyPr>
          <a:lstStyle/>
          <a:p>
            <a:pPr algn="ctr"/>
            <a:r>
              <a:rPr lang="da-DK" sz="1800" dirty="0">
                <a:latin typeface="Segoe UI Light" panose="020B0502040204020203" pitchFamily="34" charset="0"/>
                <a:cs typeface="Segoe UI Light" panose="020B0502040204020203" pitchFamily="34" charset="0"/>
              </a:rPr>
              <a:t>Extended modify</a:t>
            </a:r>
          </a:p>
        </p:txBody>
      </p:sp>
    </p:spTree>
    <p:extLst>
      <p:ext uri="{BB962C8B-B14F-4D97-AF65-F5344CB8AC3E}">
        <p14:creationId xmlns:p14="http://schemas.microsoft.com/office/powerpoint/2010/main" val="398387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Use cases</a:t>
            </a:r>
            <a:endParaRPr lang="en-US" sz="5000" dirty="0"/>
          </a:p>
        </p:txBody>
      </p:sp>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Create: Open model</a:t>
            </a:r>
            <a:endParaRPr lang="en-US" sz="2800" dirty="0">
              <a:solidFill>
                <a:schemeClr val="accent1"/>
              </a:solidFill>
            </a:endParaRPr>
          </a:p>
        </p:txBody>
      </p:sp>
      <p:pic>
        <p:nvPicPr>
          <p:cNvPr id="8" name="Picture 7">
            <a:extLst>
              <a:ext uri="{FF2B5EF4-FFF2-40B4-BE49-F238E27FC236}">
                <a16:creationId xmlns:a16="http://schemas.microsoft.com/office/drawing/2014/main" id="{49482424-C7AF-446B-A96E-2C62A65375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99752E97-5AAD-4967-8BA1-2D6FE81CFE3B}"/>
              </a:ext>
            </a:extLst>
          </p:cNvPr>
          <p:cNvPicPr>
            <a:picLocks noChangeAspect="1"/>
          </p:cNvPicPr>
          <p:nvPr/>
        </p:nvPicPr>
        <p:blipFill>
          <a:blip r:embed="rId3"/>
          <a:stretch>
            <a:fillRect/>
          </a:stretch>
        </p:blipFill>
        <p:spPr>
          <a:xfrm>
            <a:off x="0" y="1943956"/>
            <a:ext cx="15119350" cy="8140119"/>
          </a:xfrm>
          <a:prstGeom prst="rect">
            <a:avLst/>
          </a:prstGeom>
        </p:spPr>
      </p:pic>
    </p:spTree>
    <p:extLst>
      <p:ext uri="{BB962C8B-B14F-4D97-AF65-F5344CB8AC3E}">
        <p14:creationId xmlns:p14="http://schemas.microsoft.com/office/powerpoint/2010/main" val="238911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Use cases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11" name="TextBox 10">
            <a:extLst>
              <a:ext uri="{FF2B5EF4-FFF2-40B4-BE49-F238E27FC236}">
                <a16:creationId xmlns:a16="http://schemas.microsoft.com/office/drawing/2014/main" id="{28026269-A326-4EC9-AAC4-5C61FEF1E0F3}"/>
              </a:ext>
            </a:extLst>
          </p:cNvPr>
          <p:cNvSpPr txBox="1"/>
          <p:nvPr/>
        </p:nvSpPr>
        <p:spPr>
          <a:xfrm>
            <a:off x="821546" y="2556568"/>
            <a:ext cx="11911959" cy="6848798"/>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The components have been developed to sit in six categories, both inheriting the way GSA is structured and supporting the natural workflow of creating an FE model:</a:t>
            </a:r>
          </a:p>
          <a:p>
            <a:pPr marL="457200" indent="-457200">
              <a:lnSpc>
                <a:spcPct val="200000"/>
              </a:lnSpc>
              <a:buFont typeface="+mj-lt"/>
              <a:buAutoNum type="arabicPeriod"/>
            </a:pPr>
            <a:r>
              <a:rPr lang="da-DK" dirty="0">
                <a:latin typeface="Segoe UI Light" panose="020B0502040204020203" pitchFamily="34" charset="0"/>
                <a:cs typeface="Segoe UI Light" panose="020B0502040204020203" pitchFamily="34" charset="0"/>
              </a:rPr>
              <a:t>Geometry (create/initialise model)</a:t>
            </a:r>
          </a:p>
          <a:p>
            <a:pPr marL="905210" lvl="1" indent="-285750">
              <a:lnSpc>
                <a:spcPct val="200000"/>
              </a:lnSpc>
              <a:buFont typeface="Arial" panose="020B0604020202020204" pitchFamily="34" charset="0"/>
              <a:buChar char="•"/>
            </a:pPr>
            <a:r>
              <a:rPr lang="da-DK" dirty="0">
                <a:latin typeface="Segoe UI Light" panose="020B0502040204020203" pitchFamily="34" charset="0"/>
                <a:cs typeface="Segoe UI Light" panose="020B0502040204020203" pitchFamily="34" charset="0"/>
              </a:rPr>
              <a:t>New model from geometry (elements, members, supports, offsets, releases)</a:t>
            </a:r>
          </a:p>
          <a:p>
            <a:pPr marL="905210" lvl="1" indent="-285750">
              <a:lnSpc>
                <a:spcPct val="200000"/>
              </a:lnSpc>
              <a:buFont typeface="Arial" panose="020B0604020202020204" pitchFamily="34" charset="0"/>
              <a:buChar char="•"/>
            </a:pPr>
            <a:r>
              <a:rPr lang="da-DK" dirty="0">
                <a:latin typeface="Segoe UI Light" panose="020B0502040204020203" pitchFamily="34" charset="0"/>
                <a:cs typeface="Segoe UI Light" panose="020B0502040204020203" pitchFamily="34" charset="0"/>
              </a:rPr>
              <a:t>Open exsting GSA model</a:t>
            </a:r>
          </a:p>
          <a:p>
            <a:pPr marL="457200" indent="-457200">
              <a:lnSpc>
                <a:spcPct val="200000"/>
              </a:lnSpc>
              <a:buFont typeface="+mj-lt"/>
              <a:buAutoNum type="arabicPeriod"/>
            </a:pPr>
            <a:r>
              <a:rPr lang="da-DK" dirty="0">
                <a:latin typeface="Segoe UI Light" panose="020B0502040204020203" pitchFamily="34" charset="0"/>
                <a:cs typeface="Segoe UI Light" panose="020B0502040204020203" pitchFamily="34" charset="0"/>
              </a:rPr>
              <a:t>Properties: Materials and Sections</a:t>
            </a:r>
          </a:p>
          <a:p>
            <a:pPr marL="457200" indent="-457200">
              <a:lnSpc>
                <a:spcPct val="200000"/>
              </a:lnSpc>
              <a:buFont typeface="+mj-lt"/>
              <a:buAutoNum type="arabicPeriod"/>
            </a:pPr>
            <a:r>
              <a:rPr lang="da-DK" dirty="0">
                <a:latin typeface="Segoe UI Light" panose="020B0502040204020203" pitchFamily="34" charset="0"/>
                <a:cs typeface="Segoe UI Light" panose="020B0502040204020203" pitchFamily="34" charset="0"/>
              </a:rPr>
              <a:t>Loads</a:t>
            </a:r>
          </a:p>
          <a:p>
            <a:pPr marL="457200" indent="-457200">
              <a:lnSpc>
                <a:spcPct val="200000"/>
              </a:lnSpc>
              <a:buFont typeface="+mj-lt"/>
              <a:buAutoNum type="arabicPeriod"/>
            </a:pPr>
            <a:r>
              <a:rPr lang="da-DK" dirty="0">
                <a:latin typeface="Segoe UI Light" panose="020B0502040204020203" pitchFamily="34" charset="0"/>
                <a:cs typeface="Segoe UI Light" panose="020B0502040204020203" pitchFamily="34" charset="0"/>
              </a:rPr>
              <a:t>Analysis</a:t>
            </a:r>
          </a:p>
          <a:p>
            <a:pPr marL="457200" indent="-457200">
              <a:lnSpc>
                <a:spcPct val="200000"/>
              </a:lnSpc>
              <a:buFont typeface="+mj-lt"/>
              <a:buAutoNum type="arabicPeriod"/>
            </a:pPr>
            <a:r>
              <a:rPr lang="da-DK" dirty="0">
                <a:latin typeface="Segoe UI Light" panose="020B0502040204020203" pitchFamily="34" charset="0"/>
                <a:cs typeface="Segoe UI Light" panose="020B0502040204020203" pitchFamily="34" charset="0"/>
              </a:rPr>
              <a:t>Results</a:t>
            </a:r>
          </a:p>
          <a:p>
            <a:pPr marL="457200" indent="-457200">
              <a:lnSpc>
                <a:spcPct val="200000"/>
              </a:lnSpc>
              <a:buFont typeface="+mj-lt"/>
              <a:buAutoNum type="arabicPeriod"/>
            </a:pPr>
            <a:r>
              <a:rPr lang="da-DK" dirty="0">
                <a:latin typeface="Segoe UI Light" panose="020B0502040204020203" pitchFamily="34" charset="0"/>
                <a:cs typeface="Segoe UI Light" panose="020B0502040204020203" pitchFamily="34" charset="0"/>
              </a:rPr>
              <a:t>Output (save file / open in GSA, export to other program, send to speckle)</a:t>
            </a:r>
          </a:p>
        </p:txBody>
      </p:sp>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Create // Modify // Results</a:t>
            </a:r>
            <a:endParaRPr lang="en-US" sz="2800" dirty="0">
              <a:solidFill>
                <a:schemeClr val="accent1"/>
              </a:solidFill>
            </a:endParaRPr>
          </a:p>
        </p:txBody>
      </p:sp>
      <p:pic>
        <p:nvPicPr>
          <p:cNvPr id="9" name="Picture 8">
            <a:extLst>
              <a:ext uri="{FF2B5EF4-FFF2-40B4-BE49-F238E27FC236}">
                <a16:creationId xmlns:a16="http://schemas.microsoft.com/office/drawing/2014/main" id="{48CD3043-7A20-4AA3-B744-314BDCEAF19B}"/>
              </a:ext>
            </a:extLst>
          </p:cNvPr>
          <p:cNvPicPr>
            <a:picLocks noChangeAspect="1"/>
          </p:cNvPicPr>
          <p:nvPr/>
        </p:nvPicPr>
        <p:blipFill rotWithShape="1">
          <a:blip r:embed="rId3"/>
          <a:srcRect t="6649" b="5587"/>
          <a:stretch/>
        </p:blipFill>
        <p:spPr>
          <a:xfrm>
            <a:off x="12893029" y="1230549"/>
            <a:ext cx="1866900" cy="8677072"/>
          </a:xfrm>
          <a:prstGeom prst="rect">
            <a:avLst/>
          </a:prstGeom>
        </p:spPr>
      </p:pic>
    </p:spTree>
    <p:extLst>
      <p:ext uri="{BB962C8B-B14F-4D97-AF65-F5344CB8AC3E}">
        <p14:creationId xmlns:p14="http://schemas.microsoft.com/office/powerpoint/2010/main" val="291442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 name="Freeform: Shape 151">
            <a:extLst>
              <a:ext uri="{FF2B5EF4-FFF2-40B4-BE49-F238E27FC236}">
                <a16:creationId xmlns:a16="http://schemas.microsoft.com/office/drawing/2014/main" id="{002D5BC7-2247-4766-B314-5BCF0A94F468}"/>
              </a:ext>
            </a:extLst>
          </p:cNvPr>
          <p:cNvSpPr/>
          <p:nvPr/>
        </p:nvSpPr>
        <p:spPr>
          <a:xfrm>
            <a:off x="1415521" y="2169268"/>
            <a:ext cx="3895779" cy="6799634"/>
          </a:xfrm>
          <a:custGeom>
            <a:avLst/>
            <a:gdLst>
              <a:gd name="connsiteX0" fmla="*/ 2013626 w 3618690"/>
              <a:gd name="connsiteY0" fmla="*/ 0 h 6809362"/>
              <a:gd name="connsiteX1" fmla="*/ 0 w 3618690"/>
              <a:gd name="connsiteY1" fmla="*/ 29183 h 6809362"/>
              <a:gd name="connsiteX2" fmla="*/ 194554 w 3618690"/>
              <a:gd name="connsiteY2" fmla="*/ 6177064 h 6809362"/>
              <a:gd name="connsiteX3" fmla="*/ 3618690 w 3618690"/>
              <a:gd name="connsiteY3" fmla="*/ 6809362 h 6809362"/>
              <a:gd name="connsiteX0" fmla="*/ 2257039 w 3862103"/>
              <a:gd name="connsiteY0" fmla="*/ 433851 h 7243213"/>
              <a:gd name="connsiteX1" fmla="*/ 243413 w 3862103"/>
              <a:gd name="connsiteY1" fmla="*/ 463034 h 7243213"/>
              <a:gd name="connsiteX2" fmla="*/ 437967 w 3862103"/>
              <a:gd name="connsiteY2" fmla="*/ 6610915 h 7243213"/>
              <a:gd name="connsiteX3" fmla="*/ 3862103 w 3862103"/>
              <a:gd name="connsiteY3" fmla="*/ 7243213 h 7243213"/>
              <a:gd name="connsiteX0" fmla="*/ 2236768 w 3841832"/>
              <a:gd name="connsiteY0" fmla="*/ 13851 h 6823213"/>
              <a:gd name="connsiteX1" fmla="*/ 262053 w 3841832"/>
              <a:gd name="connsiteY1" fmla="*/ 830974 h 6823213"/>
              <a:gd name="connsiteX2" fmla="*/ 417696 w 3841832"/>
              <a:gd name="connsiteY2" fmla="*/ 6190915 h 6823213"/>
              <a:gd name="connsiteX3" fmla="*/ 3841832 w 3841832"/>
              <a:gd name="connsiteY3" fmla="*/ 6823213 h 6823213"/>
              <a:gd name="connsiteX0" fmla="*/ 2455225 w 4060289"/>
              <a:gd name="connsiteY0" fmla="*/ 13851 h 6823213"/>
              <a:gd name="connsiteX1" fmla="*/ 480510 w 4060289"/>
              <a:gd name="connsiteY1" fmla="*/ 830974 h 6823213"/>
              <a:gd name="connsiteX2" fmla="*/ 636153 w 4060289"/>
              <a:gd name="connsiteY2" fmla="*/ 6190915 h 6823213"/>
              <a:gd name="connsiteX3" fmla="*/ 4060289 w 4060289"/>
              <a:gd name="connsiteY3" fmla="*/ 6823213 h 6823213"/>
              <a:gd name="connsiteX0" fmla="*/ 2492510 w 4097574"/>
              <a:gd name="connsiteY0" fmla="*/ 13851 h 6823213"/>
              <a:gd name="connsiteX1" fmla="*/ 517795 w 4097574"/>
              <a:gd name="connsiteY1" fmla="*/ 830974 h 6823213"/>
              <a:gd name="connsiteX2" fmla="*/ 673438 w 4097574"/>
              <a:gd name="connsiteY2" fmla="*/ 6190915 h 6823213"/>
              <a:gd name="connsiteX3" fmla="*/ 4097574 w 4097574"/>
              <a:gd name="connsiteY3" fmla="*/ 6823213 h 6823213"/>
              <a:gd name="connsiteX0" fmla="*/ 2492510 w 4097574"/>
              <a:gd name="connsiteY0" fmla="*/ 13851 h 6833327"/>
              <a:gd name="connsiteX1" fmla="*/ 517795 w 4097574"/>
              <a:gd name="connsiteY1" fmla="*/ 830974 h 6833327"/>
              <a:gd name="connsiteX2" fmla="*/ 673438 w 4097574"/>
              <a:gd name="connsiteY2" fmla="*/ 6190915 h 6833327"/>
              <a:gd name="connsiteX3" fmla="*/ 4097574 w 4097574"/>
              <a:gd name="connsiteY3" fmla="*/ 6823213 h 6833327"/>
              <a:gd name="connsiteX0" fmla="*/ 2492510 w 4097574"/>
              <a:gd name="connsiteY0" fmla="*/ 13851 h 6833327"/>
              <a:gd name="connsiteX1" fmla="*/ 517795 w 4097574"/>
              <a:gd name="connsiteY1" fmla="*/ 830974 h 6833327"/>
              <a:gd name="connsiteX2" fmla="*/ 673438 w 4097574"/>
              <a:gd name="connsiteY2" fmla="*/ 6190915 h 6833327"/>
              <a:gd name="connsiteX3" fmla="*/ 4097574 w 4097574"/>
              <a:gd name="connsiteY3" fmla="*/ 6823213 h 6833327"/>
              <a:gd name="connsiteX0" fmla="*/ 2672843 w 4277907"/>
              <a:gd name="connsiteY0" fmla="*/ 0 h 6809362"/>
              <a:gd name="connsiteX1" fmla="*/ 698128 w 4277907"/>
              <a:gd name="connsiteY1" fmla="*/ 817123 h 6809362"/>
              <a:gd name="connsiteX2" fmla="*/ 600852 w 4277907"/>
              <a:gd name="connsiteY2" fmla="*/ 4824920 h 6809362"/>
              <a:gd name="connsiteX3" fmla="*/ 4277907 w 4277907"/>
              <a:gd name="connsiteY3" fmla="*/ 6809362 h 6809362"/>
              <a:gd name="connsiteX0" fmla="*/ 2420430 w 4025494"/>
              <a:gd name="connsiteY0" fmla="*/ 0 h 6809362"/>
              <a:gd name="connsiteX1" fmla="*/ 445715 w 4025494"/>
              <a:gd name="connsiteY1" fmla="*/ 817123 h 6809362"/>
              <a:gd name="connsiteX2" fmla="*/ 348439 w 4025494"/>
              <a:gd name="connsiteY2" fmla="*/ 4824920 h 6809362"/>
              <a:gd name="connsiteX3" fmla="*/ 4025494 w 4025494"/>
              <a:gd name="connsiteY3" fmla="*/ 6809362 h 6809362"/>
              <a:gd name="connsiteX0" fmla="*/ 2420430 w 4025494"/>
              <a:gd name="connsiteY0" fmla="*/ 0 h 6809362"/>
              <a:gd name="connsiteX1" fmla="*/ 445715 w 4025494"/>
              <a:gd name="connsiteY1" fmla="*/ 817123 h 6809362"/>
              <a:gd name="connsiteX2" fmla="*/ 348439 w 4025494"/>
              <a:gd name="connsiteY2" fmla="*/ 4824920 h 6809362"/>
              <a:gd name="connsiteX3" fmla="*/ 4025494 w 4025494"/>
              <a:gd name="connsiteY3" fmla="*/ 6809362 h 6809362"/>
              <a:gd name="connsiteX0" fmla="*/ 2387992 w 3895779"/>
              <a:gd name="connsiteY0" fmla="*/ 0 h 6799634"/>
              <a:gd name="connsiteX1" fmla="*/ 413277 w 3895779"/>
              <a:gd name="connsiteY1" fmla="*/ 817123 h 6799634"/>
              <a:gd name="connsiteX2" fmla="*/ 316001 w 3895779"/>
              <a:gd name="connsiteY2" fmla="*/ 4824920 h 6799634"/>
              <a:gd name="connsiteX3" fmla="*/ 3895779 w 3895779"/>
              <a:gd name="connsiteY3" fmla="*/ 6799634 h 6799634"/>
            </a:gdLst>
            <a:ahLst/>
            <a:cxnLst>
              <a:cxn ang="0">
                <a:pos x="connsiteX0" y="connsiteY0"/>
              </a:cxn>
              <a:cxn ang="0">
                <a:pos x="connsiteX1" y="connsiteY1"/>
              </a:cxn>
              <a:cxn ang="0">
                <a:pos x="connsiteX2" y="connsiteY2"/>
              </a:cxn>
              <a:cxn ang="0">
                <a:pos x="connsiteX3" y="connsiteY3"/>
              </a:cxn>
            </a:cxnLst>
            <a:rect l="l" t="t" r="r" b="b"/>
            <a:pathLst>
              <a:path w="3895779" h="6799634">
                <a:moveTo>
                  <a:pt x="2387992" y="0"/>
                </a:moveTo>
                <a:cubicBezTo>
                  <a:pt x="1716783" y="9728"/>
                  <a:pt x="758609" y="12970"/>
                  <a:pt x="413277" y="817123"/>
                </a:cubicBezTo>
                <a:cubicBezTo>
                  <a:pt x="67945" y="1621276"/>
                  <a:pt x="-264416" y="3827835"/>
                  <a:pt x="316001" y="4824920"/>
                </a:cubicBezTo>
                <a:cubicBezTo>
                  <a:pt x="896418" y="5822005"/>
                  <a:pt x="1703813" y="6754238"/>
                  <a:pt x="3895779" y="6799634"/>
                </a:cubicBezTo>
              </a:path>
            </a:pathLst>
          </a:custGeom>
          <a:noFill/>
          <a:ln w="31750" cap="rnd">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Rectangle 153">
            <a:extLst>
              <a:ext uri="{FF2B5EF4-FFF2-40B4-BE49-F238E27FC236}">
                <a16:creationId xmlns:a16="http://schemas.microsoft.com/office/drawing/2014/main" id="{10CBAA9E-086E-4DB1-8FF6-C1DD97E5F81C}"/>
              </a:ext>
            </a:extLst>
          </p:cNvPr>
          <p:cNvSpPr/>
          <p:nvPr/>
        </p:nvSpPr>
        <p:spPr>
          <a:xfrm>
            <a:off x="2218329" y="2081856"/>
            <a:ext cx="230554"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Freeform 15">
            <a:extLst>
              <a:ext uri="{FF2B5EF4-FFF2-40B4-BE49-F238E27FC236}">
                <a16:creationId xmlns:a16="http://schemas.microsoft.com/office/drawing/2014/main" id="{75CDA867-FDEF-4F78-A25E-89B3A4F4C86F}"/>
              </a:ext>
            </a:extLst>
          </p:cNvPr>
          <p:cNvSpPr/>
          <p:nvPr/>
        </p:nvSpPr>
        <p:spPr>
          <a:xfrm>
            <a:off x="5320404" y="8834244"/>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19" name="Group 18">
            <a:extLst>
              <a:ext uri="{FF2B5EF4-FFF2-40B4-BE49-F238E27FC236}">
                <a16:creationId xmlns:a16="http://schemas.microsoft.com/office/drawing/2014/main" id="{6B13EF0C-F1C4-4951-B53E-6174DD7D9677}"/>
              </a:ext>
            </a:extLst>
          </p:cNvPr>
          <p:cNvGrpSpPr/>
          <p:nvPr/>
        </p:nvGrpSpPr>
        <p:grpSpPr>
          <a:xfrm>
            <a:off x="2316255" y="1700698"/>
            <a:ext cx="2818011" cy="3161805"/>
            <a:chOff x="821546" y="3307088"/>
            <a:chExt cx="2818011" cy="3161805"/>
          </a:xfrm>
        </p:grpSpPr>
        <p:sp>
          <p:nvSpPr>
            <p:cNvPr id="12" name="Rectangle: Rounded Corners 11">
              <a:extLst>
                <a:ext uri="{FF2B5EF4-FFF2-40B4-BE49-F238E27FC236}">
                  <a16:creationId xmlns:a16="http://schemas.microsoft.com/office/drawing/2014/main" id="{97DF8C38-E9B2-4A96-BDFF-C096167B0196}"/>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4" name="Freeform: Shape 3">
              <a:extLst>
                <a:ext uri="{FF2B5EF4-FFF2-40B4-BE49-F238E27FC236}">
                  <a16:creationId xmlns:a16="http://schemas.microsoft.com/office/drawing/2014/main" id="{2AE13324-C2F8-4A8F-9D23-D9D7096173D9}"/>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1 Geometry</a:t>
              </a:r>
            </a:p>
          </p:txBody>
        </p:sp>
      </p:grpSp>
      <p:grpSp>
        <p:nvGrpSpPr>
          <p:cNvPr id="6" name="Group 5">
            <a:extLst>
              <a:ext uri="{FF2B5EF4-FFF2-40B4-BE49-F238E27FC236}">
                <a16:creationId xmlns:a16="http://schemas.microsoft.com/office/drawing/2014/main" id="{642FA356-9DB0-4CE4-ADDA-B7350A311CDD}"/>
              </a:ext>
            </a:extLst>
          </p:cNvPr>
          <p:cNvGrpSpPr/>
          <p:nvPr/>
        </p:nvGrpSpPr>
        <p:grpSpPr>
          <a:xfrm>
            <a:off x="3854423" y="2673297"/>
            <a:ext cx="1034890" cy="782288"/>
            <a:chOff x="1502570" y="4514610"/>
            <a:chExt cx="1034890" cy="782288"/>
          </a:xfrm>
        </p:grpSpPr>
        <p:sp>
          <p:nvSpPr>
            <p:cNvPr id="15" name="Rectangle: Rounded Corners 14">
              <a:extLst>
                <a:ext uri="{FF2B5EF4-FFF2-40B4-BE49-F238E27FC236}">
                  <a16:creationId xmlns:a16="http://schemas.microsoft.com/office/drawing/2014/main" id="{75DEE071-130A-484B-B04E-0D62D3126552}"/>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2F53ABD2-9593-4282-9067-E624476ECFA7}"/>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7234C2C-AC6B-4F38-A348-F6A3CF96E8AD}"/>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Workflow</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7" y="1073191"/>
            <a:ext cx="2329910"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6 categories</a:t>
            </a:r>
            <a:endParaRPr lang="en-US" sz="2800" dirty="0">
              <a:solidFill>
                <a:schemeClr val="accent1"/>
              </a:solidFill>
            </a:endParaRPr>
          </a:p>
        </p:txBody>
      </p:sp>
      <p:pic>
        <p:nvPicPr>
          <p:cNvPr id="2" name="Picture 1">
            <a:extLst>
              <a:ext uri="{FF2B5EF4-FFF2-40B4-BE49-F238E27FC236}">
                <a16:creationId xmlns:a16="http://schemas.microsoft.com/office/drawing/2014/main" id="{59E615E7-1024-499C-855E-13E158B9A911}"/>
              </a:ext>
            </a:extLst>
          </p:cNvPr>
          <p:cNvPicPr>
            <a:picLocks noChangeAspect="1"/>
          </p:cNvPicPr>
          <p:nvPr/>
        </p:nvPicPr>
        <p:blipFill rotWithShape="1">
          <a:blip r:embed="rId3"/>
          <a:srcRect t="6649" b="5587"/>
          <a:stretch/>
        </p:blipFill>
        <p:spPr>
          <a:xfrm>
            <a:off x="12893029" y="1230549"/>
            <a:ext cx="1866900" cy="8677072"/>
          </a:xfrm>
          <a:prstGeom prst="rect">
            <a:avLst/>
          </a:prstGeom>
        </p:spPr>
      </p:pic>
      <p:sp>
        <p:nvSpPr>
          <p:cNvPr id="10" name="Rectangle: Rounded Corners 9">
            <a:extLst>
              <a:ext uri="{FF2B5EF4-FFF2-40B4-BE49-F238E27FC236}">
                <a16:creationId xmlns:a16="http://schemas.microsoft.com/office/drawing/2014/main" id="{B9B7CBB6-3EF3-481C-BA8A-1AFE838D8036}"/>
              </a:ext>
            </a:extLst>
          </p:cNvPr>
          <p:cNvSpPr/>
          <p:nvPr/>
        </p:nvSpPr>
        <p:spPr>
          <a:xfrm>
            <a:off x="3908479" y="2759027"/>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Add</a:t>
            </a:r>
          </a:p>
        </p:txBody>
      </p:sp>
      <p:sp>
        <p:nvSpPr>
          <p:cNvPr id="13" name="Rectangle: Rounded Corners 12">
            <a:extLst>
              <a:ext uri="{FF2B5EF4-FFF2-40B4-BE49-F238E27FC236}">
                <a16:creationId xmlns:a16="http://schemas.microsoft.com/office/drawing/2014/main" id="{A89D09DC-6A0E-4A3A-9940-584FBA652B8D}"/>
              </a:ext>
            </a:extLst>
          </p:cNvPr>
          <p:cNvSpPr/>
          <p:nvPr/>
        </p:nvSpPr>
        <p:spPr>
          <a:xfrm>
            <a:off x="3943590" y="188996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Open</a:t>
            </a:r>
          </a:p>
        </p:txBody>
      </p:sp>
      <p:sp>
        <p:nvSpPr>
          <p:cNvPr id="17" name="Rectangle: Rounded Corners 16">
            <a:extLst>
              <a:ext uri="{FF2B5EF4-FFF2-40B4-BE49-F238E27FC236}">
                <a16:creationId xmlns:a16="http://schemas.microsoft.com/office/drawing/2014/main" id="{5A985D3B-076D-4D8E-B329-D68E501E86BE}"/>
              </a:ext>
            </a:extLst>
          </p:cNvPr>
          <p:cNvSpPr/>
          <p:nvPr/>
        </p:nvSpPr>
        <p:spPr>
          <a:xfrm>
            <a:off x="2522882" y="2843593"/>
            <a:ext cx="926779" cy="442046"/>
          </a:xfrm>
          <a:prstGeom prst="roundRect">
            <a:avLst>
              <a:gd name="adj" fmla="val 30321"/>
            </a:avLst>
          </a:prstGeom>
          <a:solidFill>
            <a:schemeClr val="bg1">
              <a:lumMod val="75000"/>
              <a:alpha val="20000"/>
            </a:scheme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Segoe UI Light" panose="020B0502040204020203" pitchFamily="34" charset="0"/>
                <a:cs typeface="Segoe UI Light" panose="020B0502040204020203" pitchFamily="34" charset="0"/>
              </a:rPr>
              <a:t>Offset</a:t>
            </a:r>
          </a:p>
        </p:txBody>
      </p:sp>
      <p:grpSp>
        <p:nvGrpSpPr>
          <p:cNvPr id="20" name="Group 19">
            <a:extLst>
              <a:ext uri="{FF2B5EF4-FFF2-40B4-BE49-F238E27FC236}">
                <a16:creationId xmlns:a16="http://schemas.microsoft.com/office/drawing/2014/main" id="{2C2793ED-2BDC-42F3-8F95-800B3C2CE8D5}"/>
              </a:ext>
            </a:extLst>
          </p:cNvPr>
          <p:cNvGrpSpPr/>
          <p:nvPr/>
        </p:nvGrpSpPr>
        <p:grpSpPr>
          <a:xfrm>
            <a:off x="5465855" y="1700698"/>
            <a:ext cx="2818011" cy="3161805"/>
            <a:chOff x="821546" y="3307088"/>
            <a:chExt cx="2818011" cy="3161805"/>
          </a:xfrm>
        </p:grpSpPr>
        <p:sp>
          <p:nvSpPr>
            <p:cNvPr id="21" name="Rectangle: Rounded Corners 20">
              <a:extLst>
                <a:ext uri="{FF2B5EF4-FFF2-40B4-BE49-F238E27FC236}">
                  <a16:creationId xmlns:a16="http://schemas.microsoft.com/office/drawing/2014/main" id="{D0FC6B7E-A037-4DC8-BB3D-87A60E1EFFC7}"/>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22" name="Freeform: Shape 21">
              <a:extLst>
                <a:ext uri="{FF2B5EF4-FFF2-40B4-BE49-F238E27FC236}">
                  <a16:creationId xmlns:a16="http://schemas.microsoft.com/office/drawing/2014/main" id="{0CBB7207-D7E9-4FFD-BCE0-E3476C2CB0DB}"/>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2 Properties</a:t>
              </a:r>
            </a:p>
          </p:txBody>
        </p:sp>
      </p:grpSp>
      <p:grpSp>
        <p:nvGrpSpPr>
          <p:cNvPr id="31" name="Group 30">
            <a:extLst>
              <a:ext uri="{FF2B5EF4-FFF2-40B4-BE49-F238E27FC236}">
                <a16:creationId xmlns:a16="http://schemas.microsoft.com/office/drawing/2014/main" id="{6AF1FBA3-12BB-418C-BD06-40623D8B2285}"/>
              </a:ext>
            </a:extLst>
          </p:cNvPr>
          <p:cNvGrpSpPr/>
          <p:nvPr/>
        </p:nvGrpSpPr>
        <p:grpSpPr>
          <a:xfrm>
            <a:off x="8574815" y="1700698"/>
            <a:ext cx="2818011" cy="3161805"/>
            <a:chOff x="821546" y="3307088"/>
            <a:chExt cx="2818011" cy="3161805"/>
          </a:xfrm>
        </p:grpSpPr>
        <p:sp>
          <p:nvSpPr>
            <p:cNvPr id="32" name="Rectangle: Rounded Corners 31">
              <a:extLst>
                <a:ext uri="{FF2B5EF4-FFF2-40B4-BE49-F238E27FC236}">
                  <a16:creationId xmlns:a16="http://schemas.microsoft.com/office/drawing/2014/main" id="{7331EE1C-5876-4D61-8FFE-E67601C00A92}"/>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33" name="Freeform: Shape 32">
              <a:extLst>
                <a:ext uri="{FF2B5EF4-FFF2-40B4-BE49-F238E27FC236}">
                  <a16:creationId xmlns:a16="http://schemas.microsoft.com/office/drawing/2014/main" id="{EB5BC410-6F7B-459E-841F-E3C07EE20F0C}"/>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3 Loads</a:t>
              </a:r>
            </a:p>
          </p:txBody>
        </p:sp>
      </p:grpSp>
      <p:sp>
        <p:nvSpPr>
          <p:cNvPr id="38" name="Rectangle: Rounded Corners 37">
            <a:extLst>
              <a:ext uri="{FF2B5EF4-FFF2-40B4-BE49-F238E27FC236}">
                <a16:creationId xmlns:a16="http://schemas.microsoft.com/office/drawing/2014/main" id="{7FB929EC-2060-4240-B6A1-8EB766DBA0AF}"/>
              </a:ext>
            </a:extLst>
          </p:cNvPr>
          <p:cNvSpPr/>
          <p:nvPr/>
        </p:nvSpPr>
        <p:spPr>
          <a:xfrm>
            <a:off x="8792450" y="2167586"/>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Gravity</a:t>
            </a:r>
          </a:p>
        </p:txBody>
      </p:sp>
      <p:sp>
        <p:nvSpPr>
          <p:cNvPr id="46" name="Rectangle: Rounded Corners 45">
            <a:extLst>
              <a:ext uri="{FF2B5EF4-FFF2-40B4-BE49-F238E27FC236}">
                <a16:creationId xmlns:a16="http://schemas.microsoft.com/office/drawing/2014/main" id="{63839FBC-8D35-4787-8582-882E59242709}"/>
              </a:ext>
            </a:extLst>
          </p:cNvPr>
          <p:cNvSpPr/>
          <p:nvPr/>
        </p:nvSpPr>
        <p:spPr>
          <a:xfrm>
            <a:off x="5464262" y="5785579"/>
            <a:ext cx="2818011" cy="2066590"/>
          </a:xfrm>
          <a:prstGeom prst="roundRect">
            <a:avLst>
              <a:gd name="adj" fmla="val 8943"/>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47" name="Freeform: Shape 46">
            <a:extLst>
              <a:ext uri="{FF2B5EF4-FFF2-40B4-BE49-F238E27FC236}">
                <a16:creationId xmlns:a16="http://schemas.microsoft.com/office/drawing/2014/main" id="{8281D05C-F5DC-4215-9D2C-4042F4BFB585}"/>
              </a:ext>
            </a:extLst>
          </p:cNvPr>
          <p:cNvSpPr/>
          <p:nvPr/>
        </p:nvSpPr>
        <p:spPr>
          <a:xfrm>
            <a:off x="5481613" y="7488436"/>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4 Analyse</a:t>
            </a:r>
          </a:p>
        </p:txBody>
      </p:sp>
      <p:sp>
        <p:nvSpPr>
          <p:cNvPr id="53" name="Rectangle: Rounded Corners 52">
            <a:extLst>
              <a:ext uri="{FF2B5EF4-FFF2-40B4-BE49-F238E27FC236}">
                <a16:creationId xmlns:a16="http://schemas.microsoft.com/office/drawing/2014/main" id="{870825C7-78DC-4196-BDAE-10E9DAE79F44}"/>
              </a:ext>
            </a:extLst>
          </p:cNvPr>
          <p:cNvSpPr/>
          <p:nvPr/>
        </p:nvSpPr>
        <p:spPr>
          <a:xfrm>
            <a:off x="6309648" y="6629627"/>
            <a:ext cx="1138010"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Analyse</a:t>
            </a:r>
          </a:p>
        </p:txBody>
      </p:sp>
      <p:sp>
        <p:nvSpPr>
          <p:cNvPr id="54" name="Rectangle: Rounded Corners 53">
            <a:extLst>
              <a:ext uri="{FF2B5EF4-FFF2-40B4-BE49-F238E27FC236}">
                <a16:creationId xmlns:a16="http://schemas.microsoft.com/office/drawing/2014/main" id="{97E184B4-386B-4FBD-A6F9-AEB0C6CF71BC}"/>
              </a:ext>
            </a:extLst>
          </p:cNvPr>
          <p:cNvSpPr/>
          <p:nvPr/>
        </p:nvSpPr>
        <p:spPr>
          <a:xfrm>
            <a:off x="5661577" y="5950625"/>
            <a:ext cx="926779" cy="442046"/>
          </a:xfrm>
          <a:prstGeom prst="roundRect">
            <a:avLst>
              <a:gd name="adj" fmla="val 30321"/>
            </a:avLst>
          </a:prstGeom>
          <a:solidFill>
            <a:schemeClr val="bg1">
              <a:lumMod val="75000"/>
              <a:alpha val="20000"/>
            </a:scheme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Segoe UI Light" panose="020B0502040204020203" pitchFamily="34" charset="0"/>
                <a:cs typeface="Segoe UI Light" panose="020B0502040204020203" pitchFamily="34" charset="0"/>
              </a:rPr>
              <a:t>Tasks</a:t>
            </a:r>
          </a:p>
        </p:txBody>
      </p:sp>
      <p:sp>
        <p:nvSpPr>
          <p:cNvPr id="55" name="Rectangle: Rounded Corners 54">
            <a:extLst>
              <a:ext uri="{FF2B5EF4-FFF2-40B4-BE49-F238E27FC236}">
                <a16:creationId xmlns:a16="http://schemas.microsoft.com/office/drawing/2014/main" id="{77369AF7-9BA5-4C63-A598-E2E68482C946}"/>
              </a:ext>
            </a:extLst>
          </p:cNvPr>
          <p:cNvSpPr/>
          <p:nvPr/>
        </p:nvSpPr>
        <p:spPr>
          <a:xfrm>
            <a:off x="6805217" y="5950625"/>
            <a:ext cx="1322140" cy="442046"/>
          </a:xfrm>
          <a:prstGeom prst="roundRect">
            <a:avLst>
              <a:gd name="adj" fmla="val 30321"/>
            </a:avLst>
          </a:prstGeom>
          <a:solidFill>
            <a:schemeClr val="bg1">
              <a:lumMod val="75000"/>
              <a:alpha val="20000"/>
            </a:scheme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Segoe UI Light" panose="020B0502040204020203" pitchFamily="34" charset="0"/>
                <a:cs typeface="Segoe UI Light" panose="020B0502040204020203" pitchFamily="34" charset="0"/>
              </a:rPr>
              <a:t>Combinations</a:t>
            </a:r>
          </a:p>
        </p:txBody>
      </p:sp>
      <p:sp>
        <p:nvSpPr>
          <p:cNvPr id="56" name="Rectangle: Rounded Corners 55">
            <a:extLst>
              <a:ext uri="{FF2B5EF4-FFF2-40B4-BE49-F238E27FC236}">
                <a16:creationId xmlns:a16="http://schemas.microsoft.com/office/drawing/2014/main" id="{9142E570-CC1D-4838-AF56-2A35AC8A4A89}"/>
              </a:ext>
            </a:extLst>
          </p:cNvPr>
          <p:cNvSpPr/>
          <p:nvPr/>
        </p:nvSpPr>
        <p:spPr>
          <a:xfrm>
            <a:off x="6983919" y="1978852"/>
            <a:ext cx="1006071" cy="442046"/>
          </a:xfrm>
          <a:prstGeom prst="roundRect">
            <a:avLst>
              <a:gd name="adj" fmla="val 30321"/>
            </a:avLst>
          </a:prstGeom>
          <a:solidFill>
            <a:schemeClr val="bg1">
              <a:lumMod val="75000"/>
              <a:alpha val="20000"/>
            </a:scheme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Segoe UI Light" panose="020B0502040204020203" pitchFamily="34" charset="0"/>
                <a:cs typeface="Segoe UI Light" panose="020B0502040204020203" pitchFamily="34" charset="0"/>
              </a:rPr>
              <a:t>Profile</a:t>
            </a:r>
          </a:p>
        </p:txBody>
      </p:sp>
      <p:sp>
        <p:nvSpPr>
          <p:cNvPr id="58" name="Rectangle: Rounded Corners 57">
            <a:extLst>
              <a:ext uri="{FF2B5EF4-FFF2-40B4-BE49-F238E27FC236}">
                <a16:creationId xmlns:a16="http://schemas.microsoft.com/office/drawing/2014/main" id="{869D44F3-45C7-4774-A029-DE5A5209A3AD}"/>
              </a:ext>
            </a:extLst>
          </p:cNvPr>
          <p:cNvSpPr/>
          <p:nvPr/>
        </p:nvSpPr>
        <p:spPr>
          <a:xfrm>
            <a:off x="5687705" y="1889963"/>
            <a:ext cx="1102592"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Material</a:t>
            </a:r>
          </a:p>
        </p:txBody>
      </p:sp>
      <p:sp>
        <p:nvSpPr>
          <p:cNvPr id="59" name="Rectangle: Rounded Corners 58">
            <a:extLst>
              <a:ext uri="{FF2B5EF4-FFF2-40B4-BE49-F238E27FC236}">
                <a16:creationId xmlns:a16="http://schemas.microsoft.com/office/drawing/2014/main" id="{B1097C7F-9367-4C1A-97A2-D4D2376EE6DD}"/>
              </a:ext>
            </a:extLst>
          </p:cNvPr>
          <p:cNvSpPr/>
          <p:nvPr/>
        </p:nvSpPr>
        <p:spPr>
          <a:xfrm>
            <a:off x="6935658" y="2683473"/>
            <a:ext cx="1102592"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Sec 1D</a:t>
            </a:r>
          </a:p>
        </p:txBody>
      </p:sp>
      <p:sp>
        <p:nvSpPr>
          <p:cNvPr id="60" name="Rectangle: Rounded Corners 59">
            <a:extLst>
              <a:ext uri="{FF2B5EF4-FFF2-40B4-BE49-F238E27FC236}">
                <a16:creationId xmlns:a16="http://schemas.microsoft.com/office/drawing/2014/main" id="{54429E3B-E784-4286-90AA-36243F9487B5}"/>
              </a:ext>
            </a:extLst>
          </p:cNvPr>
          <p:cNvSpPr/>
          <p:nvPr/>
        </p:nvSpPr>
        <p:spPr>
          <a:xfrm>
            <a:off x="6935658" y="3572116"/>
            <a:ext cx="1102592"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Sec 2D</a:t>
            </a:r>
          </a:p>
        </p:txBody>
      </p:sp>
      <p:sp>
        <p:nvSpPr>
          <p:cNvPr id="61" name="Rectangle: Rounded Corners 60">
            <a:extLst>
              <a:ext uri="{FF2B5EF4-FFF2-40B4-BE49-F238E27FC236}">
                <a16:creationId xmlns:a16="http://schemas.microsoft.com/office/drawing/2014/main" id="{85020F23-ECA1-4C8C-A87E-6E298332FCB3}"/>
              </a:ext>
            </a:extLst>
          </p:cNvPr>
          <p:cNvSpPr/>
          <p:nvPr/>
        </p:nvSpPr>
        <p:spPr>
          <a:xfrm>
            <a:off x="3771939" y="3613714"/>
            <a:ext cx="1229442"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Support</a:t>
            </a:r>
          </a:p>
        </p:txBody>
      </p:sp>
      <p:sp>
        <p:nvSpPr>
          <p:cNvPr id="65" name="Rectangle: Rounded Corners 64">
            <a:extLst>
              <a:ext uri="{FF2B5EF4-FFF2-40B4-BE49-F238E27FC236}">
                <a16:creationId xmlns:a16="http://schemas.microsoft.com/office/drawing/2014/main" id="{FB8F7963-D3D3-4255-8947-ADA3672DACAE}"/>
              </a:ext>
            </a:extLst>
          </p:cNvPr>
          <p:cNvSpPr/>
          <p:nvPr/>
        </p:nvSpPr>
        <p:spPr>
          <a:xfrm>
            <a:off x="10144802" y="2167586"/>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Node</a:t>
            </a:r>
          </a:p>
        </p:txBody>
      </p:sp>
      <p:grpSp>
        <p:nvGrpSpPr>
          <p:cNvPr id="69" name="Group 68">
            <a:extLst>
              <a:ext uri="{FF2B5EF4-FFF2-40B4-BE49-F238E27FC236}">
                <a16:creationId xmlns:a16="http://schemas.microsoft.com/office/drawing/2014/main" id="{60F3665E-A303-4D29-B217-910BA895A07B}"/>
              </a:ext>
            </a:extLst>
          </p:cNvPr>
          <p:cNvGrpSpPr/>
          <p:nvPr/>
        </p:nvGrpSpPr>
        <p:grpSpPr>
          <a:xfrm>
            <a:off x="8738394" y="3201254"/>
            <a:ext cx="1034890" cy="782288"/>
            <a:chOff x="7243685" y="3410623"/>
            <a:chExt cx="1034890" cy="782288"/>
          </a:xfrm>
        </p:grpSpPr>
        <p:grpSp>
          <p:nvGrpSpPr>
            <p:cNvPr id="70" name="Group 69">
              <a:extLst>
                <a:ext uri="{FF2B5EF4-FFF2-40B4-BE49-F238E27FC236}">
                  <a16:creationId xmlns:a16="http://schemas.microsoft.com/office/drawing/2014/main" id="{7173456C-5C0D-4AC4-B6F0-8ED854D73BCE}"/>
                </a:ext>
              </a:extLst>
            </p:cNvPr>
            <p:cNvGrpSpPr/>
            <p:nvPr/>
          </p:nvGrpSpPr>
          <p:grpSpPr>
            <a:xfrm>
              <a:off x="7243685" y="3410623"/>
              <a:ext cx="1034890" cy="782288"/>
              <a:chOff x="1502570" y="4514610"/>
              <a:chExt cx="1034890" cy="782288"/>
            </a:xfrm>
          </p:grpSpPr>
          <p:sp>
            <p:nvSpPr>
              <p:cNvPr id="72" name="Rectangle: Rounded Corners 71">
                <a:extLst>
                  <a:ext uri="{FF2B5EF4-FFF2-40B4-BE49-F238E27FC236}">
                    <a16:creationId xmlns:a16="http://schemas.microsoft.com/office/drawing/2014/main" id="{862FF740-DC8D-4487-9938-FDE9AFB72597}"/>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73" name="Rectangle 72">
                <a:extLst>
                  <a:ext uri="{FF2B5EF4-FFF2-40B4-BE49-F238E27FC236}">
                    <a16:creationId xmlns:a16="http://schemas.microsoft.com/office/drawing/2014/main" id="{AF4E7D81-8B14-416B-9286-DB1A18CBFF1E}"/>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F697C39C-21DB-499C-80F4-E7031B90077E}"/>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1" name="Rectangle: Rounded Corners 70">
              <a:extLst>
                <a:ext uri="{FF2B5EF4-FFF2-40B4-BE49-F238E27FC236}">
                  <a16:creationId xmlns:a16="http://schemas.microsoft.com/office/drawing/2014/main" id="{A550EDFD-38C6-467B-B28E-2489AAFFFC01}"/>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Beam</a:t>
              </a:r>
            </a:p>
          </p:txBody>
        </p:sp>
      </p:grpSp>
      <p:grpSp>
        <p:nvGrpSpPr>
          <p:cNvPr id="75" name="Group 74">
            <a:extLst>
              <a:ext uri="{FF2B5EF4-FFF2-40B4-BE49-F238E27FC236}">
                <a16:creationId xmlns:a16="http://schemas.microsoft.com/office/drawing/2014/main" id="{A8D80A9E-D6B3-49F2-A642-1B4889135AD4}"/>
              </a:ext>
            </a:extLst>
          </p:cNvPr>
          <p:cNvGrpSpPr/>
          <p:nvPr/>
        </p:nvGrpSpPr>
        <p:grpSpPr>
          <a:xfrm>
            <a:off x="10090746" y="3201254"/>
            <a:ext cx="1034890" cy="782288"/>
            <a:chOff x="7243685" y="3410623"/>
            <a:chExt cx="1034890" cy="782288"/>
          </a:xfrm>
        </p:grpSpPr>
        <p:grpSp>
          <p:nvGrpSpPr>
            <p:cNvPr id="76" name="Group 75">
              <a:extLst>
                <a:ext uri="{FF2B5EF4-FFF2-40B4-BE49-F238E27FC236}">
                  <a16:creationId xmlns:a16="http://schemas.microsoft.com/office/drawing/2014/main" id="{F70D33EF-6AB8-44E3-A3B2-E3BB73D110FE}"/>
                </a:ext>
              </a:extLst>
            </p:cNvPr>
            <p:cNvGrpSpPr/>
            <p:nvPr/>
          </p:nvGrpSpPr>
          <p:grpSpPr>
            <a:xfrm>
              <a:off x="7243685" y="3410623"/>
              <a:ext cx="1034890" cy="782288"/>
              <a:chOff x="1502570" y="4514610"/>
              <a:chExt cx="1034890" cy="782288"/>
            </a:xfrm>
          </p:grpSpPr>
          <p:sp>
            <p:nvSpPr>
              <p:cNvPr id="78" name="Rectangle: Rounded Corners 77">
                <a:extLst>
                  <a:ext uri="{FF2B5EF4-FFF2-40B4-BE49-F238E27FC236}">
                    <a16:creationId xmlns:a16="http://schemas.microsoft.com/office/drawing/2014/main" id="{E4BDD9DA-6680-4857-BC1B-C3687BBE30C7}"/>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79" name="Rectangle 78">
                <a:extLst>
                  <a:ext uri="{FF2B5EF4-FFF2-40B4-BE49-F238E27FC236}">
                    <a16:creationId xmlns:a16="http://schemas.microsoft.com/office/drawing/2014/main" id="{452BE4DF-8F5A-4896-A005-E4937A943A08}"/>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0" name="Rectangle 79">
                <a:extLst>
                  <a:ext uri="{FF2B5EF4-FFF2-40B4-BE49-F238E27FC236}">
                    <a16:creationId xmlns:a16="http://schemas.microsoft.com/office/drawing/2014/main" id="{8DD0FFB2-E083-4748-B827-09C2F05E8279}"/>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77" name="Rectangle: Rounded Corners 76">
              <a:extLst>
                <a:ext uri="{FF2B5EF4-FFF2-40B4-BE49-F238E27FC236}">
                  <a16:creationId xmlns:a16="http://schemas.microsoft.com/office/drawing/2014/main" id="{FEEBA7C5-3634-4DDC-B6EE-E9A4CECEB102}"/>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Face</a:t>
              </a:r>
            </a:p>
          </p:txBody>
        </p:sp>
      </p:grpSp>
      <p:grpSp>
        <p:nvGrpSpPr>
          <p:cNvPr id="81" name="Group 80">
            <a:extLst>
              <a:ext uri="{FF2B5EF4-FFF2-40B4-BE49-F238E27FC236}">
                <a16:creationId xmlns:a16="http://schemas.microsoft.com/office/drawing/2014/main" id="{BD160192-DEB1-4FDA-AF42-D4D0D6652BDB}"/>
              </a:ext>
            </a:extLst>
          </p:cNvPr>
          <p:cNvGrpSpPr/>
          <p:nvPr/>
        </p:nvGrpSpPr>
        <p:grpSpPr>
          <a:xfrm>
            <a:off x="3531461" y="2963691"/>
            <a:ext cx="289717" cy="248930"/>
            <a:chOff x="7584221" y="3165705"/>
            <a:chExt cx="289717" cy="248930"/>
          </a:xfrm>
        </p:grpSpPr>
        <p:sp>
          <p:nvSpPr>
            <p:cNvPr id="82" name="Freeform 15">
              <a:extLst>
                <a:ext uri="{FF2B5EF4-FFF2-40B4-BE49-F238E27FC236}">
                  <a16:creationId xmlns:a16="http://schemas.microsoft.com/office/drawing/2014/main" id="{6B87D77E-AFC3-405B-864E-A7B811007CD6}"/>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3" name="Straight Connector 82">
              <a:extLst>
                <a:ext uri="{FF2B5EF4-FFF2-40B4-BE49-F238E27FC236}">
                  <a16:creationId xmlns:a16="http://schemas.microsoft.com/office/drawing/2014/main" id="{3495ECC6-026E-42D6-B23B-94B04BBF2A9D}"/>
                </a:ext>
              </a:extLst>
            </p:cNvPr>
            <p:cNvCxnSpPr>
              <a:cxnSpLocks/>
            </p:cNvCxnSpPr>
            <p:nvPr/>
          </p:nvCxnSpPr>
          <p:spPr>
            <a:xfrm>
              <a:off x="7584221" y="3290170"/>
              <a:ext cx="1990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016FA86E-A965-40D0-BB52-7721C085A257}"/>
              </a:ext>
            </a:extLst>
          </p:cNvPr>
          <p:cNvGrpSpPr/>
          <p:nvPr/>
        </p:nvGrpSpPr>
        <p:grpSpPr>
          <a:xfrm rot="5400000">
            <a:off x="7380738" y="2422740"/>
            <a:ext cx="201630" cy="248930"/>
            <a:chOff x="7672308" y="3165705"/>
            <a:chExt cx="201630" cy="248930"/>
          </a:xfrm>
        </p:grpSpPr>
        <p:sp>
          <p:nvSpPr>
            <p:cNvPr id="86" name="Freeform 15">
              <a:extLst>
                <a:ext uri="{FF2B5EF4-FFF2-40B4-BE49-F238E27FC236}">
                  <a16:creationId xmlns:a16="http://schemas.microsoft.com/office/drawing/2014/main" id="{365C02E8-B89A-4D81-AF27-9320C4558F3E}"/>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7" name="Straight Connector 86">
              <a:extLst>
                <a:ext uri="{FF2B5EF4-FFF2-40B4-BE49-F238E27FC236}">
                  <a16:creationId xmlns:a16="http://schemas.microsoft.com/office/drawing/2014/main" id="{7E07A3A5-6FD5-49E9-A3DD-E70FBDE6CBDB}"/>
                </a:ext>
              </a:extLst>
            </p:cNvPr>
            <p:cNvCxnSpPr>
              <a:cxnSpLocks/>
            </p:cNvCxnSpPr>
            <p:nvPr/>
          </p:nvCxnSpPr>
          <p:spPr>
            <a:xfrm rot="16200000">
              <a:off x="7727767" y="3234713"/>
              <a:ext cx="0" cy="110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7E100AB7-D8AF-44C7-AF60-46E918A526BF}"/>
              </a:ext>
            </a:extLst>
          </p:cNvPr>
          <p:cNvGrpSpPr/>
          <p:nvPr/>
        </p:nvGrpSpPr>
        <p:grpSpPr>
          <a:xfrm>
            <a:off x="6281236" y="3779691"/>
            <a:ext cx="561220" cy="248930"/>
            <a:chOff x="7312718" y="3165705"/>
            <a:chExt cx="561220" cy="248930"/>
          </a:xfrm>
        </p:grpSpPr>
        <p:sp>
          <p:nvSpPr>
            <p:cNvPr id="94" name="Freeform 15">
              <a:extLst>
                <a:ext uri="{FF2B5EF4-FFF2-40B4-BE49-F238E27FC236}">
                  <a16:creationId xmlns:a16="http://schemas.microsoft.com/office/drawing/2014/main" id="{FE569E6F-091C-4F69-AD39-76C33C085C6B}"/>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95" name="Straight Connector 94">
              <a:extLst>
                <a:ext uri="{FF2B5EF4-FFF2-40B4-BE49-F238E27FC236}">
                  <a16:creationId xmlns:a16="http://schemas.microsoft.com/office/drawing/2014/main" id="{E55DEDE1-B552-4DA3-8C79-27DD76CC0B13}"/>
                </a:ext>
              </a:extLst>
            </p:cNvPr>
            <p:cNvCxnSpPr>
              <a:cxnSpLocks/>
            </p:cNvCxnSpPr>
            <p:nvPr/>
          </p:nvCxnSpPr>
          <p:spPr>
            <a:xfrm>
              <a:off x="7312718" y="3290170"/>
              <a:ext cx="4705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6679D507-7433-478C-AF97-B67238071214}"/>
              </a:ext>
            </a:extLst>
          </p:cNvPr>
          <p:cNvGrpSpPr/>
          <p:nvPr/>
        </p:nvGrpSpPr>
        <p:grpSpPr>
          <a:xfrm>
            <a:off x="6281236" y="2610983"/>
            <a:ext cx="561220" cy="1293173"/>
            <a:chOff x="7312718" y="2900196"/>
            <a:chExt cx="561220" cy="1293173"/>
          </a:xfrm>
        </p:grpSpPr>
        <p:sp>
          <p:nvSpPr>
            <p:cNvPr id="98" name="Freeform 15">
              <a:extLst>
                <a:ext uri="{FF2B5EF4-FFF2-40B4-BE49-F238E27FC236}">
                  <a16:creationId xmlns:a16="http://schemas.microsoft.com/office/drawing/2014/main" id="{C78DD853-4255-4615-9B4E-6C76D69BE8D4}"/>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99" name="Straight Connector 98">
              <a:extLst>
                <a:ext uri="{FF2B5EF4-FFF2-40B4-BE49-F238E27FC236}">
                  <a16:creationId xmlns:a16="http://schemas.microsoft.com/office/drawing/2014/main" id="{E54C4CB2-B3C4-43B8-859B-94A6D792BAFF}"/>
                </a:ext>
              </a:extLst>
            </p:cNvPr>
            <p:cNvCxnSpPr>
              <a:cxnSpLocks/>
            </p:cNvCxnSpPr>
            <p:nvPr/>
          </p:nvCxnSpPr>
          <p:spPr>
            <a:xfrm>
              <a:off x="7312718" y="3290170"/>
              <a:ext cx="4705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197F487-9C22-4A2A-8B5E-879E8CDCD63E}"/>
                </a:ext>
              </a:extLst>
            </p:cNvPr>
            <p:cNvCxnSpPr>
              <a:cxnSpLocks/>
            </p:cNvCxnSpPr>
            <p:nvPr/>
          </p:nvCxnSpPr>
          <p:spPr>
            <a:xfrm>
              <a:off x="7312718" y="2900196"/>
              <a:ext cx="0" cy="12931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Freeform: Shape 108">
            <a:extLst>
              <a:ext uri="{FF2B5EF4-FFF2-40B4-BE49-F238E27FC236}">
                <a16:creationId xmlns:a16="http://schemas.microsoft.com/office/drawing/2014/main" id="{A555A19E-848F-400F-B092-AF7FB51F4B34}"/>
              </a:ext>
            </a:extLst>
          </p:cNvPr>
          <p:cNvSpPr/>
          <p:nvPr/>
        </p:nvSpPr>
        <p:spPr>
          <a:xfrm>
            <a:off x="3725260" y="4932993"/>
            <a:ext cx="1595144" cy="1917754"/>
          </a:xfrm>
          <a:custGeom>
            <a:avLst/>
            <a:gdLst>
              <a:gd name="connsiteX0" fmla="*/ 0 w 1686560"/>
              <a:gd name="connsiteY0" fmla="*/ 0 h 2600960"/>
              <a:gd name="connsiteX1" fmla="*/ 0 w 1686560"/>
              <a:gd name="connsiteY1" fmla="*/ 2600960 h 2600960"/>
              <a:gd name="connsiteX2" fmla="*/ 1686560 w 1686560"/>
              <a:gd name="connsiteY2" fmla="*/ 2600960 h 2600960"/>
              <a:gd name="connsiteX0" fmla="*/ 0 w 1686560"/>
              <a:gd name="connsiteY0" fmla="*/ 0 h 2600960"/>
              <a:gd name="connsiteX1" fmla="*/ 1686560 w 1686560"/>
              <a:gd name="connsiteY1" fmla="*/ 2600960 h 2600960"/>
              <a:gd name="connsiteX0" fmla="*/ 238350 w 1924910"/>
              <a:gd name="connsiteY0" fmla="*/ 0 h 2600960"/>
              <a:gd name="connsiteX1" fmla="*/ 1924910 w 1924910"/>
              <a:gd name="connsiteY1" fmla="*/ 2600960 h 2600960"/>
              <a:gd name="connsiteX0" fmla="*/ 444519 w 2131079"/>
              <a:gd name="connsiteY0" fmla="*/ 0 h 2600960"/>
              <a:gd name="connsiteX1" fmla="*/ 2131079 w 2131079"/>
              <a:gd name="connsiteY1" fmla="*/ 2600960 h 2600960"/>
              <a:gd name="connsiteX0" fmla="*/ 19150 w 1705710"/>
              <a:gd name="connsiteY0" fmla="*/ 0 h 2600960"/>
              <a:gd name="connsiteX1" fmla="*/ 1705710 w 1705710"/>
              <a:gd name="connsiteY1" fmla="*/ 2600960 h 2600960"/>
              <a:gd name="connsiteX0" fmla="*/ 3089 w 1689649"/>
              <a:gd name="connsiteY0" fmla="*/ 0 h 2600960"/>
              <a:gd name="connsiteX1" fmla="*/ 1689649 w 1689649"/>
              <a:gd name="connsiteY1" fmla="*/ 2600960 h 2600960"/>
              <a:gd name="connsiteX0" fmla="*/ 0 w 1686560"/>
              <a:gd name="connsiteY0" fmla="*/ 0 h 2600960"/>
              <a:gd name="connsiteX1" fmla="*/ 1686560 w 1686560"/>
              <a:gd name="connsiteY1" fmla="*/ 2600960 h 2600960"/>
              <a:gd name="connsiteX0" fmla="*/ 0 w 1686560"/>
              <a:gd name="connsiteY0" fmla="*/ 0 h 2600960"/>
              <a:gd name="connsiteX1" fmla="*/ 1686560 w 1686560"/>
              <a:gd name="connsiteY1" fmla="*/ 2600960 h 2600960"/>
              <a:gd name="connsiteX0" fmla="*/ 0 w 1686560"/>
              <a:gd name="connsiteY0" fmla="*/ 0 h 2600960"/>
              <a:gd name="connsiteX1" fmla="*/ 1686560 w 1686560"/>
              <a:gd name="connsiteY1" fmla="*/ 2600960 h 2600960"/>
              <a:gd name="connsiteX0" fmla="*/ 0 w 3058160"/>
              <a:gd name="connsiteY0" fmla="*/ 0 h 6592324"/>
              <a:gd name="connsiteX1" fmla="*/ 3058160 w 3058160"/>
              <a:gd name="connsiteY1" fmla="*/ 6592324 h 6592324"/>
              <a:gd name="connsiteX0" fmla="*/ 0 w 2639060"/>
              <a:gd name="connsiteY0" fmla="*/ 0 h 3885310"/>
              <a:gd name="connsiteX1" fmla="*/ 2639060 w 2639060"/>
              <a:gd name="connsiteY1" fmla="*/ 3885310 h 3885310"/>
              <a:gd name="connsiteX0" fmla="*/ 0 w 2639060"/>
              <a:gd name="connsiteY0" fmla="*/ 0 h 3885310"/>
              <a:gd name="connsiteX1" fmla="*/ 2639060 w 2639060"/>
              <a:gd name="connsiteY1" fmla="*/ 3885310 h 3885310"/>
              <a:gd name="connsiteX0" fmla="*/ 1064 w 2640124"/>
              <a:gd name="connsiteY0" fmla="*/ 0 h 3885310"/>
              <a:gd name="connsiteX1" fmla="*/ 2640124 w 2640124"/>
              <a:gd name="connsiteY1" fmla="*/ 3885310 h 3885310"/>
            </a:gdLst>
            <a:ahLst/>
            <a:cxnLst>
              <a:cxn ang="0">
                <a:pos x="connsiteX0" y="connsiteY0"/>
              </a:cxn>
              <a:cxn ang="0">
                <a:pos x="connsiteX1" y="connsiteY1"/>
              </a:cxn>
            </a:cxnLst>
            <a:rect l="l" t="t" r="r" b="b"/>
            <a:pathLst>
              <a:path w="2640124" h="3885310">
                <a:moveTo>
                  <a:pt x="1064" y="0"/>
                </a:moveTo>
                <a:cubicBezTo>
                  <a:pt x="-15869" y="3422948"/>
                  <a:pt x="139917" y="3872044"/>
                  <a:pt x="2640124" y="3885310"/>
                </a:cubicBezTo>
              </a:path>
            </a:pathLst>
          </a:custGeom>
          <a:noFill/>
          <a:ln w="3175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Freeform: Shape 109">
            <a:extLst>
              <a:ext uri="{FF2B5EF4-FFF2-40B4-BE49-F238E27FC236}">
                <a16:creationId xmlns:a16="http://schemas.microsoft.com/office/drawing/2014/main" id="{59DD457E-26F0-475F-8015-B2EC51FA169B}"/>
              </a:ext>
            </a:extLst>
          </p:cNvPr>
          <p:cNvSpPr/>
          <p:nvPr/>
        </p:nvSpPr>
        <p:spPr>
          <a:xfrm flipH="1">
            <a:off x="8412070" y="4932993"/>
            <a:ext cx="1616013" cy="1917754"/>
          </a:xfrm>
          <a:custGeom>
            <a:avLst/>
            <a:gdLst>
              <a:gd name="connsiteX0" fmla="*/ 0 w 1686560"/>
              <a:gd name="connsiteY0" fmla="*/ 0 h 2600960"/>
              <a:gd name="connsiteX1" fmla="*/ 0 w 1686560"/>
              <a:gd name="connsiteY1" fmla="*/ 2600960 h 2600960"/>
              <a:gd name="connsiteX2" fmla="*/ 1686560 w 1686560"/>
              <a:gd name="connsiteY2" fmla="*/ 2600960 h 2600960"/>
              <a:gd name="connsiteX0" fmla="*/ 0 w 1686560"/>
              <a:gd name="connsiteY0" fmla="*/ 0 h 2600960"/>
              <a:gd name="connsiteX1" fmla="*/ 1686560 w 1686560"/>
              <a:gd name="connsiteY1" fmla="*/ 2600960 h 2600960"/>
              <a:gd name="connsiteX0" fmla="*/ 238350 w 1924910"/>
              <a:gd name="connsiteY0" fmla="*/ 0 h 2600960"/>
              <a:gd name="connsiteX1" fmla="*/ 1924910 w 1924910"/>
              <a:gd name="connsiteY1" fmla="*/ 2600960 h 2600960"/>
              <a:gd name="connsiteX0" fmla="*/ 444519 w 2131079"/>
              <a:gd name="connsiteY0" fmla="*/ 0 h 2600960"/>
              <a:gd name="connsiteX1" fmla="*/ 2131079 w 2131079"/>
              <a:gd name="connsiteY1" fmla="*/ 2600960 h 2600960"/>
              <a:gd name="connsiteX0" fmla="*/ 19150 w 1705710"/>
              <a:gd name="connsiteY0" fmla="*/ 0 h 2600960"/>
              <a:gd name="connsiteX1" fmla="*/ 1705710 w 1705710"/>
              <a:gd name="connsiteY1" fmla="*/ 2600960 h 2600960"/>
              <a:gd name="connsiteX0" fmla="*/ 3089 w 1689649"/>
              <a:gd name="connsiteY0" fmla="*/ 0 h 2600960"/>
              <a:gd name="connsiteX1" fmla="*/ 1689649 w 1689649"/>
              <a:gd name="connsiteY1" fmla="*/ 2600960 h 2600960"/>
              <a:gd name="connsiteX0" fmla="*/ 0 w 1686560"/>
              <a:gd name="connsiteY0" fmla="*/ 0 h 2600960"/>
              <a:gd name="connsiteX1" fmla="*/ 1686560 w 1686560"/>
              <a:gd name="connsiteY1" fmla="*/ 2600960 h 2600960"/>
              <a:gd name="connsiteX0" fmla="*/ 0 w 1686560"/>
              <a:gd name="connsiteY0" fmla="*/ 0 h 2600960"/>
              <a:gd name="connsiteX1" fmla="*/ 1686560 w 1686560"/>
              <a:gd name="connsiteY1" fmla="*/ 2600960 h 2600960"/>
              <a:gd name="connsiteX0" fmla="*/ 0 w 1686560"/>
              <a:gd name="connsiteY0" fmla="*/ 0 h 2600960"/>
              <a:gd name="connsiteX1" fmla="*/ 1686560 w 1686560"/>
              <a:gd name="connsiteY1" fmla="*/ 2600960 h 2600960"/>
              <a:gd name="connsiteX0" fmla="*/ 0 w 3058160"/>
              <a:gd name="connsiteY0" fmla="*/ 0 h 6592324"/>
              <a:gd name="connsiteX1" fmla="*/ 3058160 w 3058160"/>
              <a:gd name="connsiteY1" fmla="*/ 6592324 h 6592324"/>
              <a:gd name="connsiteX0" fmla="*/ 0 w 2639060"/>
              <a:gd name="connsiteY0" fmla="*/ 0 h 3885310"/>
              <a:gd name="connsiteX1" fmla="*/ 2639060 w 2639060"/>
              <a:gd name="connsiteY1" fmla="*/ 3885310 h 3885310"/>
              <a:gd name="connsiteX0" fmla="*/ 0 w 2639060"/>
              <a:gd name="connsiteY0" fmla="*/ 0 h 3885310"/>
              <a:gd name="connsiteX1" fmla="*/ 2639060 w 2639060"/>
              <a:gd name="connsiteY1" fmla="*/ 3885310 h 3885310"/>
              <a:gd name="connsiteX0" fmla="*/ 1064 w 2640124"/>
              <a:gd name="connsiteY0" fmla="*/ 0 h 3885310"/>
              <a:gd name="connsiteX1" fmla="*/ 2640124 w 2640124"/>
              <a:gd name="connsiteY1" fmla="*/ 3885310 h 3885310"/>
            </a:gdLst>
            <a:ahLst/>
            <a:cxnLst>
              <a:cxn ang="0">
                <a:pos x="connsiteX0" y="connsiteY0"/>
              </a:cxn>
              <a:cxn ang="0">
                <a:pos x="connsiteX1" y="connsiteY1"/>
              </a:cxn>
            </a:cxnLst>
            <a:rect l="l" t="t" r="r" b="b"/>
            <a:pathLst>
              <a:path w="2640124" h="3885310">
                <a:moveTo>
                  <a:pt x="1064" y="0"/>
                </a:moveTo>
                <a:cubicBezTo>
                  <a:pt x="-15869" y="3422948"/>
                  <a:pt x="139917" y="3872044"/>
                  <a:pt x="2640124" y="3885310"/>
                </a:cubicBezTo>
              </a:path>
            </a:pathLst>
          </a:custGeom>
          <a:noFill/>
          <a:ln w="3175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Connector 111">
            <a:extLst>
              <a:ext uri="{FF2B5EF4-FFF2-40B4-BE49-F238E27FC236}">
                <a16:creationId xmlns:a16="http://schemas.microsoft.com/office/drawing/2014/main" id="{6175758C-A520-4619-8524-454E1788F187}"/>
              </a:ext>
            </a:extLst>
          </p:cNvPr>
          <p:cNvCxnSpPr>
            <a:cxnSpLocks/>
          </p:cNvCxnSpPr>
          <p:nvPr/>
        </p:nvCxnSpPr>
        <p:spPr>
          <a:xfrm>
            <a:off x="6873268" y="4926292"/>
            <a:ext cx="0" cy="705255"/>
          </a:xfrm>
          <a:prstGeom prst="line">
            <a:avLst/>
          </a:prstGeom>
          <a:ln w="31750" cap="rnd">
            <a:solidFill>
              <a:srgbClr val="37383A"/>
            </a:solidFill>
            <a:prstDash val="sysDot"/>
          </a:ln>
        </p:spPr>
        <p:style>
          <a:lnRef idx="1">
            <a:schemeClr val="accent1"/>
          </a:lnRef>
          <a:fillRef idx="0">
            <a:schemeClr val="accent1"/>
          </a:fillRef>
          <a:effectRef idx="0">
            <a:schemeClr val="accent1"/>
          </a:effectRef>
          <a:fontRef idx="minor">
            <a:schemeClr val="tx1"/>
          </a:fontRef>
        </p:style>
      </p:cxnSp>
      <p:sp>
        <p:nvSpPr>
          <p:cNvPr id="116" name="Freeform 15">
            <a:extLst>
              <a:ext uri="{FF2B5EF4-FFF2-40B4-BE49-F238E27FC236}">
                <a16:creationId xmlns:a16="http://schemas.microsoft.com/office/drawing/2014/main" id="{871350FF-97AB-47C3-807A-50EABDC299BA}"/>
              </a:ext>
            </a:extLst>
          </p:cNvPr>
          <p:cNvSpPr/>
          <p:nvPr/>
        </p:nvSpPr>
        <p:spPr>
          <a:xfrm>
            <a:off x="5320404" y="6726282"/>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7" name="Freeform 15">
            <a:extLst>
              <a:ext uri="{FF2B5EF4-FFF2-40B4-BE49-F238E27FC236}">
                <a16:creationId xmlns:a16="http://schemas.microsoft.com/office/drawing/2014/main" id="{01B35832-EE0A-4336-BDFF-B93185C1DDCA}"/>
              </a:ext>
            </a:extLst>
          </p:cNvPr>
          <p:cNvSpPr/>
          <p:nvPr/>
        </p:nvSpPr>
        <p:spPr>
          <a:xfrm rot="10800000">
            <a:off x="8351489" y="6726282"/>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8" name="Freeform 15">
            <a:extLst>
              <a:ext uri="{FF2B5EF4-FFF2-40B4-BE49-F238E27FC236}">
                <a16:creationId xmlns:a16="http://schemas.microsoft.com/office/drawing/2014/main" id="{94745972-FE43-4AB5-86E5-423AFB97736A}"/>
              </a:ext>
            </a:extLst>
          </p:cNvPr>
          <p:cNvSpPr/>
          <p:nvPr/>
        </p:nvSpPr>
        <p:spPr>
          <a:xfrm rot="5400000">
            <a:off x="6836230" y="5541554"/>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1" name="Rectangle: Rounded Corners 120">
            <a:extLst>
              <a:ext uri="{FF2B5EF4-FFF2-40B4-BE49-F238E27FC236}">
                <a16:creationId xmlns:a16="http://schemas.microsoft.com/office/drawing/2014/main" id="{38D90A46-9B6C-40BD-A448-2A834A0CFC2A}"/>
              </a:ext>
            </a:extLst>
          </p:cNvPr>
          <p:cNvSpPr/>
          <p:nvPr/>
        </p:nvSpPr>
        <p:spPr>
          <a:xfrm>
            <a:off x="5466163" y="8319705"/>
            <a:ext cx="2818011" cy="1661249"/>
          </a:xfrm>
          <a:prstGeom prst="roundRect">
            <a:avLst>
              <a:gd name="adj" fmla="val 11547"/>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122" name="Freeform: Shape 121">
            <a:extLst>
              <a:ext uri="{FF2B5EF4-FFF2-40B4-BE49-F238E27FC236}">
                <a16:creationId xmlns:a16="http://schemas.microsoft.com/office/drawing/2014/main" id="{980EC149-EDD8-4C68-8E77-19F75A614CAD}"/>
              </a:ext>
            </a:extLst>
          </p:cNvPr>
          <p:cNvSpPr/>
          <p:nvPr/>
        </p:nvSpPr>
        <p:spPr>
          <a:xfrm>
            <a:off x="5483514" y="9617221"/>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5 Results</a:t>
            </a:r>
          </a:p>
        </p:txBody>
      </p:sp>
      <p:grpSp>
        <p:nvGrpSpPr>
          <p:cNvPr id="135" name="Group 134">
            <a:extLst>
              <a:ext uri="{FF2B5EF4-FFF2-40B4-BE49-F238E27FC236}">
                <a16:creationId xmlns:a16="http://schemas.microsoft.com/office/drawing/2014/main" id="{76F3BC1F-A52C-4107-94B7-CC26CCE904CC}"/>
              </a:ext>
            </a:extLst>
          </p:cNvPr>
          <p:cNvGrpSpPr/>
          <p:nvPr/>
        </p:nvGrpSpPr>
        <p:grpSpPr>
          <a:xfrm>
            <a:off x="5629742" y="8537335"/>
            <a:ext cx="1034890" cy="782288"/>
            <a:chOff x="7243685" y="3410623"/>
            <a:chExt cx="1034890" cy="782288"/>
          </a:xfrm>
        </p:grpSpPr>
        <p:grpSp>
          <p:nvGrpSpPr>
            <p:cNvPr id="136" name="Group 135">
              <a:extLst>
                <a:ext uri="{FF2B5EF4-FFF2-40B4-BE49-F238E27FC236}">
                  <a16:creationId xmlns:a16="http://schemas.microsoft.com/office/drawing/2014/main" id="{13B6EBE7-79D2-44B8-9FE0-6F98E881B005}"/>
                </a:ext>
              </a:extLst>
            </p:cNvPr>
            <p:cNvGrpSpPr/>
            <p:nvPr/>
          </p:nvGrpSpPr>
          <p:grpSpPr>
            <a:xfrm>
              <a:off x="7243685" y="3410623"/>
              <a:ext cx="1034890" cy="782288"/>
              <a:chOff x="1502570" y="4514610"/>
              <a:chExt cx="1034890" cy="782288"/>
            </a:xfrm>
          </p:grpSpPr>
          <p:sp>
            <p:nvSpPr>
              <p:cNvPr id="138" name="Rectangle: Rounded Corners 137">
                <a:extLst>
                  <a:ext uri="{FF2B5EF4-FFF2-40B4-BE49-F238E27FC236}">
                    <a16:creationId xmlns:a16="http://schemas.microsoft.com/office/drawing/2014/main" id="{FD77B8BE-632D-4DB6-B214-94560C5501F9}"/>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139" name="Rectangle 138">
                <a:extLst>
                  <a:ext uri="{FF2B5EF4-FFF2-40B4-BE49-F238E27FC236}">
                    <a16:creationId xmlns:a16="http://schemas.microsoft.com/office/drawing/2014/main" id="{1F7A8D86-3B7D-406B-957E-00E63A06569A}"/>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3DDFB667-0BB8-44D9-9385-4C9988684A45}"/>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7" name="Rectangle: Rounded Corners 136">
              <a:extLst>
                <a:ext uri="{FF2B5EF4-FFF2-40B4-BE49-F238E27FC236}">
                  <a16:creationId xmlns:a16="http://schemas.microsoft.com/office/drawing/2014/main" id="{3C1B3D14-A18D-4D1D-B46B-A3FD334F8991}"/>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Beam</a:t>
              </a:r>
            </a:p>
          </p:txBody>
        </p:sp>
      </p:grpSp>
      <p:grpSp>
        <p:nvGrpSpPr>
          <p:cNvPr id="141" name="Group 140">
            <a:extLst>
              <a:ext uri="{FF2B5EF4-FFF2-40B4-BE49-F238E27FC236}">
                <a16:creationId xmlns:a16="http://schemas.microsoft.com/office/drawing/2014/main" id="{17373DC4-242E-4EAC-A467-ABB1EC9361F3}"/>
              </a:ext>
            </a:extLst>
          </p:cNvPr>
          <p:cNvGrpSpPr/>
          <p:nvPr/>
        </p:nvGrpSpPr>
        <p:grpSpPr>
          <a:xfrm>
            <a:off x="6982094" y="8537335"/>
            <a:ext cx="1034890" cy="782288"/>
            <a:chOff x="7243685" y="3410623"/>
            <a:chExt cx="1034890" cy="782288"/>
          </a:xfrm>
        </p:grpSpPr>
        <p:grpSp>
          <p:nvGrpSpPr>
            <p:cNvPr id="142" name="Group 141">
              <a:extLst>
                <a:ext uri="{FF2B5EF4-FFF2-40B4-BE49-F238E27FC236}">
                  <a16:creationId xmlns:a16="http://schemas.microsoft.com/office/drawing/2014/main" id="{FC00DEE8-8338-4426-98D8-6FD4AE72CC0E}"/>
                </a:ext>
              </a:extLst>
            </p:cNvPr>
            <p:cNvGrpSpPr/>
            <p:nvPr/>
          </p:nvGrpSpPr>
          <p:grpSpPr>
            <a:xfrm>
              <a:off x="7243685" y="3410623"/>
              <a:ext cx="1034890" cy="782288"/>
              <a:chOff x="1502570" y="4514610"/>
              <a:chExt cx="1034890" cy="782288"/>
            </a:xfrm>
          </p:grpSpPr>
          <p:sp>
            <p:nvSpPr>
              <p:cNvPr id="144" name="Rectangle: Rounded Corners 143">
                <a:extLst>
                  <a:ext uri="{FF2B5EF4-FFF2-40B4-BE49-F238E27FC236}">
                    <a16:creationId xmlns:a16="http://schemas.microsoft.com/office/drawing/2014/main" id="{120A5DCF-9E4E-4438-A5AC-BD8E40902578}"/>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145" name="Rectangle 144">
                <a:extLst>
                  <a:ext uri="{FF2B5EF4-FFF2-40B4-BE49-F238E27FC236}">
                    <a16:creationId xmlns:a16="http://schemas.microsoft.com/office/drawing/2014/main" id="{ACEAE757-4556-4DA8-8197-CF3E6532D032}"/>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46" name="Rectangle 145">
                <a:extLst>
                  <a:ext uri="{FF2B5EF4-FFF2-40B4-BE49-F238E27FC236}">
                    <a16:creationId xmlns:a16="http://schemas.microsoft.com/office/drawing/2014/main" id="{B0698FB5-4172-4BDF-A5C6-BBDB85FD1744}"/>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43" name="Rectangle: Rounded Corners 142">
              <a:extLst>
                <a:ext uri="{FF2B5EF4-FFF2-40B4-BE49-F238E27FC236}">
                  <a16:creationId xmlns:a16="http://schemas.microsoft.com/office/drawing/2014/main" id="{0E8CBBBF-CBA9-4A1D-8EFA-F88144B91B72}"/>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Face</a:t>
              </a:r>
            </a:p>
          </p:txBody>
        </p:sp>
      </p:grpSp>
      <p:cxnSp>
        <p:nvCxnSpPr>
          <p:cNvPr id="149" name="Straight Connector 148">
            <a:extLst>
              <a:ext uri="{FF2B5EF4-FFF2-40B4-BE49-F238E27FC236}">
                <a16:creationId xmlns:a16="http://schemas.microsoft.com/office/drawing/2014/main" id="{5227A45F-B80A-43EB-9320-C5B860962CDF}"/>
              </a:ext>
            </a:extLst>
          </p:cNvPr>
          <p:cNvCxnSpPr>
            <a:cxnSpLocks/>
          </p:cNvCxnSpPr>
          <p:nvPr/>
        </p:nvCxnSpPr>
        <p:spPr>
          <a:xfrm>
            <a:off x="6873268" y="7932420"/>
            <a:ext cx="0" cy="245067"/>
          </a:xfrm>
          <a:prstGeom prst="line">
            <a:avLst/>
          </a:prstGeom>
          <a:ln w="31750" cap="rnd">
            <a:solidFill>
              <a:srgbClr val="37383A"/>
            </a:solidFill>
            <a:prstDash val="sysDot"/>
          </a:ln>
        </p:spPr>
        <p:style>
          <a:lnRef idx="1">
            <a:schemeClr val="accent1"/>
          </a:lnRef>
          <a:fillRef idx="0">
            <a:schemeClr val="accent1"/>
          </a:fillRef>
          <a:effectRef idx="0">
            <a:schemeClr val="accent1"/>
          </a:effectRef>
          <a:fontRef idx="minor">
            <a:schemeClr val="tx1"/>
          </a:fontRef>
        </p:style>
      </p:cxnSp>
      <p:sp>
        <p:nvSpPr>
          <p:cNvPr id="150" name="Freeform 15">
            <a:extLst>
              <a:ext uri="{FF2B5EF4-FFF2-40B4-BE49-F238E27FC236}">
                <a16:creationId xmlns:a16="http://schemas.microsoft.com/office/drawing/2014/main" id="{F91DD9C2-2187-4A13-A008-8E0EF947CCA3}"/>
              </a:ext>
            </a:extLst>
          </p:cNvPr>
          <p:cNvSpPr/>
          <p:nvPr/>
        </p:nvSpPr>
        <p:spPr>
          <a:xfrm rot="5400000">
            <a:off x="6836230" y="8087494"/>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5" name="Freeform 15">
            <a:extLst>
              <a:ext uri="{FF2B5EF4-FFF2-40B4-BE49-F238E27FC236}">
                <a16:creationId xmlns:a16="http://schemas.microsoft.com/office/drawing/2014/main" id="{C2D73F9D-FB56-474B-BDCE-16FBA02D5DED}"/>
              </a:ext>
            </a:extLst>
          </p:cNvPr>
          <p:cNvSpPr/>
          <p:nvPr/>
        </p:nvSpPr>
        <p:spPr>
          <a:xfrm>
            <a:off x="9031652" y="8834244"/>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6" name="Rectangle: Rounded Corners 155">
            <a:extLst>
              <a:ext uri="{FF2B5EF4-FFF2-40B4-BE49-F238E27FC236}">
                <a16:creationId xmlns:a16="http://schemas.microsoft.com/office/drawing/2014/main" id="{C7B4879E-2542-4146-8B44-3DFE200D0044}"/>
              </a:ext>
            </a:extLst>
          </p:cNvPr>
          <p:cNvSpPr/>
          <p:nvPr/>
        </p:nvSpPr>
        <p:spPr>
          <a:xfrm>
            <a:off x="9177411" y="8319705"/>
            <a:ext cx="2818011" cy="1661249"/>
          </a:xfrm>
          <a:prstGeom prst="roundRect">
            <a:avLst>
              <a:gd name="adj" fmla="val 11547"/>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157" name="Freeform: Shape 156">
            <a:extLst>
              <a:ext uri="{FF2B5EF4-FFF2-40B4-BE49-F238E27FC236}">
                <a16:creationId xmlns:a16="http://schemas.microsoft.com/office/drawing/2014/main" id="{827C057C-EF4C-42F6-B326-85CA22455482}"/>
              </a:ext>
            </a:extLst>
          </p:cNvPr>
          <p:cNvSpPr/>
          <p:nvPr/>
        </p:nvSpPr>
        <p:spPr>
          <a:xfrm>
            <a:off x="9194762" y="9617221"/>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6 Output</a:t>
            </a:r>
          </a:p>
        </p:txBody>
      </p:sp>
      <p:sp>
        <p:nvSpPr>
          <p:cNvPr id="160" name="Rectangle: Rounded Corners 159">
            <a:extLst>
              <a:ext uri="{FF2B5EF4-FFF2-40B4-BE49-F238E27FC236}">
                <a16:creationId xmlns:a16="http://schemas.microsoft.com/office/drawing/2014/main" id="{8DEEE886-4B76-4EDA-9563-4EB257D50022}"/>
              </a:ext>
            </a:extLst>
          </p:cNvPr>
          <p:cNvSpPr/>
          <p:nvPr/>
        </p:nvSpPr>
        <p:spPr>
          <a:xfrm>
            <a:off x="9485009" y="8623065"/>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Save</a:t>
            </a:r>
          </a:p>
        </p:txBody>
      </p:sp>
      <p:sp>
        <p:nvSpPr>
          <p:cNvPr id="166" name="Rectangle: Rounded Corners 165">
            <a:extLst>
              <a:ext uri="{FF2B5EF4-FFF2-40B4-BE49-F238E27FC236}">
                <a16:creationId xmlns:a16="http://schemas.microsoft.com/office/drawing/2014/main" id="{F2EBCCC8-0943-4FD2-AF8D-8C8DA3C1D52C}"/>
              </a:ext>
            </a:extLst>
          </p:cNvPr>
          <p:cNvSpPr/>
          <p:nvPr/>
        </p:nvSpPr>
        <p:spPr>
          <a:xfrm>
            <a:off x="10712813" y="8623065"/>
            <a:ext cx="1051327"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Speckle</a:t>
            </a:r>
          </a:p>
        </p:txBody>
      </p:sp>
      <p:cxnSp>
        <p:nvCxnSpPr>
          <p:cNvPr id="171" name="Straight Connector 170">
            <a:extLst>
              <a:ext uri="{FF2B5EF4-FFF2-40B4-BE49-F238E27FC236}">
                <a16:creationId xmlns:a16="http://schemas.microsoft.com/office/drawing/2014/main" id="{2E6F87F4-0C1C-4FDF-A848-55EC34D59B61}"/>
              </a:ext>
            </a:extLst>
          </p:cNvPr>
          <p:cNvCxnSpPr>
            <a:cxnSpLocks/>
          </p:cNvCxnSpPr>
          <p:nvPr/>
        </p:nvCxnSpPr>
        <p:spPr>
          <a:xfrm>
            <a:off x="8333301" y="8958709"/>
            <a:ext cx="690256" cy="6854"/>
          </a:xfrm>
          <a:prstGeom prst="line">
            <a:avLst/>
          </a:prstGeom>
          <a:ln w="31750" cap="rnd">
            <a:solidFill>
              <a:srgbClr val="37383A"/>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16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B13EF0C-F1C4-4951-B53E-6174DD7D9677}"/>
              </a:ext>
            </a:extLst>
          </p:cNvPr>
          <p:cNvGrpSpPr/>
          <p:nvPr/>
        </p:nvGrpSpPr>
        <p:grpSpPr>
          <a:xfrm>
            <a:off x="919473" y="1700698"/>
            <a:ext cx="2818011" cy="3161805"/>
            <a:chOff x="821546" y="3307088"/>
            <a:chExt cx="2818011" cy="3161805"/>
          </a:xfrm>
        </p:grpSpPr>
        <p:sp>
          <p:nvSpPr>
            <p:cNvPr id="12" name="Rectangle: Rounded Corners 11">
              <a:extLst>
                <a:ext uri="{FF2B5EF4-FFF2-40B4-BE49-F238E27FC236}">
                  <a16:creationId xmlns:a16="http://schemas.microsoft.com/office/drawing/2014/main" id="{97DF8C38-E9B2-4A96-BDFF-C096167B0196}"/>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4" name="Freeform: Shape 3">
              <a:extLst>
                <a:ext uri="{FF2B5EF4-FFF2-40B4-BE49-F238E27FC236}">
                  <a16:creationId xmlns:a16="http://schemas.microsoft.com/office/drawing/2014/main" id="{2AE13324-C2F8-4A8F-9D23-D9D7096173D9}"/>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1 Geometry</a:t>
              </a:r>
            </a:p>
          </p:txBody>
        </p:sp>
      </p:grpSp>
      <p:grpSp>
        <p:nvGrpSpPr>
          <p:cNvPr id="6" name="Group 5">
            <a:extLst>
              <a:ext uri="{FF2B5EF4-FFF2-40B4-BE49-F238E27FC236}">
                <a16:creationId xmlns:a16="http://schemas.microsoft.com/office/drawing/2014/main" id="{642FA356-9DB0-4CE4-ADDA-B7350A311CDD}"/>
              </a:ext>
            </a:extLst>
          </p:cNvPr>
          <p:cNvGrpSpPr/>
          <p:nvPr/>
        </p:nvGrpSpPr>
        <p:grpSpPr>
          <a:xfrm>
            <a:off x="2457641" y="2673297"/>
            <a:ext cx="1034890" cy="782288"/>
            <a:chOff x="1502570" y="4514610"/>
            <a:chExt cx="1034890" cy="782288"/>
          </a:xfrm>
        </p:grpSpPr>
        <p:sp>
          <p:nvSpPr>
            <p:cNvPr id="15" name="Rectangle: Rounded Corners 14">
              <a:extLst>
                <a:ext uri="{FF2B5EF4-FFF2-40B4-BE49-F238E27FC236}">
                  <a16:creationId xmlns:a16="http://schemas.microsoft.com/office/drawing/2014/main" id="{75DEE071-130A-484B-B04E-0D62D3126552}"/>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2F53ABD2-9593-4282-9067-E624476ECFA7}"/>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7234C2C-AC6B-4F38-A348-F6A3CF96E8AD}"/>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5183469"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1 Geometry: Open component</a:t>
            </a:r>
            <a:endParaRPr lang="en-US" sz="2800" dirty="0">
              <a:solidFill>
                <a:schemeClr val="accent1"/>
              </a:solidFill>
            </a:endParaRPr>
          </a:p>
        </p:txBody>
      </p:sp>
      <p:sp>
        <p:nvSpPr>
          <p:cNvPr id="10" name="Rectangle: Rounded Corners 9">
            <a:extLst>
              <a:ext uri="{FF2B5EF4-FFF2-40B4-BE49-F238E27FC236}">
                <a16:creationId xmlns:a16="http://schemas.microsoft.com/office/drawing/2014/main" id="{B9B7CBB6-3EF3-481C-BA8A-1AFE838D8036}"/>
              </a:ext>
            </a:extLst>
          </p:cNvPr>
          <p:cNvSpPr/>
          <p:nvPr/>
        </p:nvSpPr>
        <p:spPr>
          <a:xfrm>
            <a:off x="2511697" y="2759027"/>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Add</a:t>
            </a:r>
          </a:p>
        </p:txBody>
      </p:sp>
      <p:sp>
        <p:nvSpPr>
          <p:cNvPr id="13" name="Rectangle: Rounded Corners 12">
            <a:extLst>
              <a:ext uri="{FF2B5EF4-FFF2-40B4-BE49-F238E27FC236}">
                <a16:creationId xmlns:a16="http://schemas.microsoft.com/office/drawing/2014/main" id="{A89D09DC-6A0E-4A3A-9940-584FBA652B8D}"/>
              </a:ext>
            </a:extLst>
          </p:cNvPr>
          <p:cNvSpPr/>
          <p:nvPr/>
        </p:nvSpPr>
        <p:spPr>
          <a:xfrm>
            <a:off x="2546808" y="188996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Open</a:t>
            </a:r>
          </a:p>
        </p:txBody>
      </p:sp>
      <p:sp>
        <p:nvSpPr>
          <p:cNvPr id="17" name="Rectangle: Rounded Corners 16">
            <a:extLst>
              <a:ext uri="{FF2B5EF4-FFF2-40B4-BE49-F238E27FC236}">
                <a16:creationId xmlns:a16="http://schemas.microsoft.com/office/drawing/2014/main" id="{5A985D3B-076D-4D8E-B329-D68E501E86BE}"/>
              </a:ext>
            </a:extLst>
          </p:cNvPr>
          <p:cNvSpPr/>
          <p:nvPr/>
        </p:nvSpPr>
        <p:spPr>
          <a:xfrm>
            <a:off x="1126100" y="2843593"/>
            <a:ext cx="926779" cy="442046"/>
          </a:xfrm>
          <a:prstGeom prst="roundRect">
            <a:avLst>
              <a:gd name="adj" fmla="val 30321"/>
            </a:avLst>
          </a:prstGeom>
          <a:solidFill>
            <a:schemeClr val="bg1">
              <a:lumMod val="75000"/>
              <a:alpha val="20000"/>
            </a:scheme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Segoe UI Light" panose="020B0502040204020203" pitchFamily="34" charset="0"/>
                <a:cs typeface="Segoe UI Light" panose="020B0502040204020203" pitchFamily="34" charset="0"/>
              </a:rPr>
              <a:t>Offset</a:t>
            </a:r>
          </a:p>
        </p:txBody>
      </p:sp>
      <p:sp>
        <p:nvSpPr>
          <p:cNvPr id="61" name="Rectangle: Rounded Corners 60">
            <a:extLst>
              <a:ext uri="{FF2B5EF4-FFF2-40B4-BE49-F238E27FC236}">
                <a16:creationId xmlns:a16="http://schemas.microsoft.com/office/drawing/2014/main" id="{85020F23-ECA1-4C8C-A87E-6E298332FCB3}"/>
              </a:ext>
            </a:extLst>
          </p:cNvPr>
          <p:cNvSpPr/>
          <p:nvPr/>
        </p:nvSpPr>
        <p:spPr>
          <a:xfrm>
            <a:off x="2375157" y="3613714"/>
            <a:ext cx="1229442"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Support</a:t>
            </a:r>
          </a:p>
        </p:txBody>
      </p:sp>
      <p:grpSp>
        <p:nvGrpSpPr>
          <p:cNvPr id="81" name="Group 80">
            <a:extLst>
              <a:ext uri="{FF2B5EF4-FFF2-40B4-BE49-F238E27FC236}">
                <a16:creationId xmlns:a16="http://schemas.microsoft.com/office/drawing/2014/main" id="{BD160192-DEB1-4FDA-AF42-D4D0D6652BDB}"/>
              </a:ext>
            </a:extLst>
          </p:cNvPr>
          <p:cNvGrpSpPr/>
          <p:nvPr/>
        </p:nvGrpSpPr>
        <p:grpSpPr>
          <a:xfrm>
            <a:off x="2134679" y="2963691"/>
            <a:ext cx="289717" cy="248930"/>
            <a:chOff x="7584221" y="3165705"/>
            <a:chExt cx="289717" cy="248930"/>
          </a:xfrm>
        </p:grpSpPr>
        <p:sp>
          <p:nvSpPr>
            <p:cNvPr id="82" name="Freeform 15">
              <a:extLst>
                <a:ext uri="{FF2B5EF4-FFF2-40B4-BE49-F238E27FC236}">
                  <a16:creationId xmlns:a16="http://schemas.microsoft.com/office/drawing/2014/main" id="{6B87D77E-AFC3-405B-864E-A7B811007CD6}"/>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3" name="Straight Connector 82">
              <a:extLst>
                <a:ext uri="{FF2B5EF4-FFF2-40B4-BE49-F238E27FC236}">
                  <a16:creationId xmlns:a16="http://schemas.microsoft.com/office/drawing/2014/main" id="{3495ECC6-026E-42D6-B23B-94B04BBF2A9D}"/>
                </a:ext>
              </a:extLst>
            </p:cNvPr>
            <p:cNvCxnSpPr>
              <a:cxnSpLocks/>
            </p:cNvCxnSpPr>
            <p:nvPr/>
          </p:nvCxnSpPr>
          <p:spPr>
            <a:xfrm>
              <a:off x="7584221" y="3290170"/>
              <a:ext cx="1990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1D3C87F2-3E77-4A92-9601-39BFFDAD1D80}"/>
              </a:ext>
            </a:extLst>
          </p:cNvPr>
          <p:cNvPicPr>
            <a:picLocks noChangeAspect="1"/>
          </p:cNvPicPr>
          <p:nvPr/>
        </p:nvPicPr>
        <p:blipFill rotWithShape="1">
          <a:blip r:embed="rId3"/>
          <a:srcRect l="53466" t="34582" r="40679" b="47500"/>
          <a:stretch/>
        </p:blipFill>
        <p:spPr>
          <a:xfrm>
            <a:off x="7021338" y="1808029"/>
            <a:ext cx="3332012" cy="3002468"/>
          </a:xfrm>
          <a:prstGeom prst="rect">
            <a:avLst/>
          </a:prstGeom>
        </p:spPr>
      </p:pic>
      <p:sp>
        <p:nvSpPr>
          <p:cNvPr id="101" name="TextBox 100">
            <a:extLst>
              <a:ext uri="{FF2B5EF4-FFF2-40B4-BE49-F238E27FC236}">
                <a16:creationId xmlns:a16="http://schemas.microsoft.com/office/drawing/2014/main" id="{666D157D-6958-4475-930E-89160C7E459F}"/>
              </a:ext>
            </a:extLst>
          </p:cNvPr>
          <p:cNvSpPr txBox="1"/>
          <p:nvPr/>
        </p:nvSpPr>
        <p:spPr>
          <a:xfrm>
            <a:off x="821546" y="5569085"/>
            <a:ext cx="11911959" cy="4596643"/>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”Open” component: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Right click to get options menu</a:t>
            </a:r>
          </a:p>
          <a:p>
            <a:pPr marL="905210" lvl="1" indent="-28575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Select gwb file through windows explorer (handy for new GH users)</a:t>
            </a:r>
          </a:p>
          <a:p>
            <a:pPr marL="905210" lvl="1" indent="-28575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Open and import geometry</a:t>
            </a:r>
          </a:p>
          <a:p>
            <a:pPr marL="905210" lvl="1" indent="-28575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Just open</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Settings</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Join meshes (GSA works with single faces, use build-in join routine to combine faces into connected meshes)</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Import from lists – let you use the known text filtering syntax (”PB1 to PB4” etc)</a:t>
            </a:r>
          </a:p>
          <a:p>
            <a:pPr marL="1076660" lvl="1"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Message displayed at bottom of component with information about the model:</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Empty model // Model not analysed // Model has results</a:t>
            </a:r>
          </a:p>
        </p:txBody>
      </p:sp>
      <p:sp>
        <p:nvSpPr>
          <p:cNvPr id="154" name="Rectangle 153">
            <a:extLst>
              <a:ext uri="{FF2B5EF4-FFF2-40B4-BE49-F238E27FC236}">
                <a16:creationId xmlns:a16="http://schemas.microsoft.com/office/drawing/2014/main" id="{10CBAA9E-086E-4DB1-8FF6-C1DD97E5F81C}"/>
              </a:ext>
            </a:extLst>
          </p:cNvPr>
          <p:cNvSpPr/>
          <p:nvPr/>
        </p:nvSpPr>
        <p:spPr>
          <a:xfrm>
            <a:off x="1070044" y="2701534"/>
            <a:ext cx="2597284" cy="163700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B9A6401C-FB99-4C59-84E7-4EC37DD82335}"/>
              </a:ext>
            </a:extLst>
          </p:cNvPr>
          <p:cNvSpPr/>
          <p:nvPr/>
        </p:nvSpPr>
        <p:spPr>
          <a:xfrm>
            <a:off x="8049366" y="2620167"/>
            <a:ext cx="1997198" cy="5924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140B10C-4635-4681-B52D-156C95E3CF0D}"/>
              </a:ext>
            </a:extLst>
          </p:cNvPr>
          <p:cNvSpPr/>
          <p:nvPr/>
        </p:nvSpPr>
        <p:spPr>
          <a:xfrm>
            <a:off x="8049366" y="4453890"/>
            <a:ext cx="1997198" cy="18087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TextBox 103">
            <a:extLst>
              <a:ext uri="{FF2B5EF4-FFF2-40B4-BE49-F238E27FC236}">
                <a16:creationId xmlns:a16="http://schemas.microsoft.com/office/drawing/2014/main" id="{5FF8C930-F999-4EC4-9C5E-52007BCD0F8F}"/>
              </a:ext>
            </a:extLst>
          </p:cNvPr>
          <p:cNvSpPr txBox="1"/>
          <p:nvPr/>
        </p:nvSpPr>
        <p:spPr>
          <a:xfrm>
            <a:off x="7467808" y="4862503"/>
            <a:ext cx="1996296" cy="584775"/>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The right-click menu for options</a:t>
            </a:r>
          </a:p>
        </p:txBody>
      </p:sp>
    </p:spTree>
    <p:extLst>
      <p:ext uri="{BB962C8B-B14F-4D97-AF65-F5344CB8AC3E}">
        <p14:creationId xmlns:p14="http://schemas.microsoft.com/office/powerpoint/2010/main" val="36247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5197117"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1 Geometry: Open component</a:t>
            </a:r>
            <a:endParaRPr lang="en-US" sz="2800" dirty="0">
              <a:solidFill>
                <a:schemeClr val="accent1"/>
              </a:solidFill>
            </a:endParaRPr>
          </a:p>
        </p:txBody>
      </p:sp>
      <p:pic>
        <p:nvPicPr>
          <p:cNvPr id="14" name="Picture 13">
            <a:extLst>
              <a:ext uri="{FF2B5EF4-FFF2-40B4-BE49-F238E27FC236}">
                <a16:creationId xmlns:a16="http://schemas.microsoft.com/office/drawing/2014/main" id="{7E695DFB-2468-40AB-A6A9-144F24B54704}"/>
              </a:ext>
            </a:extLst>
          </p:cNvPr>
          <p:cNvPicPr>
            <a:picLocks noChangeAspect="1"/>
          </p:cNvPicPr>
          <p:nvPr/>
        </p:nvPicPr>
        <p:blipFill>
          <a:blip r:embed="rId3"/>
          <a:stretch>
            <a:fillRect/>
          </a:stretch>
        </p:blipFill>
        <p:spPr>
          <a:xfrm>
            <a:off x="821546" y="2298898"/>
            <a:ext cx="13938383" cy="7343960"/>
          </a:xfrm>
          <a:prstGeom prst="rect">
            <a:avLst/>
          </a:prstGeom>
        </p:spPr>
      </p:pic>
    </p:spTree>
    <p:extLst>
      <p:ext uri="{BB962C8B-B14F-4D97-AF65-F5344CB8AC3E}">
        <p14:creationId xmlns:p14="http://schemas.microsoft.com/office/powerpoint/2010/main" val="32497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B13EF0C-F1C4-4951-B53E-6174DD7D9677}"/>
              </a:ext>
            </a:extLst>
          </p:cNvPr>
          <p:cNvGrpSpPr/>
          <p:nvPr/>
        </p:nvGrpSpPr>
        <p:grpSpPr>
          <a:xfrm>
            <a:off x="919473" y="1700698"/>
            <a:ext cx="2818011" cy="3161805"/>
            <a:chOff x="821546" y="3307088"/>
            <a:chExt cx="2818011" cy="3161805"/>
          </a:xfrm>
        </p:grpSpPr>
        <p:sp>
          <p:nvSpPr>
            <p:cNvPr id="12" name="Rectangle: Rounded Corners 11">
              <a:extLst>
                <a:ext uri="{FF2B5EF4-FFF2-40B4-BE49-F238E27FC236}">
                  <a16:creationId xmlns:a16="http://schemas.microsoft.com/office/drawing/2014/main" id="{97DF8C38-E9B2-4A96-BDFF-C096167B0196}"/>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4" name="Freeform: Shape 3">
              <a:extLst>
                <a:ext uri="{FF2B5EF4-FFF2-40B4-BE49-F238E27FC236}">
                  <a16:creationId xmlns:a16="http://schemas.microsoft.com/office/drawing/2014/main" id="{2AE13324-C2F8-4A8F-9D23-D9D7096173D9}"/>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1 Design</a:t>
              </a:r>
            </a:p>
          </p:txBody>
        </p:sp>
      </p:grpSp>
      <p:grpSp>
        <p:nvGrpSpPr>
          <p:cNvPr id="6" name="Group 5">
            <a:extLst>
              <a:ext uri="{FF2B5EF4-FFF2-40B4-BE49-F238E27FC236}">
                <a16:creationId xmlns:a16="http://schemas.microsoft.com/office/drawing/2014/main" id="{642FA356-9DB0-4CE4-ADDA-B7350A311CDD}"/>
              </a:ext>
            </a:extLst>
          </p:cNvPr>
          <p:cNvGrpSpPr/>
          <p:nvPr/>
        </p:nvGrpSpPr>
        <p:grpSpPr>
          <a:xfrm>
            <a:off x="2457641" y="2673297"/>
            <a:ext cx="1034890" cy="782288"/>
            <a:chOff x="1502570" y="4514610"/>
            <a:chExt cx="1034890" cy="782288"/>
          </a:xfrm>
        </p:grpSpPr>
        <p:sp>
          <p:nvSpPr>
            <p:cNvPr id="15" name="Rectangle: Rounded Corners 14">
              <a:extLst>
                <a:ext uri="{FF2B5EF4-FFF2-40B4-BE49-F238E27FC236}">
                  <a16:creationId xmlns:a16="http://schemas.microsoft.com/office/drawing/2014/main" id="{75DEE071-130A-484B-B04E-0D62D3126552}"/>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2F53ABD2-9593-4282-9067-E624476ECFA7}"/>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7234C2C-AC6B-4F38-A348-F6A3CF96E8AD}"/>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5333594"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1 Geometry: Open component</a:t>
            </a:r>
            <a:endParaRPr lang="en-US" sz="2800" dirty="0">
              <a:solidFill>
                <a:schemeClr val="accent1"/>
              </a:solidFill>
            </a:endParaRPr>
          </a:p>
        </p:txBody>
      </p:sp>
      <p:sp>
        <p:nvSpPr>
          <p:cNvPr id="10" name="Rectangle: Rounded Corners 9">
            <a:extLst>
              <a:ext uri="{FF2B5EF4-FFF2-40B4-BE49-F238E27FC236}">
                <a16:creationId xmlns:a16="http://schemas.microsoft.com/office/drawing/2014/main" id="{B9B7CBB6-3EF3-481C-BA8A-1AFE838D8036}"/>
              </a:ext>
            </a:extLst>
          </p:cNvPr>
          <p:cNvSpPr/>
          <p:nvPr/>
        </p:nvSpPr>
        <p:spPr>
          <a:xfrm>
            <a:off x="2511697" y="2759027"/>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Add</a:t>
            </a:r>
          </a:p>
        </p:txBody>
      </p:sp>
      <p:sp>
        <p:nvSpPr>
          <p:cNvPr id="13" name="Rectangle: Rounded Corners 12">
            <a:extLst>
              <a:ext uri="{FF2B5EF4-FFF2-40B4-BE49-F238E27FC236}">
                <a16:creationId xmlns:a16="http://schemas.microsoft.com/office/drawing/2014/main" id="{A89D09DC-6A0E-4A3A-9940-584FBA652B8D}"/>
              </a:ext>
            </a:extLst>
          </p:cNvPr>
          <p:cNvSpPr/>
          <p:nvPr/>
        </p:nvSpPr>
        <p:spPr>
          <a:xfrm>
            <a:off x="2546808" y="188996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Open</a:t>
            </a:r>
          </a:p>
        </p:txBody>
      </p:sp>
      <p:sp>
        <p:nvSpPr>
          <p:cNvPr id="17" name="Rectangle: Rounded Corners 16">
            <a:extLst>
              <a:ext uri="{FF2B5EF4-FFF2-40B4-BE49-F238E27FC236}">
                <a16:creationId xmlns:a16="http://schemas.microsoft.com/office/drawing/2014/main" id="{5A985D3B-076D-4D8E-B329-D68E501E86BE}"/>
              </a:ext>
            </a:extLst>
          </p:cNvPr>
          <p:cNvSpPr/>
          <p:nvPr/>
        </p:nvSpPr>
        <p:spPr>
          <a:xfrm>
            <a:off x="1126100" y="2843593"/>
            <a:ext cx="926779" cy="442046"/>
          </a:xfrm>
          <a:prstGeom prst="roundRect">
            <a:avLst>
              <a:gd name="adj" fmla="val 30321"/>
            </a:avLst>
          </a:prstGeom>
          <a:solidFill>
            <a:schemeClr val="bg1">
              <a:lumMod val="75000"/>
              <a:alpha val="20000"/>
            </a:scheme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Segoe UI Light" panose="020B0502040204020203" pitchFamily="34" charset="0"/>
                <a:cs typeface="Segoe UI Light" panose="020B0502040204020203" pitchFamily="34" charset="0"/>
              </a:rPr>
              <a:t>Offset</a:t>
            </a:r>
          </a:p>
        </p:txBody>
      </p:sp>
      <p:sp>
        <p:nvSpPr>
          <p:cNvPr id="61" name="Rectangle: Rounded Corners 60">
            <a:extLst>
              <a:ext uri="{FF2B5EF4-FFF2-40B4-BE49-F238E27FC236}">
                <a16:creationId xmlns:a16="http://schemas.microsoft.com/office/drawing/2014/main" id="{85020F23-ECA1-4C8C-A87E-6E298332FCB3}"/>
              </a:ext>
            </a:extLst>
          </p:cNvPr>
          <p:cNvSpPr/>
          <p:nvPr/>
        </p:nvSpPr>
        <p:spPr>
          <a:xfrm>
            <a:off x="2375157" y="3613714"/>
            <a:ext cx="1229442"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Support</a:t>
            </a:r>
          </a:p>
        </p:txBody>
      </p:sp>
      <p:grpSp>
        <p:nvGrpSpPr>
          <p:cNvPr id="81" name="Group 80">
            <a:extLst>
              <a:ext uri="{FF2B5EF4-FFF2-40B4-BE49-F238E27FC236}">
                <a16:creationId xmlns:a16="http://schemas.microsoft.com/office/drawing/2014/main" id="{BD160192-DEB1-4FDA-AF42-D4D0D6652BDB}"/>
              </a:ext>
            </a:extLst>
          </p:cNvPr>
          <p:cNvGrpSpPr/>
          <p:nvPr/>
        </p:nvGrpSpPr>
        <p:grpSpPr>
          <a:xfrm>
            <a:off x="2134679" y="2963691"/>
            <a:ext cx="289717" cy="248930"/>
            <a:chOff x="7584221" y="3165705"/>
            <a:chExt cx="289717" cy="248930"/>
          </a:xfrm>
        </p:grpSpPr>
        <p:sp>
          <p:nvSpPr>
            <p:cNvPr id="82" name="Freeform 15">
              <a:extLst>
                <a:ext uri="{FF2B5EF4-FFF2-40B4-BE49-F238E27FC236}">
                  <a16:creationId xmlns:a16="http://schemas.microsoft.com/office/drawing/2014/main" id="{6B87D77E-AFC3-405B-864E-A7B811007CD6}"/>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3" name="Straight Connector 82">
              <a:extLst>
                <a:ext uri="{FF2B5EF4-FFF2-40B4-BE49-F238E27FC236}">
                  <a16:creationId xmlns:a16="http://schemas.microsoft.com/office/drawing/2014/main" id="{3495ECC6-026E-42D6-B23B-94B04BBF2A9D}"/>
                </a:ext>
              </a:extLst>
            </p:cNvPr>
            <p:cNvCxnSpPr>
              <a:cxnSpLocks/>
            </p:cNvCxnSpPr>
            <p:nvPr/>
          </p:nvCxnSpPr>
          <p:spPr>
            <a:xfrm>
              <a:off x="7584221" y="3290170"/>
              <a:ext cx="1990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666D157D-6958-4475-930E-89160C7E459F}"/>
              </a:ext>
            </a:extLst>
          </p:cNvPr>
          <p:cNvSpPr txBox="1"/>
          <p:nvPr/>
        </p:nvSpPr>
        <p:spPr>
          <a:xfrm>
            <a:off x="821546" y="6896758"/>
            <a:ext cx="11911959" cy="3470565"/>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”Open” component: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Importing geometry</a:t>
            </a:r>
          </a:p>
          <a:p>
            <a:pPr marL="905210" lvl="1" indent="-28575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Points not imported by default </a:t>
            </a:r>
            <a:br>
              <a:rPr lang="da-DK" dirty="0">
                <a:latin typeface="Segoe UI Light" panose="020B0502040204020203" pitchFamily="34" charset="0"/>
                <a:cs typeface="Segoe UI Light" panose="020B0502040204020203" pitchFamily="34" charset="0"/>
              </a:rPr>
            </a:br>
            <a:r>
              <a:rPr lang="da-DK" dirty="0">
                <a:latin typeface="Segoe UI Light" panose="020B0502040204020203" pitchFamily="34" charset="0"/>
                <a:cs typeface="Segoe UI Light" panose="020B0502040204020203" pitchFamily="34" charset="0"/>
              </a:rPr>
              <a:t>(slows things down and is generally not that useful)</a:t>
            </a:r>
          </a:p>
          <a:p>
            <a:pPr marL="905210" lvl="1" indent="-28575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1D analysis elements imported as lines</a:t>
            </a:r>
          </a:p>
          <a:p>
            <a:pPr marL="905210" lvl="1" indent="-28575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2D analysis elements imported as mesh and optionally joined</a:t>
            </a:r>
          </a:p>
          <a:p>
            <a:pPr marL="905210" lvl="1" indent="-28575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Geometry is sorted according to their properties</a:t>
            </a:r>
          </a:p>
          <a:p>
            <a:pPr marL="905210" lvl="1" indent="-28575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All elements of property X will be in branch (X-1) in grasshopper</a:t>
            </a:r>
          </a:p>
        </p:txBody>
      </p:sp>
      <p:sp>
        <p:nvSpPr>
          <p:cNvPr id="154" name="Rectangle 153">
            <a:extLst>
              <a:ext uri="{FF2B5EF4-FFF2-40B4-BE49-F238E27FC236}">
                <a16:creationId xmlns:a16="http://schemas.microsoft.com/office/drawing/2014/main" id="{10CBAA9E-086E-4DB1-8FF6-C1DD97E5F81C}"/>
              </a:ext>
            </a:extLst>
          </p:cNvPr>
          <p:cNvSpPr/>
          <p:nvPr/>
        </p:nvSpPr>
        <p:spPr>
          <a:xfrm>
            <a:off x="1070044" y="2701534"/>
            <a:ext cx="2597284" cy="163700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27D57D73-79D0-411E-AA74-AA5D1423B8F2}"/>
              </a:ext>
            </a:extLst>
          </p:cNvPr>
          <p:cNvPicPr>
            <a:picLocks noChangeAspect="1"/>
          </p:cNvPicPr>
          <p:nvPr/>
        </p:nvPicPr>
        <p:blipFill>
          <a:blip r:embed="rId3"/>
          <a:stretch>
            <a:fillRect/>
          </a:stretch>
        </p:blipFill>
        <p:spPr>
          <a:xfrm>
            <a:off x="10446975" y="8070636"/>
            <a:ext cx="3746669" cy="1719962"/>
          </a:xfrm>
          <a:prstGeom prst="rect">
            <a:avLst/>
          </a:prstGeom>
        </p:spPr>
      </p:pic>
      <p:pic>
        <p:nvPicPr>
          <p:cNvPr id="21" name="Picture 20">
            <a:extLst>
              <a:ext uri="{FF2B5EF4-FFF2-40B4-BE49-F238E27FC236}">
                <a16:creationId xmlns:a16="http://schemas.microsoft.com/office/drawing/2014/main" id="{2E9FCD96-C15F-4B5F-BB25-DEDC39F70ED2}"/>
              </a:ext>
            </a:extLst>
          </p:cNvPr>
          <p:cNvPicPr>
            <a:picLocks noChangeAspect="1"/>
          </p:cNvPicPr>
          <p:nvPr/>
        </p:nvPicPr>
        <p:blipFill>
          <a:blip r:embed="rId4"/>
          <a:stretch>
            <a:fillRect/>
          </a:stretch>
        </p:blipFill>
        <p:spPr>
          <a:xfrm>
            <a:off x="5041968" y="2404629"/>
            <a:ext cx="5176905" cy="3762630"/>
          </a:xfrm>
          <a:prstGeom prst="rect">
            <a:avLst/>
          </a:prstGeom>
        </p:spPr>
      </p:pic>
      <p:pic>
        <p:nvPicPr>
          <p:cNvPr id="22" name="Picture 21">
            <a:extLst>
              <a:ext uri="{FF2B5EF4-FFF2-40B4-BE49-F238E27FC236}">
                <a16:creationId xmlns:a16="http://schemas.microsoft.com/office/drawing/2014/main" id="{7285CB6B-E33D-4A65-98AF-A3513E4DFDFB}"/>
              </a:ext>
            </a:extLst>
          </p:cNvPr>
          <p:cNvPicPr>
            <a:picLocks noChangeAspect="1"/>
          </p:cNvPicPr>
          <p:nvPr/>
        </p:nvPicPr>
        <p:blipFill>
          <a:blip r:embed="rId5"/>
          <a:stretch>
            <a:fillRect/>
          </a:stretch>
        </p:blipFill>
        <p:spPr>
          <a:xfrm>
            <a:off x="10480141" y="1724339"/>
            <a:ext cx="3557848" cy="5478649"/>
          </a:xfrm>
          <a:prstGeom prst="rect">
            <a:avLst/>
          </a:prstGeom>
        </p:spPr>
      </p:pic>
      <p:sp>
        <p:nvSpPr>
          <p:cNvPr id="32" name="TextBox 31">
            <a:extLst>
              <a:ext uri="{FF2B5EF4-FFF2-40B4-BE49-F238E27FC236}">
                <a16:creationId xmlns:a16="http://schemas.microsoft.com/office/drawing/2014/main" id="{2E4AACC9-6B7A-406A-93F0-0CC1A5396752}"/>
              </a:ext>
            </a:extLst>
          </p:cNvPr>
          <p:cNvSpPr txBox="1"/>
          <p:nvPr/>
        </p:nvSpPr>
        <p:spPr>
          <a:xfrm>
            <a:off x="10391302" y="9836981"/>
            <a:ext cx="2674457" cy="338554"/>
          </a:xfrm>
          <a:prstGeom prst="rect">
            <a:avLst/>
          </a:prstGeom>
          <a:noFill/>
        </p:spPr>
        <p:txBody>
          <a:bodyPr wrap="square" rtlCol="0">
            <a:spAutoFit/>
          </a:bodyPr>
          <a:lstStyle/>
          <a:p>
            <a:pPr>
              <a:spcAft>
                <a:spcPts val="500"/>
              </a:spcAft>
            </a:pPr>
            <a:r>
              <a:rPr lang="da-DK" sz="1600" i="1" dirty="0">
                <a:latin typeface="Segoe UI Light" panose="020B0502040204020203" pitchFamily="34" charset="0"/>
                <a:cs typeface="Segoe UI Light" panose="020B0502040204020203" pitchFamily="34" charset="0"/>
              </a:rPr>
              <a:t>GSA 2D Elements (1-based)</a:t>
            </a:r>
          </a:p>
        </p:txBody>
      </p:sp>
      <p:sp>
        <p:nvSpPr>
          <p:cNvPr id="33" name="TextBox 32">
            <a:extLst>
              <a:ext uri="{FF2B5EF4-FFF2-40B4-BE49-F238E27FC236}">
                <a16:creationId xmlns:a16="http://schemas.microsoft.com/office/drawing/2014/main" id="{618E949D-EBED-423D-834D-E73EE7056CC4}"/>
              </a:ext>
            </a:extLst>
          </p:cNvPr>
          <p:cNvSpPr txBox="1"/>
          <p:nvPr/>
        </p:nvSpPr>
        <p:spPr>
          <a:xfrm>
            <a:off x="5872480" y="6179803"/>
            <a:ext cx="3393440" cy="338554"/>
          </a:xfrm>
          <a:prstGeom prst="rect">
            <a:avLst/>
          </a:prstGeom>
          <a:noFill/>
        </p:spPr>
        <p:txBody>
          <a:bodyPr wrap="square" rtlCol="0">
            <a:spAutoFit/>
          </a:bodyPr>
          <a:lstStyle/>
          <a:p>
            <a:pPr algn="ctr">
              <a:spcAft>
                <a:spcPts val="500"/>
              </a:spcAft>
            </a:pPr>
            <a:r>
              <a:rPr lang="en-GB" sz="1600" i="1" dirty="0">
                <a:latin typeface="Segoe UI Light" panose="020B0502040204020203" pitchFamily="34" charset="0"/>
                <a:cs typeface="Segoe UI Light" panose="020B0502040204020203" pitchFamily="34" charset="0"/>
              </a:rPr>
              <a:t>GH Data tree output (0-based index)</a:t>
            </a:r>
          </a:p>
        </p:txBody>
      </p:sp>
      <p:sp>
        <p:nvSpPr>
          <p:cNvPr id="34" name="TextBox 33">
            <a:extLst>
              <a:ext uri="{FF2B5EF4-FFF2-40B4-BE49-F238E27FC236}">
                <a16:creationId xmlns:a16="http://schemas.microsoft.com/office/drawing/2014/main" id="{9FA6EEF5-4307-487E-839D-79B4CEF95C58}"/>
              </a:ext>
            </a:extLst>
          </p:cNvPr>
          <p:cNvSpPr txBox="1"/>
          <p:nvPr/>
        </p:nvSpPr>
        <p:spPr>
          <a:xfrm>
            <a:off x="10391302" y="7240966"/>
            <a:ext cx="2674457" cy="338554"/>
          </a:xfrm>
          <a:prstGeom prst="rect">
            <a:avLst/>
          </a:prstGeom>
          <a:noFill/>
        </p:spPr>
        <p:txBody>
          <a:bodyPr wrap="square" rtlCol="0">
            <a:spAutoFit/>
          </a:bodyPr>
          <a:lstStyle/>
          <a:p>
            <a:pPr>
              <a:spcAft>
                <a:spcPts val="500"/>
              </a:spcAft>
            </a:pPr>
            <a:r>
              <a:rPr lang="da-DK" sz="1600" i="1" dirty="0">
                <a:latin typeface="Segoe UI Light" panose="020B0502040204020203" pitchFamily="34" charset="0"/>
                <a:cs typeface="Segoe UI Light" panose="020B0502040204020203" pitchFamily="34" charset="0"/>
              </a:rPr>
              <a:t>GSA Section Library (1-based)</a:t>
            </a:r>
          </a:p>
        </p:txBody>
      </p:sp>
    </p:spTree>
    <p:extLst>
      <p:ext uri="{BB962C8B-B14F-4D97-AF65-F5344CB8AC3E}">
        <p14:creationId xmlns:p14="http://schemas.microsoft.com/office/powerpoint/2010/main" val="41665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B13EF0C-F1C4-4951-B53E-6174DD7D9677}"/>
              </a:ext>
            </a:extLst>
          </p:cNvPr>
          <p:cNvGrpSpPr/>
          <p:nvPr/>
        </p:nvGrpSpPr>
        <p:grpSpPr>
          <a:xfrm>
            <a:off x="919473" y="1700698"/>
            <a:ext cx="2818011" cy="3161805"/>
            <a:chOff x="821546" y="3307088"/>
            <a:chExt cx="2818011" cy="3161805"/>
          </a:xfrm>
        </p:grpSpPr>
        <p:sp>
          <p:nvSpPr>
            <p:cNvPr id="12" name="Rectangle: Rounded Corners 11">
              <a:extLst>
                <a:ext uri="{FF2B5EF4-FFF2-40B4-BE49-F238E27FC236}">
                  <a16:creationId xmlns:a16="http://schemas.microsoft.com/office/drawing/2014/main" id="{97DF8C38-E9B2-4A96-BDFF-C096167B0196}"/>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4" name="Freeform: Shape 3">
              <a:extLst>
                <a:ext uri="{FF2B5EF4-FFF2-40B4-BE49-F238E27FC236}">
                  <a16:creationId xmlns:a16="http://schemas.microsoft.com/office/drawing/2014/main" id="{2AE13324-C2F8-4A8F-9D23-D9D7096173D9}"/>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1 Design</a:t>
              </a:r>
            </a:p>
          </p:txBody>
        </p:sp>
      </p:grpSp>
      <p:grpSp>
        <p:nvGrpSpPr>
          <p:cNvPr id="6" name="Group 5">
            <a:extLst>
              <a:ext uri="{FF2B5EF4-FFF2-40B4-BE49-F238E27FC236}">
                <a16:creationId xmlns:a16="http://schemas.microsoft.com/office/drawing/2014/main" id="{642FA356-9DB0-4CE4-ADDA-B7350A311CDD}"/>
              </a:ext>
            </a:extLst>
          </p:cNvPr>
          <p:cNvGrpSpPr/>
          <p:nvPr/>
        </p:nvGrpSpPr>
        <p:grpSpPr>
          <a:xfrm>
            <a:off x="2457641" y="2673297"/>
            <a:ext cx="1034890" cy="782288"/>
            <a:chOff x="1502570" y="4514610"/>
            <a:chExt cx="1034890" cy="782288"/>
          </a:xfrm>
        </p:grpSpPr>
        <p:sp>
          <p:nvSpPr>
            <p:cNvPr id="15" name="Rectangle: Rounded Corners 14">
              <a:extLst>
                <a:ext uri="{FF2B5EF4-FFF2-40B4-BE49-F238E27FC236}">
                  <a16:creationId xmlns:a16="http://schemas.microsoft.com/office/drawing/2014/main" id="{75DEE071-130A-484B-B04E-0D62D3126552}"/>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2F53ABD2-9593-4282-9067-E624476ECFA7}"/>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7234C2C-AC6B-4F38-A348-F6A3CF96E8AD}"/>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4606487"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1 Geometry: Add component</a:t>
            </a:r>
            <a:endParaRPr lang="en-US" sz="2800" dirty="0">
              <a:solidFill>
                <a:schemeClr val="accent1"/>
              </a:solidFill>
            </a:endParaRPr>
          </a:p>
        </p:txBody>
      </p:sp>
      <p:sp>
        <p:nvSpPr>
          <p:cNvPr id="10" name="Rectangle: Rounded Corners 9">
            <a:extLst>
              <a:ext uri="{FF2B5EF4-FFF2-40B4-BE49-F238E27FC236}">
                <a16:creationId xmlns:a16="http://schemas.microsoft.com/office/drawing/2014/main" id="{B9B7CBB6-3EF3-481C-BA8A-1AFE838D8036}"/>
              </a:ext>
            </a:extLst>
          </p:cNvPr>
          <p:cNvSpPr/>
          <p:nvPr/>
        </p:nvSpPr>
        <p:spPr>
          <a:xfrm>
            <a:off x="2511697" y="2759027"/>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Add</a:t>
            </a:r>
          </a:p>
        </p:txBody>
      </p:sp>
      <p:sp>
        <p:nvSpPr>
          <p:cNvPr id="13" name="Rectangle: Rounded Corners 12">
            <a:extLst>
              <a:ext uri="{FF2B5EF4-FFF2-40B4-BE49-F238E27FC236}">
                <a16:creationId xmlns:a16="http://schemas.microsoft.com/office/drawing/2014/main" id="{A89D09DC-6A0E-4A3A-9940-584FBA652B8D}"/>
              </a:ext>
            </a:extLst>
          </p:cNvPr>
          <p:cNvSpPr/>
          <p:nvPr/>
        </p:nvSpPr>
        <p:spPr>
          <a:xfrm>
            <a:off x="2546808" y="188996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Open</a:t>
            </a:r>
          </a:p>
        </p:txBody>
      </p:sp>
      <p:sp>
        <p:nvSpPr>
          <p:cNvPr id="17" name="Rectangle: Rounded Corners 16">
            <a:extLst>
              <a:ext uri="{FF2B5EF4-FFF2-40B4-BE49-F238E27FC236}">
                <a16:creationId xmlns:a16="http://schemas.microsoft.com/office/drawing/2014/main" id="{5A985D3B-076D-4D8E-B329-D68E501E86BE}"/>
              </a:ext>
            </a:extLst>
          </p:cNvPr>
          <p:cNvSpPr/>
          <p:nvPr/>
        </p:nvSpPr>
        <p:spPr>
          <a:xfrm>
            <a:off x="1126100" y="2843593"/>
            <a:ext cx="926779" cy="442046"/>
          </a:xfrm>
          <a:prstGeom prst="roundRect">
            <a:avLst>
              <a:gd name="adj" fmla="val 30321"/>
            </a:avLst>
          </a:prstGeom>
          <a:solidFill>
            <a:schemeClr val="bg1">
              <a:lumMod val="75000"/>
              <a:alpha val="20000"/>
            </a:scheme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Segoe UI Light" panose="020B0502040204020203" pitchFamily="34" charset="0"/>
                <a:cs typeface="Segoe UI Light" panose="020B0502040204020203" pitchFamily="34" charset="0"/>
              </a:rPr>
              <a:t>Offset</a:t>
            </a:r>
          </a:p>
        </p:txBody>
      </p:sp>
      <p:sp>
        <p:nvSpPr>
          <p:cNvPr id="61" name="Rectangle: Rounded Corners 60">
            <a:extLst>
              <a:ext uri="{FF2B5EF4-FFF2-40B4-BE49-F238E27FC236}">
                <a16:creationId xmlns:a16="http://schemas.microsoft.com/office/drawing/2014/main" id="{85020F23-ECA1-4C8C-A87E-6E298332FCB3}"/>
              </a:ext>
            </a:extLst>
          </p:cNvPr>
          <p:cNvSpPr/>
          <p:nvPr/>
        </p:nvSpPr>
        <p:spPr>
          <a:xfrm>
            <a:off x="2375157" y="3613714"/>
            <a:ext cx="1229442"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Support</a:t>
            </a:r>
          </a:p>
        </p:txBody>
      </p:sp>
      <p:grpSp>
        <p:nvGrpSpPr>
          <p:cNvPr id="81" name="Group 80">
            <a:extLst>
              <a:ext uri="{FF2B5EF4-FFF2-40B4-BE49-F238E27FC236}">
                <a16:creationId xmlns:a16="http://schemas.microsoft.com/office/drawing/2014/main" id="{BD160192-DEB1-4FDA-AF42-D4D0D6652BDB}"/>
              </a:ext>
            </a:extLst>
          </p:cNvPr>
          <p:cNvGrpSpPr/>
          <p:nvPr/>
        </p:nvGrpSpPr>
        <p:grpSpPr>
          <a:xfrm>
            <a:off x="2134679" y="2963691"/>
            <a:ext cx="289717" cy="248930"/>
            <a:chOff x="7584221" y="3165705"/>
            <a:chExt cx="289717" cy="248930"/>
          </a:xfrm>
        </p:grpSpPr>
        <p:sp>
          <p:nvSpPr>
            <p:cNvPr id="82" name="Freeform 15">
              <a:extLst>
                <a:ext uri="{FF2B5EF4-FFF2-40B4-BE49-F238E27FC236}">
                  <a16:creationId xmlns:a16="http://schemas.microsoft.com/office/drawing/2014/main" id="{6B87D77E-AFC3-405B-864E-A7B811007CD6}"/>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3" name="Straight Connector 82">
              <a:extLst>
                <a:ext uri="{FF2B5EF4-FFF2-40B4-BE49-F238E27FC236}">
                  <a16:creationId xmlns:a16="http://schemas.microsoft.com/office/drawing/2014/main" id="{3495ECC6-026E-42D6-B23B-94B04BBF2A9D}"/>
                </a:ext>
              </a:extLst>
            </p:cNvPr>
            <p:cNvCxnSpPr>
              <a:cxnSpLocks/>
            </p:cNvCxnSpPr>
            <p:nvPr/>
          </p:nvCxnSpPr>
          <p:spPr>
            <a:xfrm>
              <a:off x="7584221" y="3290170"/>
              <a:ext cx="1990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666D157D-6958-4475-930E-89160C7E459F}"/>
              </a:ext>
            </a:extLst>
          </p:cNvPr>
          <p:cNvSpPr txBox="1"/>
          <p:nvPr/>
        </p:nvSpPr>
        <p:spPr>
          <a:xfrm>
            <a:off x="821546" y="5569085"/>
            <a:ext cx="8643467" cy="4972002"/>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”Add” component: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The main design component – users can generate all the required geometry from this single component. Must be able to handle simple tasks, explicit/detailed stuff and write to both analysis and design layer.</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Right click to get menu options:</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Design layer (default, simple inputs for curves, breps/surfaces and mesh size)</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Design layer // expert mode (all settings for members become available)</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Analysis layer (three simple inputs for analysis: nodes, lines, meshes)</a:t>
            </a: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p:txBody>
      </p:sp>
      <p:sp>
        <p:nvSpPr>
          <p:cNvPr id="154" name="Rectangle 153">
            <a:extLst>
              <a:ext uri="{FF2B5EF4-FFF2-40B4-BE49-F238E27FC236}">
                <a16:creationId xmlns:a16="http://schemas.microsoft.com/office/drawing/2014/main" id="{10CBAA9E-086E-4DB1-8FF6-C1DD97E5F81C}"/>
              </a:ext>
            </a:extLst>
          </p:cNvPr>
          <p:cNvSpPr/>
          <p:nvPr/>
        </p:nvSpPr>
        <p:spPr>
          <a:xfrm>
            <a:off x="1070044" y="3544627"/>
            <a:ext cx="2597284" cy="79390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CF289E3-16CC-48AD-A7EB-42A337FA22FD}"/>
              </a:ext>
            </a:extLst>
          </p:cNvPr>
          <p:cNvSpPr/>
          <p:nvPr/>
        </p:nvSpPr>
        <p:spPr>
          <a:xfrm>
            <a:off x="1070044" y="1843621"/>
            <a:ext cx="2597284" cy="79390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7D132DF6-20B3-4E38-93E2-7744C9116B39}"/>
              </a:ext>
            </a:extLst>
          </p:cNvPr>
          <p:cNvSpPr/>
          <p:nvPr/>
        </p:nvSpPr>
        <p:spPr>
          <a:xfrm>
            <a:off x="1070044" y="2637820"/>
            <a:ext cx="1387597" cy="79390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6C45B865-4D5C-48AC-A7C9-3F8F037D014C}"/>
              </a:ext>
            </a:extLst>
          </p:cNvPr>
          <p:cNvPicPr>
            <a:picLocks noChangeAspect="1"/>
          </p:cNvPicPr>
          <p:nvPr/>
        </p:nvPicPr>
        <p:blipFill rotWithShape="1">
          <a:blip r:embed="rId3"/>
          <a:srcRect l="53981" t="27372" r="39778" b="54055"/>
          <a:stretch/>
        </p:blipFill>
        <p:spPr>
          <a:xfrm>
            <a:off x="5969015" y="1799976"/>
            <a:ext cx="3510523" cy="3076238"/>
          </a:xfrm>
          <a:prstGeom prst="rect">
            <a:avLst/>
          </a:prstGeom>
        </p:spPr>
      </p:pic>
      <p:pic>
        <p:nvPicPr>
          <p:cNvPr id="14" name="Picture 13">
            <a:extLst>
              <a:ext uri="{FF2B5EF4-FFF2-40B4-BE49-F238E27FC236}">
                <a16:creationId xmlns:a16="http://schemas.microsoft.com/office/drawing/2014/main" id="{B2585D7B-2CA4-4AB0-9BEF-15B127C9AB39}"/>
              </a:ext>
            </a:extLst>
          </p:cNvPr>
          <p:cNvPicPr>
            <a:picLocks noChangeAspect="1"/>
          </p:cNvPicPr>
          <p:nvPr/>
        </p:nvPicPr>
        <p:blipFill>
          <a:blip r:embed="rId4"/>
          <a:stretch>
            <a:fillRect/>
          </a:stretch>
        </p:blipFill>
        <p:spPr>
          <a:xfrm>
            <a:off x="11813810" y="1796893"/>
            <a:ext cx="1714500" cy="1438275"/>
          </a:xfrm>
          <a:prstGeom prst="rect">
            <a:avLst/>
          </a:prstGeom>
        </p:spPr>
      </p:pic>
      <p:pic>
        <p:nvPicPr>
          <p:cNvPr id="18" name="Picture 17">
            <a:extLst>
              <a:ext uri="{FF2B5EF4-FFF2-40B4-BE49-F238E27FC236}">
                <a16:creationId xmlns:a16="http://schemas.microsoft.com/office/drawing/2014/main" id="{B476D6C4-1954-4945-A827-27F22F3173F6}"/>
              </a:ext>
            </a:extLst>
          </p:cNvPr>
          <p:cNvPicPr>
            <a:picLocks noChangeAspect="1"/>
          </p:cNvPicPr>
          <p:nvPr/>
        </p:nvPicPr>
        <p:blipFill>
          <a:blip r:embed="rId5"/>
          <a:stretch>
            <a:fillRect/>
          </a:stretch>
        </p:blipFill>
        <p:spPr>
          <a:xfrm>
            <a:off x="11866197" y="3496832"/>
            <a:ext cx="1609725" cy="1485900"/>
          </a:xfrm>
          <a:prstGeom prst="rect">
            <a:avLst/>
          </a:prstGeom>
        </p:spPr>
      </p:pic>
      <p:sp>
        <p:nvSpPr>
          <p:cNvPr id="29" name="Rectangle 28">
            <a:extLst>
              <a:ext uri="{FF2B5EF4-FFF2-40B4-BE49-F238E27FC236}">
                <a16:creationId xmlns:a16="http://schemas.microsoft.com/office/drawing/2014/main" id="{70C908D3-03E0-42DA-A576-C675E75C0789}"/>
              </a:ext>
            </a:extLst>
          </p:cNvPr>
          <p:cNvSpPr/>
          <p:nvPr/>
        </p:nvSpPr>
        <p:spPr>
          <a:xfrm>
            <a:off x="5882206" y="2933700"/>
            <a:ext cx="1997198" cy="5924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B09C4DA4-B151-4E22-9A9D-073BF33FEC18}"/>
              </a:ext>
            </a:extLst>
          </p:cNvPr>
          <p:cNvSpPr/>
          <p:nvPr/>
        </p:nvSpPr>
        <p:spPr>
          <a:xfrm>
            <a:off x="5882206" y="4309110"/>
            <a:ext cx="1997198" cy="15049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32F95212-1ED8-4F71-9D69-0E6F0D5C01BE}"/>
              </a:ext>
            </a:extLst>
          </p:cNvPr>
          <p:cNvSpPr txBox="1"/>
          <p:nvPr/>
        </p:nvSpPr>
        <p:spPr>
          <a:xfrm>
            <a:off x="11631063" y="5081635"/>
            <a:ext cx="1996296" cy="584775"/>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The two main component flavours</a:t>
            </a:r>
          </a:p>
        </p:txBody>
      </p:sp>
      <p:sp>
        <p:nvSpPr>
          <p:cNvPr id="32" name="TextBox 31">
            <a:extLst>
              <a:ext uri="{FF2B5EF4-FFF2-40B4-BE49-F238E27FC236}">
                <a16:creationId xmlns:a16="http://schemas.microsoft.com/office/drawing/2014/main" id="{03F33A03-AB79-4DE8-AC04-B8ECC1E5835C}"/>
              </a:ext>
            </a:extLst>
          </p:cNvPr>
          <p:cNvSpPr txBox="1"/>
          <p:nvPr/>
        </p:nvSpPr>
        <p:spPr>
          <a:xfrm>
            <a:off x="6726128" y="4862503"/>
            <a:ext cx="1996296" cy="584775"/>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The right-click menu for options</a:t>
            </a:r>
          </a:p>
        </p:txBody>
      </p:sp>
    </p:spTree>
    <p:extLst>
      <p:ext uri="{BB962C8B-B14F-4D97-AF65-F5344CB8AC3E}">
        <p14:creationId xmlns:p14="http://schemas.microsoft.com/office/powerpoint/2010/main" val="41105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98C67-3B71-4597-B242-84DDE2DDAD6E}"/>
              </a:ext>
            </a:extLst>
          </p:cNvPr>
          <p:cNvPicPr>
            <a:picLocks noChangeAspect="1"/>
          </p:cNvPicPr>
          <p:nvPr/>
        </p:nvPicPr>
        <p:blipFill>
          <a:blip r:embed="rId2"/>
          <a:stretch>
            <a:fillRect/>
          </a:stretch>
        </p:blipFill>
        <p:spPr>
          <a:xfrm>
            <a:off x="821546" y="1808028"/>
            <a:ext cx="13938383" cy="8038593"/>
          </a:xfrm>
          <a:prstGeom prst="rect">
            <a:avLst/>
          </a:prstGeom>
        </p:spPr>
      </p:pic>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8609057"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1 Geometry: Add component / 1D member properties</a:t>
            </a:r>
            <a:endParaRPr lang="en-US" sz="2800" dirty="0">
              <a:solidFill>
                <a:schemeClr val="accent1"/>
              </a:solidFill>
            </a:endParaRPr>
          </a:p>
        </p:txBody>
      </p:sp>
    </p:spTree>
    <p:extLst>
      <p:ext uri="{BB962C8B-B14F-4D97-AF65-F5344CB8AC3E}">
        <p14:creationId xmlns:p14="http://schemas.microsoft.com/office/powerpoint/2010/main" val="349648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err="1">
                <a:solidFill>
                  <a:schemeClr val="accent1"/>
                </a:solidFill>
                <a:latin typeface="Segoe UI Light"/>
                <a:cs typeface="Segoe UI Light"/>
              </a:rPr>
              <a:t>GhSA</a:t>
            </a:r>
            <a:r>
              <a:rPr lang="en-US" sz="2800" dirty="0">
                <a:solidFill>
                  <a:schemeClr val="accent1"/>
                </a:solidFill>
                <a:latin typeface="Segoe UI Light"/>
                <a:cs typeface="Segoe UI Light"/>
              </a:rPr>
              <a:t> namespace</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9653772" y="6941133"/>
            <a:ext cx="2704346" cy="2505046"/>
          </a:xfrm>
          <a:prstGeom prst="roundRect">
            <a:avLst>
              <a:gd name="adj" fmla="val 9064"/>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latin typeface="Segoe UI Light" panose="020B0502040204020203" pitchFamily="34" charset="0"/>
                <a:cs typeface="Segoe UI Light" panose="020B0502040204020203" pitchFamily="34" charset="0"/>
              </a:rPr>
              <a:t>Helper classes</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GsaImportConvertions</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GsaModelConvertions</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RhinoConvertions</a:t>
            </a: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9" name="Rectangle: Rounded Corners 8">
            <a:extLst>
              <a:ext uri="{FF2B5EF4-FFF2-40B4-BE49-F238E27FC236}">
                <a16:creationId xmlns:a16="http://schemas.microsoft.com/office/drawing/2014/main" id="{2A2BBEA6-7443-44D8-B065-1A43ADCA1D5C}"/>
              </a:ext>
            </a:extLst>
          </p:cNvPr>
          <p:cNvSpPr/>
          <p:nvPr/>
        </p:nvSpPr>
        <p:spPr>
          <a:xfrm>
            <a:off x="821547" y="1807460"/>
            <a:ext cx="7428150" cy="914762"/>
          </a:xfrm>
          <a:prstGeom prst="roundRect">
            <a:avLst>
              <a:gd name="adj" fmla="val 1387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Grasshopper components layer</a:t>
            </a:r>
          </a:p>
          <a:p>
            <a:pPr algn="ctr"/>
            <a:r>
              <a:rPr lang="en-GB" sz="1600" dirty="0">
                <a:solidFill>
                  <a:schemeClr val="tx1"/>
                </a:solidFill>
                <a:latin typeface="Segoe UI Light" panose="020B0502040204020203" pitchFamily="34" charset="0"/>
                <a:cs typeface="Segoe UI Light" panose="020B0502040204020203" pitchFamily="34" charset="0"/>
              </a:rPr>
              <a:t>Handles input and output, solve instance and custom UI</a:t>
            </a:r>
          </a:p>
        </p:txBody>
      </p:sp>
      <p:sp>
        <p:nvSpPr>
          <p:cNvPr id="10" name="Rectangle: Rounded Corners 9">
            <a:extLst>
              <a:ext uri="{FF2B5EF4-FFF2-40B4-BE49-F238E27FC236}">
                <a16:creationId xmlns:a16="http://schemas.microsoft.com/office/drawing/2014/main" id="{E1836183-06E4-431F-8B1D-AC0B5E8F0EB2}"/>
              </a:ext>
            </a:extLst>
          </p:cNvPr>
          <p:cNvSpPr/>
          <p:nvPr/>
        </p:nvSpPr>
        <p:spPr>
          <a:xfrm>
            <a:off x="1024932" y="3126668"/>
            <a:ext cx="6963508" cy="2615595"/>
          </a:xfrm>
          <a:prstGeom prst="roundRect">
            <a:avLst>
              <a:gd name="adj" fmla="val 8883"/>
            </a:avLst>
          </a:prstGeom>
          <a:noFill/>
          <a:ln w="31750" cap="rnd" cmpd="sng">
            <a:solidFill>
              <a:schemeClr val="bg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latin typeface="Segoe UI Light" panose="020B0502040204020203" pitchFamily="34" charset="0"/>
                <a:cs typeface="Segoe UI Light" panose="020B0502040204020203" pitchFamily="34" charset="0"/>
              </a:rPr>
              <a:t>Grasshopper Persistent Parameters</a:t>
            </a:r>
          </a:p>
          <a:p>
            <a:pPr algn="ctr"/>
            <a:r>
              <a:rPr lang="en-GB" sz="1600" dirty="0">
                <a:solidFill>
                  <a:schemeClr val="tx1"/>
                </a:solidFill>
                <a:latin typeface="Segoe UI Light" panose="020B0502040204020203" pitchFamily="34" charset="0"/>
                <a:cs typeface="Segoe UI Light" panose="020B0502040204020203" pitchFamily="34" charset="0"/>
              </a:rPr>
              <a:t>Turns custom objects into Grasshopper readable &amp; visualisable parameters</a:t>
            </a:r>
          </a:p>
        </p:txBody>
      </p:sp>
      <p:sp>
        <p:nvSpPr>
          <p:cNvPr id="11" name="Rectangle: Rounded Corners 10">
            <a:extLst>
              <a:ext uri="{FF2B5EF4-FFF2-40B4-BE49-F238E27FC236}">
                <a16:creationId xmlns:a16="http://schemas.microsoft.com/office/drawing/2014/main" id="{1414A74B-594E-4B8A-A88E-60EA7D427754}"/>
              </a:ext>
            </a:extLst>
          </p:cNvPr>
          <p:cNvSpPr/>
          <p:nvPr/>
        </p:nvSpPr>
        <p:spPr>
          <a:xfrm>
            <a:off x="1355216" y="3917533"/>
            <a:ext cx="2778426" cy="1674004"/>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b="1" dirty="0">
                <a:solidFill>
                  <a:schemeClr val="tx1"/>
                </a:solidFill>
                <a:latin typeface="Segoe UI Light" panose="020B0502040204020203" pitchFamily="34" charset="0"/>
                <a:cs typeface="Segoe UI Light" panose="020B0502040204020203" pitchFamily="34" charset="0"/>
              </a:rPr>
              <a:t>Persistent Goo Params</a:t>
            </a:r>
          </a:p>
          <a:p>
            <a:r>
              <a:rPr lang="en-GB" sz="1600" dirty="0">
                <a:solidFill>
                  <a:schemeClr val="tx1"/>
                </a:solidFill>
                <a:latin typeface="Segoe UI Light" panose="020B0502040204020203" pitchFamily="34" charset="0"/>
                <a:cs typeface="Segoe UI Light" panose="020B0502040204020203" pitchFamily="34" charset="0"/>
              </a:rPr>
              <a:t>GsaBool6Goo</a:t>
            </a:r>
          </a:p>
          <a:p>
            <a:r>
              <a:rPr lang="en-GB" sz="1600" dirty="0" err="1">
                <a:solidFill>
                  <a:schemeClr val="tx1"/>
                </a:solidFill>
                <a:latin typeface="Segoe UI Light" panose="020B0502040204020203" pitchFamily="34" charset="0"/>
                <a:cs typeface="Segoe UI Light" panose="020B0502040204020203" pitchFamily="34" charset="0"/>
              </a:rPr>
              <a:t>GsaOffsetGoo</a:t>
            </a:r>
            <a:endParaRPr lang="en-GB" sz="1600" dirty="0">
              <a:solidFill>
                <a:schemeClr val="tx1"/>
              </a:solidFill>
              <a:latin typeface="Segoe UI Light" panose="020B0502040204020203" pitchFamily="34" charset="0"/>
              <a:cs typeface="Segoe UI Light" panose="020B0502040204020203" pitchFamily="34" charset="0"/>
            </a:endParaRPr>
          </a:p>
          <a:p>
            <a:r>
              <a:rPr lang="en-GB" sz="1600" dirty="0" err="1">
                <a:solidFill>
                  <a:schemeClr val="tx1"/>
                </a:solidFill>
                <a:latin typeface="Segoe UI Light" panose="020B0502040204020203" pitchFamily="34" charset="0"/>
                <a:cs typeface="Segoe UI Light" panose="020B0502040204020203" pitchFamily="34" charset="0"/>
              </a:rPr>
              <a:t>GsaSpringGoo</a:t>
            </a:r>
            <a:endParaRPr lang="en-GB" sz="1600" dirty="0">
              <a:solidFill>
                <a:schemeClr val="tx1"/>
              </a:solidFill>
              <a:latin typeface="Segoe UI Light" panose="020B0502040204020203" pitchFamily="34" charset="0"/>
              <a:cs typeface="Segoe UI Light" panose="020B0502040204020203" pitchFamily="34" charset="0"/>
            </a:endParaRPr>
          </a:p>
          <a:p>
            <a:r>
              <a:rPr lang="en-GB" sz="1600" i="1" dirty="0">
                <a:solidFill>
                  <a:schemeClr val="tx1"/>
                </a:solidFill>
                <a:latin typeface="Segoe UI Light" panose="020B0502040204020203" pitchFamily="34" charset="0"/>
                <a:cs typeface="Segoe UI Light" panose="020B0502040204020203" pitchFamily="34" charset="0"/>
              </a:rPr>
              <a:t>TBD: load, section, material, etc</a:t>
            </a:r>
          </a:p>
        </p:txBody>
      </p:sp>
      <p:sp>
        <p:nvSpPr>
          <p:cNvPr id="12" name="Rectangle: Rounded Corners 11">
            <a:extLst>
              <a:ext uri="{FF2B5EF4-FFF2-40B4-BE49-F238E27FC236}">
                <a16:creationId xmlns:a16="http://schemas.microsoft.com/office/drawing/2014/main" id="{94DA065E-0CD7-4AB2-BD04-32D4329F1502}"/>
              </a:ext>
            </a:extLst>
          </p:cNvPr>
          <p:cNvSpPr/>
          <p:nvPr/>
        </p:nvSpPr>
        <p:spPr>
          <a:xfrm>
            <a:off x="4437349" y="3917533"/>
            <a:ext cx="3247384" cy="1674004"/>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b="1" dirty="0">
                <a:solidFill>
                  <a:schemeClr val="tx1"/>
                </a:solidFill>
                <a:latin typeface="Segoe UI Light" panose="020B0502040204020203" pitchFamily="34" charset="0"/>
                <a:cs typeface="Segoe UI Light" panose="020B0502040204020203" pitchFamily="34" charset="0"/>
              </a:rPr>
              <a:t>Persistent </a:t>
            </a:r>
            <a:r>
              <a:rPr lang="en-GB" sz="1600" b="1" dirty="0" err="1">
                <a:solidFill>
                  <a:schemeClr val="tx1"/>
                </a:solidFill>
                <a:latin typeface="Segoe UI Light" panose="020B0502040204020203" pitchFamily="34" charset="0"/>
                <a:cs typeface="Segoe UI Light" panose="020B0502040204020203" pitchFamily="34" charset="0"/>
              </a:rPr>
              <a:t>GeometryGoo</a:t>
            </a:r>
            <a:r>
              <a:rPr lang="en-GB" sz="1600" b="1" dirty="0">
                <a:solidFill>
                  <a:schemeClr val="tx1"/>
                </a:solidFill>
                <a:latin typeface="Segoe UI Light" panose="020B0502040204020203" pitchFamily="34" charset="0"/>
                <a:cs typeface="Segoe UI Light" panose="020B0502040204020203" pitchFamily="34" charset="0"/>
              </a:rPr>
              <a:t> Params</a:t>
            </a:r>
          </a:p>
          <a:p>
            <a:r>
              <a:rPr lang="en-GB" sz="1600" dirty="0" err="1">
                <a:solidFill>
                  <a:schemeClr val="tx1"/>
                </a:solidFill>
                <a:latin typeface="Segoe UI Light" panose="020B0502040204020203" pitchFamily="34" charset="0"/>
                <a:cs typeface="Segoe UI Light" panose="020B0502040204020203" pitchFamily="34" charset="0"/>
              </a:rPr>
              <a:t>GsaNodeGoo</a:t>
            </a:r>
            <a:endParaRPr lang="en-GB" sz="1600" dirty="0">
              <a:solidFill>
                <a:schemeClr val="tx1"/>
              </a:solidFill>
              <a:latin typeface="Segoe UI Light" panose="020B0502040204020203" pitchFamily="34" charset="0"/>
              <a:cs typeface="Segoe UI Light" panose="020B0502040204020203" pitchFamily="34" charset="0"/>
            </a:endParaRPr>
          </a:p>
          <a:p>
            <a:r>
              <a:rPr lang="en-GB" sz="1600" dirty="0">
                <a:solidFill>
                  <a:schemeClr val="tx1"/>
                </a:solidFill>
                <a:latin typeface="Segoe UI Light" panose="020B0502040204020203" pitchFamily="34" charset="0"/>
                <a:cs typeface="Segoe UI Light" panose="020B0502040204020203" pitchFamily="34" charset="0"/>
              </a:rPr>
              <a:t>GsaElement1dGoo</a:t>
            </a:r>
          </a:p>
          <a:p>
            <a:r>
              <a:rPr lang="en-GB" sz="1600" dirty="0">
                <a:solidFill>
                  <a:schemeClr val="tx1"/>
                </a:solidFill>
                <a:latin typeface="Segoe UI Light" panose="020B0502040204020203" pitchFamily="34" charset="0"/>
                <a:cs typeface="Segoe UI Light" panose="020B0502040204020203" pitchFamily="34" charset="0"/>
              </a:rPr>
              <a:t>GsaElement2dGoo</a:t>
            </a:r>
          </a:p>
          <a:p>
            <a:r>
              <a:rPr lang="en-GB" sz="1600" dirty="0">
                <a:solidFill>
                  <a:schemeClr val="tx1"/>
                </a:solidFill>
                <a:latin typeface="Segoe UI Light" panose="020B0502040204020203" pitchFamily="34" charset="0"/>
                <a:cs typeface="Segoe UI Light" panose="020B0502040204020203" pitchFamily="34" charset="0"/>
              </a:rPr>
              <a:t>GsaMember1dGoo</a:t>
            </a:r>
          </a:p>
          <a:p>
            <a:r>
              <a:rPr lang="en-GB" sz="1600" dirty="0">
                <a:solidFill>
                  <a:schemeClr val="tx1"/>
                </a:solidFill>
                <a:latin typeface="Segoe UI Light" panose="020B0502040204020203" pitchFamily="34" charset="0"/>
                <a:cs typeface="Segoe UI Light" panose="020B0502040204020203" pitchFamily="34" charset="0"/>
              </a:rPr>
              <a:t>GsaMember2dGoo</a:t>
            </a:r>
          </a:p>
        </p:txBody>
      </p:sp>
      <p:sp>
        <p:nvSpPr>
          <p:cNvPr id="13" name="Rectangle: Rounded Corners 12">
            <a:extLst>
              <a:ext uri="{FF2B5EF4-FFF2-40B4-BE49-F238E27FC236}">
                <a16:creationId xmlns:a16="http://schemas.microsoft.com/office/drawing/2014/main" id="{F1819312-CB3B-4654-A782-60898F485570}"/>
              </a:ext>
            </a:extLst>
          </p:cNvPr>
          <p:cNvSpPr/>
          <p:nvPr/>
        </p:nvSpPr>
        <p:spPr>
          <a:xfrm>
            <a:off x="1024932" y="6150267"/>
            <a:ext cx="6963508" cy="3481113"/>
          </a:xfrm>
          <a:prstGeom prst="roundRect">
            <a:avLst>
              <a:gd name="adj" fmla="val 8883"/>
            </a:avLst>
          </a:prstGeom>
          <a:noFill/>
          <a:ln w="31750" cap="rnd" cmpd="sng">
            <a:solidFill>
              <a:schemeClr val="accent3"/>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latin typeface="Segoe UI Light" panose="020B0502040204020203" pitchFamily="34" charset="0"/>
                <a:cs typeface="Segoe UI Light" panose="020B0502040204020203" pitchFamily="34" charset="0"/>
              </a:rPr>
              <a:t>C# Object Types / Classes</a:t>
            </a:r>
          </a:p>
          <a:p>
            <a:pPr algn="ctr"/>
            <a:r>
              <a:rPr lang="en-GB" sz="1600" dirty="0">
                <a:solidFill>
                  <a:schemeClr val="tx1"/>
                </a:solidFill>
                <a:latin typeface="Segoe UI Light" panose="020B0502040204020203" pitchFamily="34" charset="0"/>
                <a:cs typeface="Segoe UI Light" panose="020B0502040204020203" pitchFamily="34" charset="0"/>
              </a:rPr>
              <a:t>Custom objects holding a combination of information to be passed around</a:t>
            </a:r>
          </a:p>
        </p:txBody>
      </p:sp>
      <p:sp>
        <p:nvSpPr>
          <p:cNvPr id="15" name="Rectangle: Rounded Corners 14">
            <a:extLst>
              <a:ext uri="{FF2B5EF4-FFF2-40B4-BE49-F238E27FC236}">
                <a16:creationId xmlns:a16="http://schemas.microsoft.com/office/drawing/2014/main" id="{4BE181F4-10C8-4D90-86A6-B1F5B6156B3B}"/>
              </a:ext>
            </a:extLst>
          </p:cNvPr>
          <p:cNvSpPr/>
          <p:nvPr/>
        </p:nvSpPr>
        <p:spPr>
          <a:xfrm>
            <a:off x="1355216" y="6941133"/>
            <a:ext cx="6329517" cy="2505046"/>
          </a:xfrm>
          <a:prstGeom prst="roundRect">
            <a:avLst>
              <a:gd name="adj" fmla="val 11470"/>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600" b="1" dirty="0">
                <a:solidFill>
                  <a:schemeClr val="tx1"/>
                </a:solidFill>
                <a:latin typeface="Segoe UI Light" panose="020B0502040204020203" pitchFamily="34" charset="0"/>
                <a:cs typeface="Segoe UI Light" panose="020B0502040204020203" pitchFamily="34" charset="0"/>
              </a:rPr>
              <a:t>Persistent </a:t>
            </a:r>
            <a:r>
              <a:rPr lang="en-GB" sz="1600" b="1" dirty="0" err="1">
                <a:solidFill>
                  <a:schemeClr val="tx1"/>
                </a:solidFill>
                <a:latin typeface="Segoe UI Light" panose="020B0502040204020203" pitchFamily="34" charset="0"/>
                <a:cs typeface="Segoe UI Light" panose="020B0502040204020203" pitchFamily="34" charset="0"/>
              </a:rPr>
              <a:t>GeometryGoo</a:t>
            </a:r>
            <a:r>
              <a:rPr lang="en-GB" sz="1600" b="1" dirty="0">
                <a:solidFill>
                  <a:schemeClr val="tx1"/>
                </a:solidFill>
                <a:latin typeface="Segoe UI Light" panose="020B0502040204020203" pitchFamily="34" charset="0"/>
                <a:cs typeface="Segoe UI Light" panose="020B0502040204020203" pitchFamily="34" charset="0"/>
              </a:rPr>
              <a:t> Params</a:t>
            </a:r>
          </a:p>
          <a:p>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5F8A97AE-0D38-4183-BE29-3B300AB3DC67}"/>
              </a:ext>
            </a:extLst>
          </p:cNvPr>
          <p:cNvSpPr txBox="1"/>
          <p:nvPr/>
        </p:nvSpPr>
        <p:spPr>
          <a:xfrm>
            <a:off x="1467059" y="7287135"/>
            <a:ext cx="6217674" cy="2308324"/>
          </a:xfrm>
          <a:prstGeom prst="rect">
            <a:avLst/>
          </a:prstGeom>
          <a:noFill/>
        </p:spPr>
        <p:txBody>
          <a:bodyPr wrap="square" numCol="2" rtlCol="0">
            <a:spAutoFit/>
          </a:bodyPr>
          <a:lstStyle/>
          <a:p>
            <a:r>
              <a:rPr lang="en-GB" sz="1600" dirty="0" err="1">
                <a:latin typeface="Segoe UI Light" panose="020B0502040204020203" pitchFamily="34" charset="0"/>
                <a:cs typeface="Segoe UI Light" panose="020B0502040204020203" pitchFamily="34" charset="0"/>
              </a:rPr>
              <a:t>GsaNode</a:t>
            </a:r>
            <a:r>
              <a:rPr lang="en-GB" sz="1600" dirty="0">
                <a:latin typeface="Segoe UI Light" panose="020B0502040204020203" pitchFamily="34" charset="0"/>
                <a:cs typeface="Segoe UI Light" panose="020B0502040204020203" pitchFamily="34" charset="0"/>
              </a:rPr>
              <a:t> </a:t>
            </a:r>
            <a:endParaRPr lang="en-GB" sz="1600" i="1" dirty="0">
              <a:latin typeface="Segoe UI Light" panose="020B0502040204020203" pitchFamily="34" charset="0"/>
              <a:cs typeface="Segoe UI Light" panose="020B0502040204020203" pitchFamily="34" charset="0"/>
            </a:endParaRPr>
          </a:p>
          <a:p>
            <a:r>
              <a:rPr lang="en-GB" sz="1600" dirty="0">
                <a:latin typeface="Segoe UI Light" panose="020B0502040204020203" pitchFamily="34" charset="0"/>
                <a:cs typeface="Segoe UI Light" panose="020B0502040204020203" pitchFamily="34" charset="0"/>
              </a:rPr>
              <a:t>GsaElement1d </a:t>
            </a:r>
          </a:p>
          <a:p>
            <a:r>
              <a:rPr lang="en-GB" sz="1600" dirty="0">
                <a:latin typeface="Segoe UI Light" panose="020B0502040204020203" pitchFamily="34" charset="0"/>
                <a:cs typeface="Segoe UI Light" panose="020B0502040204020203" pitchFamily="34" charset="0"/>
              </a:rPr>
              <a:t>GsaElement2d</a:t>
            </a:r>
          </a:p>
          <a:p>
            <a:r>
              <a:rPr lang="en-GB" sz="1600" dirty="0">
                <a:latin typeface="Segoe UI Light" panose="020B0502040204020203" pitchFamily="34" charset="0"/>
                <a:cs typeface="Segoe UI Light" panose="020B0502040204020203" pitchFamily="34" charset="0"/>
              </a:rPr>
              <a:t>GsaMember1d</a:t>
            </a:r>
          </a:p>
          <a:p>
            <a:r>
              <a:rPr lang="en-GB" sz="1600" dirty="0">
                <a:latin typeface="Segoe UI Light" panose="020B0502040204020203" pitchFamily="34" charset="0"/>
                <a:cs typeface="Segoe UI Light" panose="020B0502040204020203" pitchFamily="34" charset="0"/>
              </a:rPr>
              <a:t>GsaMember2d</a:t>
            </a:r>
          </a:p>
          <a:p>
            <a:r>
              <a:rPr lang="en-GB" sz="1600" dirty="0">
                <a:latin typeface="Segoe UI Light" panose="020B0502040204020203" pitchFamily="34" charset="0"/>
                <a:cs typeface="Segoe UI Light" panose="020B0502040204020203" pitchFamily="34" charset="0"/>
              </a:rPr>
              <a:t>GsaBool6Goo</a:t>
            </a:r>
          </a:p>
          <a:p>
            <a:r>
              <a:rPr lang="en-GB" sz="1600" dirty="0" err="1">
                <a:latin typeface="Segoe UI Light" panose="020B0502040204020203" pitchFamily="34" charset="0"/>
                <a:cs typeface="Segoe UI Light" panose="020B0502040204020203" pitchFamily="34" charset="0"/>
              </a:rPr>
              <a:t>GsaOffsetGoo</a:t>
            </a:r>
            <a:endParaRPr lang="en-GB" sz="1600" dirty="0">
              <a:latin typeface="Segoe UI Light" panose="020B0502040204020203" pitchFamily="34" charset="0"/>
              <a:cs typeface="Segoe UI Light" panose="020B0502040204020203" pitchFamily="34" charset="0"/>
            </a:endParaRPr>
          </a:p>
          <a:p>
            <a:r>
              <a:rPr lang="en-GB" sz="1600" dirty="0" err="1">
                <a:latin typeface="Segoe UI Light" panose="020B0502040204020203" pitchFamily="34" charset="0"/>
                <a:cs typeface="Segoe UI Light" panose="020B0502040204020203" pitchFamily="34" charset="0"/>
              </a:rPr>
              <a:t>GsaSpringGoo</a:t>
            </a:r>
            <a:endParaRPr lang="en-GB" sz="1600" dirty="0">
              <a:latin typeface="Segoe UI Light" panose="020B0502040204020203" pitchFamily="34" charset="0"/>
              <a:cs typeface="Segoe UI Light" panose="020B0502040204020203" pitchFamily="34" charset="0"/>
            </a:endParaRPr>
          </a:p>
          <a:p>
            <a:endParaRPr lang="en-GB" sz="1600" dirty="0">
              <a:latin typeface="Segoe UI Light" panose="020B0502040204020203" pitchFamily="34" charset="0"/>
              <a:cs typeface="Segoe UI Light" panose="020B0502040204020203" pitchFamily="34" charset="0"/>
            </a:endParaRPr>
          </a:p>
          <a:p>
            <a:r>
              <a:rPr lang="en-GB" sz="1600" i="1" dirty="0">
                <a:latin typeface="Segoe UI Light" panose="020B0502040204020203" pitchFamily="34" charset="0"/>
                <a:cs typeface="Segoe UI Light" panose="020B0502040204020203" pitchFamily="34" charset="0"/>
              </a:rPr>
              <a:t>To be done:</a:t>
            </a:r>
          </a:p>
          <a:p>
            <a:r>
              <a:rPr lang="en-GB" sz="1600" i="1" dirty="0" err="1">
                <a:latin typeface="Segoe UI Light" panose="020B0502040204020203" pitchFamily="34" charset="0"/>
                <a:cs typeface="Segoe UI Light" panose="020B0502040204020203" pitchFamily="34" charset="0"/>
              </a:rPr>
              <a:t>GsaSection</a:t>
            </a:r>
            <a:endParaRPr lang="en-GB" sz="1600" i="1" dirty="0">
              <a:latin typeface="Segoe UI Light" panose="020B0502040204020203" pitchFamily="34" charset="0"/>
              <a:cs typeface="Segoe UI Light" panose="020B0502040204020203" pitchFamily="34" charset="0"/>
            </a:endParaRPr>
          </a:p>
          <a:p>
            <a:r>
              <a:rPr lang="en-GB" sz="1600" i="1" dirty="0" err="1">
                <a:latin typeface="Segoe UI Light" panose="020B0502040204020203" pitchFamily="34" charset="0"/>
                <a:cs typeface="Segoe UI Light" panose="020B0502040204020203" pitchFamily="34" charset="0"/>
              </a:rPr>
              <a:t>GsaMaterial</a:t>
            </a:r>
            <a:endParaRPr lang="en-GB" sz="1600" i="1" dirty="0">
              <a:latin typeface="Segoe UI Light" panose="020B0502040204020203" pitchFamily="34" charset="0"/>
              <a:cs typeface="Segoe UI Light" panose="020B0502040204020203" pitchFamily="34" charset="0"/>
            </a:endParaRPr>
          </a:p>
          <a:p>
            <a:r>
              <a:rPr lang="en-GB" sz="1600" i="1" dirty="0" err="1">
                <a:latin typeface="Segoe UI Light" panose="020B0502040204020203" pitchFamily="34" charset="0"/>
                <a:cs typeface="Segoe UI Light" panose="020B0502040204020203" pitchFamily="34" charset="0"/>
              </a:rPr>
              <a:t>GsaLoad</a:t>
            </a:r>
            <a:endParaRPr lang="en-GB" sz="1600" i="1" dirty="0">
              <a:latin typeface="Segoe UI Light" panose="020B0502040204020203" pitchFamily="34" charset="0"/>
              <a:cs typeface="Segoe UI Light" panose="020B0502040204020203" pitchFamily="34" charset="0"/>
            </a:endParaRPr>
          </a:p>
          <a:p>
            <a:r>
              <a:rPr lang="en-GB" sz="1600" i="1" dirty="0" err="1">
                <a:latin typeface="Segoe UI Light" panose="020B0502040204020203" pitchFamily="34" charset="0"/>
                <a:cs typeface="Segoe UI Light" panose="020B0502040204020203" pitchFamily="34" charset="0"/>
              </a:rPr>
              <a:t>GsaLoadCase</a:t>
            </a:r>
            <a:r>
              <a:rPr lang="en-GB" sz="1600" i="1" dirty="0">
                <a:latin typeface="Segoe UI Light" panose="020B0502040204020203" pitchFamily="34" charset="0"/>
                <a:cs typeface="Segoe UI Light" panose="020B0502040204020203" pitchFamily="34" charset="0"/>
              </a:rPr>
              <a:t>/Combination?</a:t>
            </a:r>
          </a:p>
          <a:p>
            <a:r>
              <a:rPr lang="en-GB" sz="1600" i="1" dirty="0" err="1">
                <a:latin typeface="Segoe UI Light" panose="020B0502040204020203" pitchFamily="34" charset="0"/>
                <a:cs typeface="Segoe UI Light" panose="020B0502040204020203" pitchFamily="34" charset="0"/>
              </a:rPr>
              <a:t>GsaAnalysisType</a:t>
            </a:r>
            <a:endParaRPr lang="en-GB" sz="1600" i="1" dirty="0">
              <a:latin typeface="Segoe UI Light" panose="020B0502040204020203" pitchFamily="34" charset="0"/>
              <a:cs typeface="Segoe UI Light" panose="020B0502040204020203" pitchFamily="34" charset="0"/>
            </a:endParaRPr>
          </a:p>
          <a:p>
            <a:endParaRPr lang="en-GB" sz="1600" i="1" dirty="0">
              <a:latin typeface="Segoe UI Light" panose="020B0502040204020203" pitchFamily="34" charset="0"/>
              <a:cs typeface="Segoe UI Light" panose="020B0502040204020203" pitchFamily="34" charset="0"/>
            </a:endParaRPr>
          </a:p>
          <a:p>
            <a:endParaRPr lang="en-GB" sz="1600" dirty="0">
              <a:latin typeface="Segoe UI Light" panose="020B0502040204020203" pitchFamily="34" charset="0"/>
              <a:cs typeface="Segoe UI Light" panose="020B0502040204020203" pitchFamily="34" charset="0"/>
            </a:endParaRPr>
          </a:p>
        </p:txBody>
      </p:sp>
      <p:sp>
        <p:nvSpPr>
          <p:cNvPr id="17" name="Rectangle: Rounded Corners 16">
            <a:extLst>
              <a:ext uri="{FF2B5EF4-FFF2-40B4-BE49-F238E27FC236}">
                <a16:creationId xmlns:a16="http://schemas.microsoft.com/office/drawing/2014/main" id="{BCFEEE1E-BF7F-4D21-8849-D54FEAD8F505}"/>
              </a:ext>
            </a:extLst>
          </p:cNvPr>
          <p:cNvSpPr/>
          <p:nvPr/>
        </p:nvSpPr>
        <p:spPr>
          <a:xfrm>
            <a:off x="5868324" y="10039384"/>
            <a:ext cx="1595270" cy="482321"/>
          </a:xfrm>
          <a:prstGeom prst="roundRect">
            <a:avLst>
              <a:gd name="adj" fmla="val 13877"/>
            </a:avLst>
          </a:prstGeom>
          <a:noFill/>
          <a:ln w="31750" cap="rnd" cmpd="sng">
            <a:solidFill>
              <a:srgbClr val="005CAF"/>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err="1">
                <a:solidFill>
                  <a:schemeClr val="tx1"/>
                </a:solidFill>
                <a:latin typeface="Segoe UI Light" panose="020B0502040204020203" pitchFamily="34" charset="0"/>
                <a:cs typeface="Segoe UI Light" panose="020B0502040204020203" pitchFamily="34" charset="0"/>
              </a:rPr>
              <a:t>GsaAPI</a:t>
            </a:r>
            <a:endParaRPr lang="en-GB" sz="1600" b="1" dirty="0">
              <a:solidFill>
                <a:schemeClr val="tx1"/>
              </a:solidFill>
              <a:latin typeface="Segoe UI Light" panose="020B0502040204020203" pitchFamily="34" charset="0"/>
              <a:cs typeface="Segoe UI Light" panose="020B0502040204020203" pitchFamily="34" charset="0"/>
            </a:endParaRPr>
          </a:p>
        </p:txBody>
      </p:sp>
      <p:sp>
        <p:nvSpPr>
          <p:cNvPr id="18" name="Rectangle: Rounded Corners 17">
            <a:extLst>
              <a:ext uri="{FF2B5EF4-FFF2-40B4-BE49-F238E27FC236}">
                <a16:creationId xmlns:a16="http://schemas.microsoft.com/office/drawing/2014/main" id="{A6386477-CA1F-46EE-8904-27D8A020083C}"/>
              </a:ext>
            </a:extLst>
          </p:cNvPr>
          <p:cNvSpPr/>
          <p:nvPr/>
        </p:nvSpPr>
        <p:spPr>
          <a:xfrm>
            <a:off x="9653772" y="2224976"/>
            <a:ext cx="2704346" cy="2505046"/>
          </a:xfrm>
          <a:prstGeom prst="roundRect">
            <a:avLst>
              <a:gd name="adj" fmla="val 7860"/>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b="1" dirty="0">
                <a:solidFill>
                  <a:schemeClr val="tx1"/>
                </a:solidFill>
                <a:latin typeface="Segoe UI Light" panose="020B0502040204020203" pitchFamily="34" charset="0"/>
                <a:cs typeface="Segoe UI Light" panose="020B0502040204020203" pitchFamily="34" charset="0"/>
              </a:rPr>
              <a:t>Helper classes</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a:solidFill>
                  <a:schemeClr val="tx1"/>
                </a:solidFill>
                <a:latin typeface="Segoe UI Light" panose="020B0502040204020203" pitchFamily="34" charset="0"/>
                <a:cs typeface="Segoe UI Light" panose="020B0502040204020203" pitchFamily="34" charset="0"/>
              </a:rPr>
              <a:t>Custom UI</a:t>
            </a:r>
          </a:p>
          <a:p>
            <a:pPr algn="ctr"/>
            <a:r>
              <a:rPr lang="en-GB" sz="1600" dirty="0">
                <a:solidFill>
                  <a:schemeClr val="tx1"/>
                </a:solidFill>
                <a:latin typeface="Segoe UI Light" panose="020B0502040204020203" pitchFamily="34" charset="0"/>
                <a:cs typeface="Segoe UI Light" panose="020B0502040204020203" pitchFamily="34" charset="0"/>
              </a:rPr>
              <a:t>Ribbon layout</a:t>
            </a:r>
          </a:p>
          <a:p>
            <a:pPr algn="ctr"/>
            <a:r>
              <a:rPr lang="en-GB" sz="1600" dirty="0">
                <a:solidFill>
                  <a:schemeClr val="tx1"/>
                </a:solidFill>
                <a:latin typeface="Segoe UI Light" panose="020B0502040204020203" pitchFamily="34" charset="0"/>
                <a:cs typeface="Segoe UI Light" panose="020B0502040204020203" pitchFamily="34" charset="0"/>
              </a:rPr>
              <a:t>Graphic buttons</a:t>
            </a:r>
          </a:p>
          <a:p>
            <a:pPr algn="ctr"/>
            <a:r>
              <a:rPr lang="en-GB" sz="1600" dirty="0">
                <a:solidFill>
                  <a:schemeClr val="tx1"/>
                </a:solidFill>
                <a:latin typeface="Segoe UI Light" panose="020B0502040204020203" pitchFamily="34" charset="0"/>
                <a:cs typeface="Segoe UI Light" panose="020B0502040204020203" pitchFamily="34" charset="0"/>
              </a:rPr>
              <a:t>Colours</a:t>
            </a:r>
          </a:p>
        </p:txBody>
      </p:sp>
      <p:grpSp>
        <p:nvGrpSpPr>
          <p:cNvPr id="19" name="Group 18">
            <a:extLst>
              <a:ext uri="{FF2B5EF4-FFF2-40B4-BE49-F238E27FC236}">
                <a16:creationId xmlns:a16="http://schemas.microsoft.com/office/drawing/2014/main" id="{F4B28E78-09C5-41F7-A8AF-36865B916D9D}"/>
              </a:ext>
            </a:extLst>
          </p:cNvPr>
          <p:cNvGrpSpPr/>
          <p:nvPr/>
        </p:nvGrpSpPr>
        <p:grpSpPr>
          <a:xfrm rot="16200000">
            <a:off x="4421000" y="2801116"/>
            <a:ext cx="197948" cy="248930"/>
            <a:chOff x="7675990" y="3165705"/>
            <a:chExt cx="197948" cy="248930"/>
          </a:xfrm>
        </p:grpSpPr>
        <p:sp>
          <p:nvSpPr>
            <p:cNvPr id="20" name="Freeform 15">
              <a:extLst>
                <a:ext uri="{FF2B5EF4-FFF2-40B4-BE49-F238E27FC236}">
                  <a16:creationId xmlns:a16="http://schemas.microsoft.com/office/drawing/2014/main" id="{55556A53-5F8C-475E-846E-94C54BFB716F}"/>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1" name="Straight Connector 20">
              <a:extLst>
                <a:ext uri="{FF2B5EF4-FFF2-40B4-BE49-F238E27FC236}">
                  <a16:creationId xmlns:a16="http://schemas.microsoft.com/office/drawing/2014/main" id="{4A65F1C8-561A-4778-AD2A-F4AC5CE71A9C}"/>
                </a:ext>
              </a:extLst>
            </p:cNvPr>
            <p:cNvCxnSpPr>
              <a:cxnSpLocks/>
            </p:cNvCxnSpPr>
            <p:nvPr/>
          </p:nvCxnSpPr>
          <p:spPr>
            <a:xfrm rot="5400000" flipV="1">
              <a:off x="7729608" y="3236552"/>
              <a:ext cx="0" cy="1072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3108B86-DC60-4A76-8047-E2F53F43A0F5}"/>
              </a:ext>
            </a:extLst>
          </p:cNvPr>
          <p:cNvGrpSpPr/>
          <p:nvPr/>
        </p:nvGrpSpPr>
        <p:grpSpPr>
          <a:xfrm rot="16200000">
            <a:off x="4421000" y="5813074"/>
            <a:ext cx="197948" cy="248930"/>
            <a:chOff x="7675990" y="3165705"/>
            <a:chExt cx="197948" cy="248930"/>
          </a:xfrm>
        </p:grpSpPr>
        <p:sp>
          <p:nvSpPr>
            <p:cNvPr id="24" name="Freeform 15">
              <a:extLst>
                <a:ext uri="{FF2B5EF4-FFF2-40B4-BE49-F238E27FC236}">
                  <a16:creationId xmlns:a16="http://schemas.microsoft.com/office/drawing/2014/main" id="{FB4C0C1B-636B-4B6A-8AC4-72F19B092E7F}"/>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5" name="Straight Connector 24">
              <a:extLst>
                <a:ext uri="{FF2B5EF4-FFF2-40B4-BE49-F238E27FC236}">
                  <a16:creationId xmlns:a16="http://schemas.microsoft.com/office/drawing/2014/main" id="{BB9B3901-9895-4037-8750-80614EFDB374}"/>
                </a:ext>
              </a:extLst>
            </p:cNvPr>
            <p:cNvCxnSpPr>
              <a:cxnSpLocks/>
            </p:cNvCxnSpPr>
            <p:nvPr/>
          </p:nvCxnSpPr>
          <p:spPr>
            <a:xfrm rot="5400000" flipV="1">
              <a:off x="7729608" y="3236552"/>
              <a:ext cx="0" cy="1072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DDA72D24-5745-4F28-A202-522DB571697E}"/>
              </a:ext>
            </a:extLst>
          </p:cNvPr>
          <p:cNvGrpSpPr/>
          <p:nvPr/>
        </p:nvGrpSpPr>
        <p:grpSpPr>
          <a:xfrm rot="16200000">
            <a:off x="6580273" y="9710917"/>
            <a:ext cx="197948" cy="248930"/>
            <a:chOff x="7675990" y="3165705"/>
            <a:chExt cx="197948" cy="248930"/>
          </a:xfrm>
        </p:grpSpPr>
        <p:sp>
          <p:nvSpPr>
            <p:cNvPr id="27" name="Freeform 15">
              <a:extLst>
                <a:ext uri="{FF2B5EF4-FFF2-40B4-BE49-F238E27FC236}">
                  <a16:creationId xmlns:a16="http://schemas.microsoft.com/office/drawing/2014/main" id="{66460A82-A282-43A8-BD21-A9984DA9A67E}"/>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8" name="Straight Connector 27">
              <a:extLst>
                <a:ext uri="{FF2B5EF4-FFF2-40B4-BE49-F238E27FC236}">
                  <a16:creationId xmlns:a16="http://schemas.microsoft.com/office/drawing/2014/main" id="{9B2EABDD-C469-4B65-BCCC-2642D50BB520}"/>
                </a:ext>
              </a:extLst>
            </p:cNvPr>
            <p:cNvCxnSpPr>
              <a:cxnSpLocks/>
            </p:cNvCxnSpPr>
            <p:nvPr/>
          </p:nvCxnSpPr>
          <p:spPr>
            <a:xfrm rot="5400000" flipV="1">
              <a:off x="7729608" y="3236552"/>
              <a:ext cx="0" cy="1072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785ED56A-CCF6-477C-AF3A-8294397133E3}"/>
              </a:ext>
            </a:extLst>
          </p:cNvPr>
          <p:cNvGrpSpPr/>
          <p:nvPr/>
        </p:nvGrpSpPr>
        <p:grpSpPr>
          <a:xfrm rot="10800000">
            <a:off x="8522352" y="7944726"/>
            <a:ext cx="597507" cy="248930"/>
            <a:chOff x="7276431" y="3165705"/>
            <a:chExt cx="597507" cy="248930"/>
          </a:xfrm>
        </p:grpSpPr>
        <p:sp>
          <p:nvSpPr>
            <p:cNvPr id="30" name="Freeform 15">
              <a:extLst>
                <a:ext uri="{FF2B5EF4-FFF2-40B4-BE49-F238E27FC236}">
                  <a16:creationId xmlns:a16="http://schemas.microsoft.com/office/drawing/2014/main" id="{1F57F89F-FCAD-4851-8421-B8C58F5B3074}"/>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1" name="Straight Connector 30">
              <a:extLst>
                <a:ext uri="{FF2B5EF4-FFF2-40B4-BE49-F238E27FC236}">
                  <a16:creationId xmlns:a16="http://schemas.microsoft.com/office/drawing/2014/main" id="{096B9CAB-578B-4778-9515-60CCE42B9965}"/>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7AB45C2E-CC0A-4084-88C4-499EF69C673F}"/>
              </a:ext>
            </a:extLst>
          </p:cNvPr>
          <p:cNvGrpSpPr/>
          <p:nvPr/>
        </p:nvGrpSpPr>
        <p:grpSpPr>
          <a:xfrm>
            <a:off x="8522352" y="8311131"/>
            <a:ext cx="597507" cy="248930"/>
            <a:chOff x="7276431" y="3165705"/>
            <a:chExt cx="597507" cy="248930"/>
          </a:xfrm>
        </p:grpSpPr>
        <p:sp>
          <p:nvSpPr>
            <p:cNvPr id="34" name="Freeform 15">
              <a:extLst>
                <a:ext uri="{FF2B5EF4-FFF2-40B4-BE49-F238E27FC236}">
                  <a16:creationId xmlns:a16="http://schemas.microsoft.com/office/drawing/2014/main" id="{4453A50F-7AE1-42F4-82D1-2B7BE25BAD98}"/>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5" name="Straight Connector 34">
              <a:extLst>
                <a:ext uri="{FF2B5EF4-FFF2-40B4-BE49-F238E27FC236}">
                  <a16:creationId xmlns:a16="http://schemas.microsoft.com/office/drawing/2014/main" id="{D1C389DA-6C1D-4B59-9A13-726F77FDCE7E}"/>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0FB06896-FF37-471A-8139-57035CE1B872}"/>
              </a:ext>
            </a:extLst>
          </p:cNvPr>
          <p:cNvGrpSpPr/>
          <p:nvPr/>
        </p:nvGrpSpPr>
        <p:grpSpPr>
          <a:xfrm rot="10800000">
            <a:off x="8522352" y="4035917"/>
            <a:ext cx="597507" cy="248930"/>
            <a:chOff x="7276431" y="3165705"/>
            <a:chExt cx="597507" cy="248930"/>
          </a:xfrm>
        </p:grpSpPr>
        <p:sp>
          <p:nvSpPr>
            <p:cNvPr id="37" name="Freeform 15">
              <a:extLst>
                <a:ext uri="{FF2B5EF4-FFF2-40B4-BE49-F238E27FC236}">
                  <a16:creationId xmlns:a16="http://schemas.microsoft.com/office/drawing/2014/main" id="{D2F10601-7B17-4697-8BEA-C7DCD61D1002}"/>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8" name="Straight Connector 37">
              <a:extLst>
                <a:ext uri="{FF2B5EF4-FFF2-40B4-BE49-F238E27FC236}">
                  <a16:creationId xmlns:a16="http://schemas.microsoft.com/office/drawing/2014/main" id="{A08586D1-FE57-48E6-A177-9FDCBB6DAFE1}"/>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06C72CED-C875-4717-B4B6-5A3EDDF99ACA}"/>
              </a:ext>
            </a:extLst>
          </p:cNvPr>
          <p:cNvGrpSpPr/>
          <p:nvPr/>
        </p:nvGrpSpPr>
        <p:grpSpPr>
          <a:xfrm>
            <a:off x="8522352" y="4402322"/>
            <a:ext cx="597507" cy="248930"/>
            <a:chOff x="7276431" y="3165705"/>
            <a:chExt cx="597507" cy="248930"/>
          </a:xfrm>
        </p:grpSpPr>
        <p:sp>
          <p:nvSpPr>
            <p:cNvPr id="40" name="Freeform 15">
              <a:extLst>
                <a:ext uri="{FF2B5EF4-FFF2-40B4-BE49-F238E27FC236}">
                  <a16:creationId xmlns:a16="http://schemas.microsoft.com/office/drawing/2014/main" id="{F4207415-B45F-4C33-B9DC-0116393BC948}"/>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41" name="Straight Connector 40">
              <a:extLst>
                <a:ext uri="{FF2B5EF4-FFF2-40B4-BE49-F238E27FC236}">
                  <a16:creationId xmlns:a16="http://schemas.microsoft.com/office/drawing/2014/main" id="{DE8D32E5-7B82-435A-B617-E9A115590656}"/>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7F5BB07A-BB31-4F4D-8D98-AA6E3F342867}"/>
              </a:ext>
            </a:extLst>
          </p:cNvPr>
          <p:cNvGrpSpPr/>
          <p:nvPr/>
        </p:nvGrpSpPr>
        <p:grpSpPr>
          <a:xfrm rot="10800000">
            <a:off x="8522352" y="2123237"/>
            <a:ext cx="597507" cy="248930"/>
            <a:chOff x="7276431" y="3165705"/>
            <a:chExt cx="597507" cy="248930"/>
          </a:xfrm>
        </p:grpSpPr>
        <p:sp>
          <p:nvSpPr>
            <p:cNvPr id="43" name="Freeform 15">
              <a:extLst>
                <a:ext uri="{FF2B5EF4-FFF2-40B4-BE49-F238E27FC236}">
                  <a16:creationId xmlns:a16="http://schemas.microsoft.com/office/drawing/2014/main" id="{E16F428B-2BA5-4497-9915-C39F65A0B956}"/>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44" name="Straight Connector 43">
              <a:extLst>
                <a:ext uri="{FF2B5EF4-FFF2-40B4-BE49-F238E27FC236}">
                  <a16:creationId xmlns:a16="http://schemas.microsoft.com/office/drawing/2014/main" id="{5A7FF600-04A8-4DBE-B532-E90FD37A9BC6}"/>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779A1F29-1D33-4814-827E-3AB4379CF43A}"/>
              </a:ext>
            </a:extLst>
          </p:cNvPr>
          <p:cNvGrpSpPr/>
          <p:nvPr/>
        </p:nvGrpSpPr>
        <p:grpSpPr>
          <a:xfrm>
            <a:off x="8522352" y="2489642"/>
            <a:ext cx="597507" cy="248930"/>
            <a:chOff x="7276431" y="3165705"/>
            <a:chExt cx="597507" cy="248930"/>
          </a:xfrm>
        </p:grpSpPr>
        <p:sp>
          <p:nvSpPr>
            <p:cNvPr id="46" name="Freeform 15">
              <a:extLst>
                <a:ext uri="{FF2B5EF4-FFF2-40B4-BE49-F238E27FC236}">
                  <a16:creationId xmlns:a16="http://schemas.microsoft.com/office/drawing/2014/main" id="{4C074AEE-8947-4B04-BCEE-A07A17F156DE}"/>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47" name="Straight Connector 46">
              <a:extLst>
                <a:ext uri="{FF2B5EF4-FFF2-40B4-BE49-F238E27FC236}">
                  <a16:creationId xmlns:a16="http://schemas.microsoft.com/office/drawing/2014/main" id="{4E901792-9D6D-4875-8312-B5537083077C}"/>
                </a:ext>
              </a:extLst>
            </p:cNvPr>
            <p:cNvCxnSpPr>
              <a:cxnSpLocks/>
            </p:cNvCxnSpPr>
            <p:nvPr/>
          </p:nvCxnSpPr>
          <p:spPr>
            <a:xfrm rot="10800000" flipH="1">
              <a:off x="7276431" y="3290169"/>
              <a:ext cx="5067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Rectangle: Rounded Corners 47">
            <a:extLst>
              <a:ext uri="{FF2B5EF4-FFF2-40B4-BE49-F238E27FC236}">
                <a16:creationId xmlns:a16="http://schemas.microsoft.com/office/drawing/2014/main" id="{3A84C7B0-6BC9-42CC-A28D-3F160C0CA8B8}"/>
              </a:ext>
            </a:extLst>
          </p:cNvPr>
          <p:cNvSpPr/>
          <p:nvPr/>
        </p:nvSpPr>
        <p:spPr>
          <a:xfrm>
            <a:off x="684780" y="961458"/>
            <a:ext cx="11962358" cy="8927659"/>
          </a:xfrm>
          <a:prstGeom prst="roundRect">
            <a:avLst>
              <a:gd name="adj" fmla="val 2620"/>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nvGrpSpPr>
          <p:cNvPr id="49" name="Group 48">
            <a:extLst>
              <a:ext uri="{FF2B5EF4-FFF2-40B4-BE49-F238E27FC236}">
                <a16:creationId xmlns:a16="http://schemas.microsoft.com/office/drawing/2014/main" id="{98F85124-F1B4-426C-A73C-86143BA45850}"/>
              </a:ext>
            </a:extLst>
          </p:cNvPr>
          <p:cNvGrpSpPr/>
          <p:nvPr/>
        </p:nvGrpSpPr>
        <p:grpSpPr>
          <a:xfrm rot="16200000">
            <a:off x="6691364" y="686493"/>
            <a:ext cx="197948" cy="248930"/>
            <a:chOff x="7675990" y="3165705"/>
            <a:chExt cx="197948" cy="248930"/>
          </a:xfrm>
        </p:grpSpPr>
        <p:sp>
          <p:nvSpPr>
            <p:cNvPr id="50" name="Freeform 15">
              <a:extLst>
                <a:ext uri="{FF2B5EF4-FFF2-40B4-BE49-F238E27FC236}">
                  <a16:creationId xmlns:a16="http://schemas.microsoft.com/office/drawing/2014/main" id="{590E9ABE-CBF9-4050-AFC1-D2DEBDD15D6C}"/>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1" name="Straight Connector 50">
              <a:extLst>
                <a:ext uri="{FF2B5EF4-FFF2-40B4-BE49-F238E27FC236}">
                  <a16:creationId xmlns:a16="http://schemas.microsoft.com/office/drawing/2014/main" id="{B7FD7D3C-39A3-404E-80FE-4CB7B9A8F7BD}"/>
                </a:ext>
              </a:extLst>
            </p:cNvPr>
            <p:cNvCxnSpPr>
              <a:cxnSpLocks/>
            </p:cNvCxnSpPr>
            <p:nvPr/>
          </p:nvCxnSpPr>
          <p:spPr>
            <a:xfrm rot="5400000" flipV="1">
              <a:off x="7729608" y="3236552"/>
              <a:ext cx="0" cy="1072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E28BFD5E-FDD9-4FD0-92F3-D4D9F348DB34}"/>
              </a:ext>
            </a:extLst>
          </p:cNvPr>
          <p:cNvGrpSpPr/>
          <p:nvPr/>
        </p:nvGrpSpPr>
        <p:grpSpPr>
          <a:xfrm rot="5400000">
            <a:off x="6418709" y="686493"/>
            <a:ext cx="197948" cy="248930"/>
            <a:chOff x="7675990" y="3165705"/>
            <a:chExt cx="197948" cy="248930"/>
          </a:xfrm>
        </p:grpSpPr>
        <p:sp>
          <p:nvSpPr>
            <p:cNvPr id="53" name="Freeform 15">
              <a:extLst>
                <a:ext uri="{FF2B5EF4-FFF2-40B4-BE49-F238E27FC236}">
                  <a16:creationId xmlns:a16="http://schemas.microsoft.com/office/drawing/2014/main" id="{318F5222-32C7-47ED-B84E-2433A81519ED}"/>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4" name="Straight Connector 53">
              <a:extLst>
                <a:ext uri="{FF2B5EF4-FFF2-40B4-BE49-F238E27FC236}">
                  <a16:creationId xmlns:a16="http://schemas.microsoft.com/office/drawing/2014/main" id="{0E28138C-E6EB-41B0-ACAE-8926F8CE6C0E}"/>
                </a:ext>
              </a:extLst>
            </p:cNvPr>
            <p:cNvCxnSpPr>
              <a:cxnSpLocks/>
            </p:cNvCxnSpPr>
            <p:nvPr/>
          </p:nvCxnSpPr>
          <p:spPr>
            <a:xfrm rot="5400000" flipV="1">
              <a:off x="7729608" y="3236552"/>
              <a:ext cx="0" cy="1072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Rectangle: Rounded Corners 54">
            <a:extLst>
              <a:ext uri="{FF2B5EF4-FFF2-40B4-BE49-F238E27FC236}">
                <a16:creationId xmlns:a16="http://schemas.microsoft.com/office/drawing/2014/main" id="{65024B38-D762-4FE6-AC4F-F33B3A24EEC6}"/>
              </a:ext>
            </a:extLst>
          </p:cNvPr>
          <p:cNvSpPr/>
          <p:nvPr/>
        </p:nvSpPr>
        <p:spPr>
          <a:xfrm>
            <a:off x="5868324" y="202909"/>
            <a:ext cx="1595270" cy="482321"/>
          </a:xfrm>
          <a:prstGeom prst="roundRect">
            <a:avLst>
              <a:gd name="adj" fmla="val 13877"/>
            </a:avLst>
          </a:prstGeom>
          <a:noFill/>
          <a:ln w="31750" cap="rnd" cmpd="sng">
            <a:solidFill>
              <a:srgbClr val="005CAF"/>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User</a:t>
            </a:r>
          </a:p>
        </p:txBody>
      </p:sp>
    </p:spTree>
    <p:extLst>
      <p:ext uri="{BB962C8B-B14F-4D97-AF65-F5344CB8AC3E}">
        <p14:creationId xmlns:p14="http://schemas.microsoft.com/office/powerpoint/2010/main" val="186042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8636353"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1 Geometry: Add component / 2D member meshing</a:t>
            </a:r>
            <a:endParaRPr lang="en-US" sz="2800" dirty="0">
              <a:solidFill>
                <a:schemeClr val="accent1"/>
              </a:solidFill>
            </a:endParaRPr>
          </a:p>
        </p:txBody>
      </p:sp>
      <p:pic>
        <p:nvPicPr>
          <p:cNvPr id="31" name="Picture 30">
            <a:extLst>
              <a:ext uri="{FF2B5EF4-FFF2-40B4-BE49-F238E27FC236}">
                <a16:creationId xmlns:a16="http://schemas.microsoft.com/office/drawing/2014/main" id="{FAEDA024-0A4D-4CC2-8192-C345E57CE33A}"/>
              </a:ext>
            </a:extLst>
          </p:cNvPr>
          <p:cNvPicPr>
            <a:picLocks noChangeAspect="1"/>
          </p:cNvPicPr>
          <p:nvPr/>
        </p:nvPicPr>
        <p:blipFill>
          <a:blip r:embed="rId3"/>
          <a:stretch>
            <a:fillRect/>
          </a:stretch>
        </p:blipFill>
        <p:spPr>
          <a:xfrm>
            <a:off x="821546" y="1808029"/>
            <a:ext cx="13938383" cy="7985533"/>
          </a:xfrm>
          <a:prstGeom prst="rect">
            <a:avLst/>
          </a:prstGeom>
        </p:spPr>
      </p:pic>
    </p:spTree>
    <p:extLst>
      <p:ext uri="{BB962C8B-B14F-4D97-AF65-F5344CB8AC3E}">
        <p14:creationId xmlns:p14="http://schemas.microsoft.com/office/powerpoint/2010/main" val="283194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B13EF0C-F1C4-4951-B53E-6174DD7D9677}"/>
              </a:ext>
            </a:extLst>
          </p:cNvPr>
          <p:cNvGrpSpPr/>
          <p:nvPr/>
        </p:nvGrpSpPr>
        <p:grpSpPr>
          <a:xfrm>
            <a:off x="919473" y="1700698"/>
            <a:ext cx="2818011" cy="3161805"/>
            <a:chOff x="821546" y="3307088"/>
            <a:chExt cx="2818011" cy="3161805"/>
          </a:xfrm>
        </p:grpSpPr>
        <p:sp>
          <p:nvSpPr>
            <p:cNvPr id="12" name="Rectangle: Rounded Corners 11">
              <a:extLst>
                <a:ext uri="{FF2B5EF4-FFF2-40B4-BE49-F238E27FC236}">
                  <a16:creationId xmlns:a16="http://schemas.microsoft.com/office/drawing/2014/main" id="{97DF8C38-E9B2-4A96-BDFF-C096167B0196}"/>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4" name="Freeform: Shape 3">
              <a:extLst>
                <a:ext uri="{FF2B5EF4-FFF2-40B4-BE49-F238E27FC236}">
                  <a16:creationId xmlns:a16="http://schemas.microsoft.com/office/drawing/2014/main" id="{2AE13324-C2F8-4A8F-9D23-D9D7096173D9}"/>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1 Design</a:t>
              </a:r>
            </a:p>
          </p:txBody>
        </p:sp>
      </p:grpSp>
      <p:grpSp>
        <p:nvGrpSpPr>
          <p:cNvPr id="6" name="Group 5">
            <a:extLst>
              <a:ext uri="{FF2B5EF4-FFF2-40B4-BE49-F238E27FC236}">
                <a16:creationId xmlns:a16="http://schemas.microsoft.com/office/drawing/2014/main" id="{642FA356-9DB0-4CE4-ADDA-B7350A311CDD}"/>
              </a:ext>
            </a:extLst>
          </p:cNvPr>
          <p:cNvGrpSpPr/>
          <p:nvPr/>
        </p:nvGrpSpPr>
        <p:grpSpPr>
          <a:xfrm>
            <a:off x="2457641" y="2673297"/>
            <a:ext cx="1034890" cy="782288"/>
            <a:chOff x="1502570" y="4514610"/>
            <a:chExt cx="1034890" cy="782288"/>
          </a:xfrm>
        </p:grpSpPr>
        <p:sp>
          <p:nvSpPr>
            <p:cNvPr id="15" name="Rectangle: Rounded Corners 14">
              <a:extLst>
                <a:ext uri="{FF2B5EF4-FFF2-40B4-BE49-F238E27FC236}">
                  <a16:creationId xmlns:a16="http://schemas.microsoft.com/office/drawing/2014/main" id="{75DEE071-130A-484B-B04E-0D62D3126552}"/>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2F53ABD2-9593-4282-9067-E624476ECFA7}"/>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F7234C2C-AC6B-4F38-A348-F6A3CF96E8AD}"/>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8731887"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1 Geometry: Add component / Expert mode</a:t>
            </a:r>
            <a:endParaRPr lang="en-US" sz="2800" dirty="0">
              <a:solidFill>
                <a:schemeClr val="accent1"/>
              </a:solidFill>
            </a:endParaRPr>
          </a:p>
        </p:txBody>
      </p:sp>
      <p:sp>
        <p:nvSpPr>
          <p:cNvPr id="10" name="Rectangle: Rounded Corners 9">
            <a:extLst>
              <a:ext uri="{FF2B5EF4-FFF2-40B4-BE49-F238E27FC236}">
                <a16:creationId xmlns:a16="http://schemas.microsoft.com/office/drawing/2014/main" id="{B9B7CBB6-3EF3-481C-BA8A-1AFE838D8036}"/>
              </a:ext>
            </a:extLst>
          </p:cNvPr>
          <p:cNvSpPr/>
          <p:nvPr/>
        </p:nvSpPr>
        <p:spPr>
          <a:xfrm>
            <a:off x="2511697" y="2759027"/>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Add</a:t>
            </a:r>
          </a:p>
        </p:txBody>
      </p:sp>
      <p:sp>
        <p:nvSpPr>
          <p:cNvPr id="13" name="Rectangle: Rounded Corners 12">
            <a:extLst>
              <a:ext uri="{FF2B5EF4-FFF2-40B4-BE49-F238E27FC236}">
                <a16:creationId xmlns:a16="http://schemas.microsoft.com/office/drawing/2014/main" id="{A89D09DC-6A0E-4A3A-9940-584FBA652B8D}"/>
              </a:ext>
            </a:extLst>
          </p:cNvPr>
          <p:cNvSpPr/>
          <p:nvPr/>
        </p:nvSpPr>
        <p:spPr>
          <a:xfrm>
            <a:off x="2546808" y="188996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Open</a:t>
            </a:r>
          </a:p>
        </p:txBody>
      </p:sp>
      <p:sp>
        <p:nvSpPr>
          <p:cNvPr id="17" name="Rectangle: Rounded Corners 16">
            <a:extLst>
              <a:ext uri="{FF2B5EF4-FFF2-40B4-BE49-F238E27FC236}">
                <a16:creationId xmlns:a16="http://schemas.microsoft.com/office/drawing/2014/main" id="{5A985D3B-076D-4D8E-B329-D68E501E86BE}"/>
              </a:ext>
            </a:extLst>
          </p:cNvPr>
          <p:cNvSpPr/>
          <p:nvPr/>
        </p:nvSpPr>
        <p:spPr>
          <a:xfrm>
            <a:off x="1126100" y="2843593"/>
            <a:ext cx="926779" cy="442046"/>
          </a:xfrm>
          <a:prstGeom prst="roundRect">
            <a:avLst>
              <a:gd name="adj" fmla="val 30321"/>
            </a:avLst>
          </a:prstGeom>
          <a:solidFill>
            <a:schemeClr val="bg1">
              <a:lumMod val="75000"/>
              <a:alpha val="20000"/>
            </a:scheme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Segoe UI Light" panose="020B0502040204020203" pitchFamily="34" charset="0"/>
                <a:cs typeface="Segoe UI Light" panose="020B0502040204020203" pitchFamily="34" charset="0"/>
              </a:rPr>
              <a:t>Offset</a:t>
            </a:r>
          </a:p>
        </p:txBody>
      </p:sp>
      <p:sp>
        <p:nvSpPr>
          <p:cNvPr id="61" name="Rectangle: Rounded Corners 60">
            <a:extLst>
              <a:ext uri="{FF2B5EF4-FFF2-40B4-BE49-F238E27FC236}">
                <a16:creationId xmlns:a16="http://schemas.microsoft.com/office/drawing/2014/main" id="{85020F23-ECA1-4C8C-A87E-6E298332FCB3}"/>
              </a:ext>
            </a:extLst>
          </p:cNvPr>
          <p:cNvSpPr/>
          <p:nvPr/>
        </p:nvSpPr>
        <p:spPr>
          <a:xfrm>
            <a:off x="2375157" y="3613714"/>
            <a:ext cx="1229442"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Support</a:t>
            </a:r>
          </a:p>
        </p:txBody>
      </p:sp>
      <p:grpSp>
        <p:nvGrpSpPr>
          <p:cNvPr id="81" name="Group 80">
            <a:extLst>
              <a:ext uri="{FF2B5EF4-FFF2-40B4-BE49-F238E27FC236}">
                <a16:creationId xmlns:a16="http://schemas.microsoft.com/office/drawing/2014/main" id="{BD160192-DEB1-4FDA-AF42-D4D0D6652BDB}"/>
              </a:ext>
            </a:extLst>
          </p:cNvPr>
          <p:cNvGrpSpPr/>
          <p:nvPr/>
        </p:nvGrpSpPr>
        <p:grpSpPr>
          <a:xfrm>
            <a:off x="2134679" y="2963691"/>
            <a:ext cx="289717" cy="248930"/>
            <a:chOff x="7584221" y="3165705"/>
            <a:chExt cx="289717" cy="248930"/>
          </a:xfrm>
        </p:grpSpPr>
        <p:sp>
          <p:nvSpPr>
            <p:cNvPr id="82" name="Freeform 15">
              <a:extLst>
                <a:ext uri="{FF2B5EF4-FFF2-40B4-BE49-F238E27FC236}">
                  <a16:creationId xmlns:a16="http://schemas.microsoft.com/office/drawing/2014/main" id="{6B87D77E-AFC3-405B-864E-A7B811007CD6}"/>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83" name="Straight Connector 82">
              <a:extLst>
                <a:ext uri="{FF2B5EF4-FFF2-40B4-BE49-F238E27FC236}">
                  <a16:creationId xmlns:a16="http://schemas.microsoft.com/office/drawing/2014/main" id="{3495ECC6-026E-42D6-B23B-94B04BBF2A9D}"/>
                </a:ext>
              </a:extLst>
            </p:cNvPr>
            <p:cNvCxnSpPr>
              <a:cxnSpLocks/>
            </p:cNvCxnSpPr>
            <p:nvPr/>
          </p:nvCxnSpPr>
          <p:spPr>
            <a:xfrm>
              <a:off x="7584221" y="3290170"/>
              <a:ext cx="1990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666D157D-6958-4475-930E-89160C7E459F}"/>
              </a:ext>
            </a:extLst>
          </p:cNvPr>
          <p:cNvSpPr txBox="1"/>
          <p:nvPr/>
        </p:nvSpPr>
        <p:spPr>
          <a:xfrm>
            <a:off x="821546" y="5387395"/>
            <a:ext cx="11411094" cy="5347361"/>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”Add” component: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Creates a new empty GSA model to write to</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Members/elements with properties corrosponding</a:t>
            </a:r>
            <a:br>
              <a:rPr lang="da-DK" dirty="0">
                <a:latin typeface="Segoe UI Light" panose="020B0502040204020203" pitchFamily="34" charset="0"/>
                <a:cs typeface="Segoe UI Light" panose="020B0502040204020203" pitchFamily="34" charset="0"/>
              </a:rPr>
            </a:br>
            <a:r>
              <a:rPr lang="da-DK" dirty="0">
                <a:latin typeface="Segoe UI Light" panose="020B0502040204020203" pitchFamily="34" charset="0"/>
                <a:cs typeface="Segoe UI Light" panose="020B0502040204020203" pitchFamily="34" charset="0"/>
              </a:rPr>
              <a:t>to the input branch </a:t>
            </a:r>
            <a:br>
              <a:rPr lang="da-DK" dirty="0">
                <a:latin typeface="Segoe UI Light" panose="020B0502040204020203" pitchFamily="34" charset="0"/>
                <a:cs typeface="Segoe UI Light" panose="020B0502040204020203" pitchFamily="34" charset="0"/>
              </a:rPr>
            </a:br>
            <a:r>
              <a:rPr lang="da-DK" dirty="0">
                <a:latin typeface="Segoe UI Light" panose="020B0502040204020203" pitchFamily="34" charset="0"/>
                <a:cs typeface="Segoe UI Light" panose="020B0502040204020203" pitchFamily="34" charset="0"/>
              </a:rPr>
              <a:t>(similar to the Open component methodology)</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Nurbs automatically converted to polygons with a</a:t>
            </a:r>
            <a:br>
              <a:rPr lang="da-DK" dirty="0">
                <a:latin typeface="Segoe UI Light" panose="020B0502040204020203" pitchFamily="34" charset="0"/>
                <a:cs typeface="Segoe UI Light" panose="020B0502040204020203" pitchFamily="34" charset="0"/>
              </a:rPr>
            </a:br>
            <a:r>
              <a:rPr lang="da-DK" dirty="0">
                <a:latin typeface="Segoe UI Light" panose="020B0502040204020203" pitchFamily="34" charset="0"/>
                <a:cs typeface="Segoe UI Light" panose="020B0502040204020203" pitchFamily="34" charset="0"/>
              </a:rPr>
              <a:t>preset convertion method (using Rhino Convert Method)</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When topology is created nodes are being checked for duplicates </a:t>
            </a:r>
            <a:br>
              <a:rPr lang="da-DK" dirty="0">
                <a:latin typeface="Segoe UI Light" panose="020B0502040204020203" pitchFamily="34" charset="0"/>
                <a:cs typeface="Segoe UI Light" panose="020B0502040204020203" pitchFamily="34" charset="0"/>
              </a:rPr>
            </a:br>
            <a:r>
              <a:rPr lang="da-DK" dirty="0">
                <a:latin typeface="Segoe UI Light" panose="020B0502040204020203" pitchFamily="34" charset="0"/>
                <a:cs typeface="Segoe UI Light" panose="020B0502040204020203" pitchFamily="34" charset="0"/>
              </a:rPr>
              <a:t>with a set tolerance distance against all existing model nodes</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Members/elements/nodes are added to the model </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For both Design Layer options, the last step is to create elements from members</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Output is a GSA model as it is not possible to create elements/members referring to node coordinates but to topology. A single output model was chosen instead</a:t>
            </a: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8CF289E3-16CC-48AD-A7EB-42A337FA22FD}"/>
              </a:ext>
            </a:extLst>
          </p:cNvPr>
          <p:cNvSpPr/>
          <p:nvPr/>
        </p:nvSpPr>
        <p:spPr>
          <a:xfrm>
            <a:off x="1070044" y="1843621"/>
            <a:ext cx="2597284" cy="79390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70C908D3-03E0-42DA-A576-C675E75C0789}"/>
              </a:ext>
            </a:extLst>
          </p:cNvPr>
          <p:cNvSpPr/>
          <p:nvPr/>
        </p:nvSpPr>
        <p:spPr>
          <a:xfrm>
            <a:off x="5882206" y="2933700"/>
            <a:ext cx="1997198" cy="5924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B09C4DA4-B151-4E22-9A9D-073BF33FEC18}"/>
              </a:ext>
            </a:extLst>
          </p:cNvPr>
          <p:cNvSpPr/>
          <p:nvPr/>
        </p:nvSpPr>
        <p:spPr>
          <a:xfrm>
            <a:off x="5882206" y="4309110"/>
            <a:ext cx="1997198" cy="15049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9038C44D-08F8-4009-A858-A400B2EE582E}"/>
              </a:ext>
            </a:extLst>
          </p:cNvPr>
          <p:cNvPicPr>
            <a:picLocks noChangeAspect="1"/>
          </p:cNvPicPr>
          <p:nvPr/>
        </p:nvPicPr>
        <p:blipFill>
          <a:blip r:embed="rId3"/>
          <a:stretch>
            <a:fillRect/>
          </a:stretch>
        </p:blipFill>
        <p:spPr>
          <a:xfrm>
            <a:off x="11908743" y="1796893"/>
            <a:ext cx="2066925" cy="6419850"/>
          </a:xfrm>
          <a:prstGeom prst="rect">
            <a:avLst/>
          </a:prstGeom>
        </p:spPr>
      </p:pic>
      <p:sp>
        <p:nvSpPr>
          <p:cNvPr id="32" name="TextBox 31">
            <a:extLst>
              <a:ext uri="{FF2B5EF4-FFF2-40B4-BE49-F238E27FC236}">
                <a16:creationId xmlns:a16="http://schemas.microsoft.com/office/drawing/2014/main" id="{72FD1E5D-C3DD-43B9-A795-CE8107333E87}"/>
              </a:ext>
            </a:extLst>
          </p:cNvPr>
          <p:cNvSpPr txBox="1"/>
          <p:nvPr/>
        </p:nvSpPr>
        <p:spPr>
          <a:xfrm>
            <a:off x="7620000" y="1889963"/>
            <a:ext cx="4218587" cy="6155531"/>
          </a:xfrm>
          <a:prstGeom prst="rect">
            <a:avLst/>
          </a:prstGeom>
          <a:noFill/>
        </p:spPr>
        <p:txBody>
          <a:bodyPr wrap="square" rtlCol="0">
            <a:spAutoFit/>
          </a:bodyPr>
          <a:lstStyle/>
          <a:p>
            <a:pPr algn="r">
              <a:spcAft>
                <a:spcPts val="500"/>
              </a:spcAft>
            </a:pPr>
            <a:r>
              <a:rPr lang="da-DK" sz="1600" dirty="0">
                <a:latin typeface="Segoe UI Light" panose="020B0502040204020203" pitchFamily="34" charset="0"/>
                <a:cs typeface="Segoe UI Light" panose="020B0502040204020203" pitchFamily="34" charset="0"/>
              </a:rPr>
              <a:t>Curves/Lines</a:t>
            </a:r>
          </a:p>
          <a:p>
            <a:pPr algn="r">
              <a:spcAft>
                <a:spcPts val="500"/>
              </a:spcAft>
            </a:pPr>
            <a:r>
              <a:rPr lang="da-DK" sz="1600" dirty="0">
                <a:latin typeface="Segoe UI Light" panose="020B0502040204020203" pitchFamily="34" charset="0"/>
                <a:cs typeface="Segoe UI Light" panose="020B0502040204020203" pitchFamily="34" charset="0"/>
              </a:rPr>
              <a:t>Brep/surfaces</a:t>
            </a:r>
          </a:p>
          <a:p>
            <a:pPr algn="r">
              <a:spcAft>
                <a:spcPts val="500"/>
              </a:spcAft>
            </a:pPr>
            <a:r>
              <a:rPr lang="da-DK" sz="1600" dirty="0">
                <a:latin typeface="Segoe UI Light" panose="020B0502040204020203" pitchFamily="34" charset="0"/>
                <a:cs typeface="Segoe UI Light" panose="020B0502040204020203" pitchFamily="34" charset="0"/>
              </a:rPr>
              <a:t>Include points; to include in mesh</a:t>
            </a:r>
          </a:p>
          <a:p>
            <a:pPr algn="r">
              <a:spcAft>
                <a:spcPts val="500"/>
              </a:spcAft>
            </a:pPr>
            <a:r>
              <a:rPr lang="da-DK" sz="1600" dirty="0">
                <a:latin typeface="Segoe UI Light" panose="020B0502040204020203" pitchFamily="34" charset="0"/>
                <a:cs typeface="Segoe UI Light" panose="020B0502040204020203" pitchFamily="34" charset="0"/>
              </a:rPr>
              <a:t>Include lines; to include in mesh</a:t>
            </a:r>
          </a:p>
          <a:p>
            <a:pPr algn="r">
              <a:spcAft>
                <a:spcPts val="500"/>
              </a:spcAft>
            </a:pPr>
            <a:r>
              <a:rPr lang="da-DK" sz="1600" dirty="0">
                <a:latin typeface="Segoe UI Light" panose="020B0502040204020203" pitchFamily="34" charset="0"/>
                <a:cs typeface="Segoe UI Light" panose="020B0502040204020203" pitchFamily="34" charset="0"/>
              </a:rPr>
              <a:t>Mesh size 1D members</a:t>
            </a:r>
          </a:p>
          <a:p>
            <a:pPr algn="r">
              <a:spcAft>
                <a:spcPts val="500"/>
              </a:spcAft>
            </a:pPr>
            <a:r>
              <a:rPr lang="da-DK" sz="1600" dirty="0">
                <a:latin typeface="Segoe UI Light" panose="020B0502040204020203" pitchFamily="34" charset="0"/>
                <a:cs typeface="Segoe UI Light" panose="020B0502040204020203" pitchFamily="34" charset="0"/>
              </a:rPr>
              <a:t>Type 1D members</a:t>
            </a:r>
          </a:p>
          <a:p>
            <a:pPr algn="r">
              <a:spcAft>
                <a:spcPts val="500"/>
              </a:spcAft>
            </a:pPr>
            <a:r>
              <a:rPr lang="da-DK" sz="1600" dirty="0">
                <a:latin typeface="Segoe UI Light" panose="020B0502040204020203" pitchFamily="34" charset="0"/>
                <a:cs typeface="Segoe UI Light" panose="020B0502040204020203" pitchFamily="34" charset="0"/>
              </a:rPr>
              <a:t>Analysis type 1D members</a:t>
            </a:r>
          </a:p>
          <a:p>
            <a:pPr algn="r">
              <a:spcAft>
                <a:spcPts val="500"/>
              </a:spcAft>
            </a:pPr>
            <a:r>
              <a:rPr lang="da-DK" sz="1600" dirty="0">
                <a:latin typeface="Segoe UI Light" panose="020B0502040204020203" pitchFamily="34" charset="0"/>
                <a:cs typeface="Segoe UI Light" panose="020B0502040204020203" pitchFamily="34" charset="0"/>
              </a:rPr>
              <a:t>Offset</a:t>
            </a:r>
          </a:p>
          <a:p>
            <a:pPr algn="r">
              <a:spcAft>
                <a:spcPts val="500"/>
              </a:spcAft>
            </a:pPr>
            <a:r>
              <a:rPr lang="da-DK" sz="1600" dirty="0">
                <a:latin typeface="Segoe UI Light" panose="020B0502040204020203" pitchFamily="34" charset="0"/>
                <a:cs typeface="Segoe UI Light" panose="020B0502040204020203" pitchFamily="34" charset="0"/>
              </a:rPr>
              <a:t>Start Member End Condition</a:t>
            </a:r>
          </a:p>
          <a:p>
            <a:pPr algn="r">
              <a:spcAft>
                <a:spcPts val="500"/>
              </a:spcAft>
            </a:pPr>
            <a:r>
              <a:rPr lang="da-DK" sz="1600" dirty="0">
                <a:latin typeface="Segoe UI Light" panose="020B0502040204020203" pitchFamily="34" charset="0"/>
                <a:cs typeface="Segoe UI Light" panose="020B0502040204020203" pitchFamily="34" charset="0"/>
              </a:rPr>
              <a:t>End Member End Condition</a:t>
            </a:r>
          </a:p>
          <a:p>
            <a:pPr algn="r">
              <a:spcAft>
                <a:spcPts val="500"/>
              </a:spcAft>
            </a:pPr>
            <a:r>
              <a:rPr lang="da-DK" sz="1600" dirty="0">
                <a:latin typeface="Segoe UI Light" panose="020B0502040204020203" pitchFamily="34" charset="0"/>
                <a:cs typeface="Segoe UI Light" panose="020B0502040204020203" pitchFamily="34" charset="0"/>
              </a:rPr>
              <a:t>Group 1D</a:t>
            </a:r>
          </a:p>
          <a:p>
            <a:pPr algn="r">
              <a:spcAft>
                <a:spcPts val="500"/>
              </a:spcAft>
            </a:pPr>
            <a:r>
              <a:rPr lang="da-DK" sz="1600" dirty="0">
                <a:latin typeface="Segoe UI Light" panose="020B0502040204020203" pitchFamily="34" charset="0"/>
                <a:cs typeface="Segoe UI Light" panose="020B0502040204020203" pitchFamily="34" charset="0"/>
              </a:rPr>
              <a:t>Name 1D</a:t>
            </a:r>
          </a:p>
          <a:p>
            <a:pPr algn="r">
              <a:spcAft>
                <a:spcPts val="500"/>
              </a:spcAft>
            </a:pPr>
            <a:r>
              <a:rPr lang="da-DK" sz="1600" dirty="0">
                <a:latin typeface="Segoe UI Light" panose="020B0502040204020203" pitchFamily="34" charset="0"/>
                <a:cs typeface="Segoe UI Light" panose="020B0502040204020203" pitchFamily="34" charset="0"/>
              </a:rPr>
              <a:t>Mesh size 2D members</a:t>
            </a:r>
          </a:p>
          <a:p>
            <a:pPr algn="r">
              <a:spcAft>
                <a:spcPts val="500"/>
              </a:spcAft>
            </a:pPr>
            <a:r>
              <a:rPr lang="da-DK" sz="1600" dirty="0">
                <a:latin typeface="Segoe UI Light" panose="020B0502040204020203" pitchFamily="34" charset="0"/>
                <a:cs typeface="Segoe UI Light" panose="020B0502040204020203" pitchFamily="34" charset="0"/>
              </a:rPr>
              <a:t>Type 2D members</a:t>
            </a:r>
          </a:p>
          <a:p>
            <a:pPr algn="r">
              <a:spcAft>
                <a:spcPts val="500"/>
              </a:spcAft>
            </a:pPr>
            <a:r>
              <a:rPr lang="da-DK" sz="1600" dirty="0">
                <a:latin typeface="Segoe UI Light" panose="020B0502040204020203" pitchFamily="34" charset="0"/>
                <a:cs typeface="Segoe UI Light" panose="020B0502040204020203" pitchFamily="34" charset="0"/>
              </a:rPr>
              <a:t>Analysis type 2D members</a:t>
            </a:r>
          </a:p>
          <a:p>
            <a:pPr algn="r">
              <a:spcAft>
                <a:spcPts val="500"/>
              </a:spcAft>
            </a:pPr>
            <a:r>
              <a:rPr lang="da-DK" sz="1600" dirty="0">
                <a:latin typeface="Segoe UI Light" panose="020B0502040204020203" pitchFamily="34" charset="0"/>
                <a:cs typeface="Segoe UI Light" panose="020B0502040204020203" pitchFamily="34" charset="0"/>
              </a:rPr>
              <a:t>Offset</a:t>
            </a:r>
          </a:p>
          <a:p>
            <a:pPr algn="r">
              <a:spcAft>
                <a:spcPts val="500"/>
              </a:spcAft>
            </a:pPr>
            <a:r>
              <a:rPr lang="da-DK" sz="1600" dirty="0">
                <a:latin typeface="Segoe UI Light" panose="020B0502040204020203" pitchFamily="34" charset="0"/>
                <a:cs typeface="Segoe UI Light" panose="020B0502040204020203" pitchFamily="34" charset="0"/>
              </a:rPr>
              <a:t>Group 2D</a:t>
            </a:r>
          </a:p>
          <a:p>
            <a:pPr algn="r">
              <a:spcAft>
                <a:spcPts val="500"/>
              </a:spcAft>
            </a:pPr>
            <a:r>
              <a:rPr lang="da-DK" sz="1600" dirty="0">
                <a:latin typeface="Segoe UI Light" panose="020B0502040204020203" pitchFamily="34" charset="0"/>
                <a:cs typeface="Segoe UI Light" panose="020B0502040204020203" pitchFamily="34" charset="0"/>
              </a:rPr>
              <a:t>Name 2D</a:t>
            </a:r>
          </a:p>
          <a:p>
            <a:pPr algn="r">
              <a:spcAft>
                <a:spcPts val="500"/>
              </a:spcAft>
            </a:pPr>
            <a:r>
              <a:rPr lang="da-DK" sz="1600" dirty="0">
                <a:latin typeface="Segoe UI Light" panose="020B0502040204020203" pitchFamily="34" charset="0"/>
                <a:cs typeface="Segoe UI Light" panose="020B0502040204020203" pitchFamily="34" charset="0"/>
              </a:rPr>
              <a:t>Tolerance</a:t>
            </a:r>
          </a:p>
        </p:txBody>
      </p:sp>
      <p:pic>
        <p:nvPicPr>
          <p:cNvPr id="2" name="Picture 1">
            <a:extLst>
              <a:ext uri="{FF2B5EF4-FFF2-40B4-BE49-F238E27FC236}">
                <a16:creationId xmlns:a16="http://schemas.microsoft.com/office/drawing/2014/main" id="{DB184280-0C83-44AB-8022-9304995DAF56}"/>
              </a:ext>
            </a:extLst>
          </p:cNvPr>
          <p:cNvPicPr>
            <a:picLocks noChangeAspect="1"/>
          </p:cNvPicPr>
          <p:nvPr/>
        </p:nvPicPr>
        <p:blipFill>
          <a:blip r:embed="rId4"/>
          <a:stretch>
            <a:fillRect/>
          </a:stretch>
        </p:blipFill>
        <p:spPr>
          <a:xfrm>
            <a:off x="7006585" y="1796893"/>
            <a:ext cx="1457325" cy="1381125"/>
          </a:xfrm>
          <a:prstGeom prst="rect">
            <a:avLst/>
          </a:prstGeom>
        </p:spPr>
      </p:pic>
      <p:sp>
        <p:nvSpPr>
          <p:cNvPr id="33" name="TextBox 32">
            <a:extLst>
              <a:ext uri="{FF2B5EF4-FFF2-40B4-BE49-F238E27FC236}">
                <a16:creationId xmlns:a16="http://schemas.microsoft.com/office/drawing/2014/main" id="{721D7A81-DAFA-4785-A820-EFB4D88F5594}"/>
              </a:ext>
            </a:extLst>
          </p:cNvPr>
          <p:cNvSpPr txBox="1"/>
          <p:nvPr/>
        </p:nvSpPr>
        <p:spPr>
          <a:xfrm>
            <a:off x="6712972" y="3274385"/>
            <a:ext cx="1996296" cy="830997"/>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Offset not working atm due to missing API function/bug</a:t>
            </a:r>
          </a:p>
        </p:txBody>
      </p:sp>
      <p:pic>
        <p:nvPicPr>
          <p:cNvPr id="3" name="Picture 2">
            <a:extLst>
              <a:ext uri="{FF2B5EF4-FFF2-40B4-BE49-F238E27FC236}">
                <a16:creationId xmlns:a16="http://schemas.microsoft.com/office/drawing/2014/main" id="{969801C1-BE75-43A9-951C-E5B652EFD9AB}"/>
              </a:ext>
            </a:extLst>
          </p:cNvPr>
          <p:cNvPicPr>
            <a:picLocks noChangeAspect="1"/>
          </p:cNvPicPr>
          <p:nvPr/>
        </p:nvPicPr>
        <p:blipFill>
          <a:blip r:embed="rId5"/>
          <a:stretch>
            <a:fillRect/>
          </a:stretch>
        </p:blipFill>
        <p:spPr>
          <a:xfrm>
            <a:off x="4801272" y="1728042"/>
            <a:ext cx="1375449" cy="2356093"/>
          </a:xfrm>
          <a:prstGeom prst="rect">
            <a:avLst/>
          </a:prstGeom>
        </p:spPr>
      </p:pic>
      <p:sp>
        <p:nvSpPr>
          <p:cNvPr id="34" name="TextBox 33">
            <a:extLst>
              <a:ext uri="{FF2B5EF4-FFF2-40B4-BE49-F238E27FC236}">
                <a16:creationId xmlns:a16="http://schemas.microsoft.com/office/drawing/2014/main" id="{F2BB52CE-AD13-4AA7-A40D-3C7F52C4BFE5}"/>
              </a:ext>
            </a:extLst>
          </p:cNvPr>
          <p:cNvSpPr txBox="1"/>
          <p:nvPr/>
        </p:nvSpPr>
        <p:spPr>
          <a:xfrm>
            <a:off x="4590478" y="4131197"/>
            <a:ext cx="1996296" cy="584775"/>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Support not working atm due to API bug</a:t>
            </a:r>
          </a:p>
        </p:txBody>
      </p:sp>
      <p:sp>
        <p:nvSpPr>
          <p:cNvPr id="35" name="TextBox 34">
            <a:extLst>
              <a:ext uri="{FF2B5EF4-FFF2-40B4-BE49-F238E27FC236}">
                <a16:creationId xmlns:a16="http://schemas.microsoft.com/office/drawing/2014/main" id="{BDC1EC0A-AA41-41EE-ACAF-16C48E740116}"/>
              </a:ext>
            </a:extLst>
          </p:cNvPr>
          <p:cNvSpPr txBox="1"/>
          <p:nvPr/>
        </p:nvSpPr>
        <p:spPr>
          <a:xfrm>
            <a:off x="11610828" y="8301148"/>
            <a:ext cx="2662753" cy="338554"/>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Design Layer // Expert mode </a:t>
            </a:r>
          </a:p>
        </p:txBody>
      </p:sp>
    </p:spTree>
    <p:extLst>
      <p:ext uri="{BB962C8B-B14F-4D97-AF65-F5344CB8AC3E}">
        <p14:creationId xmlns:p14="http://schemas.microsoft.com/office/powerpoint/2010/main" val="219333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8241174"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2 Properties: Section1D component</a:t>
            </a:r>
            <a:endParaRPr lang="en-US" sz="2800" dirty="0">
              <a:solidFill>
                <a:schemeClr val="accent1"/>
              </a:solidFill>
            </a:endParaRPr>
          </a:p>
        </p:txBody>
      </p:sp>
      <p:sp>
        <p:nvSpPr>
          <p:cNvPr id="101" name="TextBox 100">
            <a:extLst>
              <a:ext uri="{FF2B5EF4-FFF2-40B4-BE49-F238E27FC236}">
                <a16:creationId xmlns:a16="http://schemas.microsoft.com/office/drawing/2014/main" id="{666D157D-6958-4475-930E-89160C7E459F}"/>
              </a:ext>
            </a:extLst>
          </p:cNvPr>
          <p:cNvSpPr txBox="1"/>
          <p:nvPr/>
        </p:nvSpPr>
        <p:spPr>
          <a:xfrm>
            <a:off x="821546" y="5569085"/>
            <a:ext cx="11911959" cy="3845925"/>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”Section1D” component: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Creates a Section from profile input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Default material (steel)</a:t>
            </a: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r>
              <a:rPr lang="da-DK" dirty="0">
                <a:latin typeface="Segoe UI Light" panose="020B0502040204020203" pitchFamily="34" charset="0"/>
                <a:cs typeface="Segoe UI Light" panose="020B0502040204020203" pitchFamily="34" charset="0"/>
              </a:rPr>
              <a:t>”Profile” component (to be developed):</a:t>
            </a:r>
          </a:p>
          <a:p>
            <a:pPr marL="342900"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Method to look up catalogue sections</a:t>
            </a:r>
          </a:p>
          <a:p>
            <a:pPr marL="342900"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Possibility to input drawn closed curve</a:t>
            </a:r>
          </a:p>
          <a:p>
            <a:pPr marL="342900"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Custom profile copying the logic of the text input (e.g. Something that automatically writes the text string ”STD I 500 400 20 10”.</a:t>
            </a:r>
          </a:p>
        </p:txBody>
      </p:sp>
      <p:sp>
        <p:nvSpPr>
          <p:cNvPr id="102" name="Rectangle 101">
            <a:extLst>
              <a:ext uri="{FF2B5EF4-FFF2-40B4-BE49-F238E27FC236}">
                <a16:creationId xmlns:a16="http://schemas.microsoft.com/office/drawing/2014/main" id="{B9A6401C-FB99-4C59-84E7-4EC37DD82335}"/>
              </a:ext>
            </a:extLst>
          </p:cNvPr>
          <p:cNvSpPr/>
          <p:nvPr/>
        </p:nvSpPr>
        <p:spPr>
          <a:xfrm>
            <a:off x="8049366" y="2620167"/>
            <a:ext cx="1997198" cy="5924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140B10C-4635-4681-B52D-156C95E3CF0D}"/>
              </a:ext>
            </a:extLst>
          </p:cNvPr>
          <p:cNvSpPr/>
          <p:nvPr/>
        </p:nvSpPr>
        <p:spPr>
          <a:xfrm>
            <a:off x="8049366" y="4453890"/>
            <a:ext cx="1997198" cy="18087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TextBox 103">
            <a:extLst>
              <a:ext uri="{FF2B5EF4-FFF2-40B4-BE49-F238E27FC236}">
                <a16:creationId xmlns:a16="http://schemas.microsoft.com/office/drawing/2014/main" id="{5FF8C930-F999-4EC4-9C5E-52007BCD0F8F}"/>
              </a:ext>
            </a:extLst>
          </p:cNvPr>
          <p:cNvSpPr txBox="1"/>
          <p:nvPr/>
        </p:nvSpPr>
        <p:spPr>
          <a:xfrm>
            <a:off x="6011707" y="4862503"/>
            <a:ext cx="4023368" cy="338554"/>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Section1D component</a:t>
            </a:r>
          </a:p>
        </p:txBody>
      </p:sp>
      <p:grpSp>
        <p:nvGrpSpPr>
          <p:cNvPr id="44" name="Group 43">
            <a:extLst>
              <a:ext uri="{FF2B5EF4-FFF2-40B4-BE49-F238E27FC236}">
                <a16:creationId xmlns:a16="http://schemas.microsoft.com/office/drawing/2014/main" id="{738FCC37-F94C-4C9A-893D-6F1A39C0CB7E}"/>
              </a:ext>
            </a:extLst>
          </p:cNvPr>
          <p:cNvGrpSpPr/>
          <p:nvPr/>
        </p:nvGrpSpPr>
        <p:grpSpPr>
          <a:xfrm>
            <a:off x="924678" y="1700698"/>
            <a:ext cx="2818011" cy="3161805"/>
            <a:chOff x="821546" y="3307088"/>
            <a:chExt cx="2818011" cy="3161805"/>
          </a:xfrm>
        </p:grpSpPr>
        <p:sp>
          <p:nvSpPr>
            <p:cNvPr id="45" name="Rectangle: Rounded Corners 44">
              <a:extLst>
                <a:ext uri="{FF2B5EF4-FFF2-40B4-BE49-F238E27FC236}">
                  <a16:creationId xmlns:a16="http://schemas.microsoft.com/office/drawing/2014/main" id="{389F4742-67E1-485F-B1B9-9E9B7B9AFF57}"/>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46" name="Freeform: Shape 45">
              <a:extLst>
                <a:ext uri="{FF2B5EF4-FFF2-40B4-BE49-F238E27FC236}">
                  <a16:creationId xmlns:a16="http://schemas.microsoft.com/office/drawing/2014/main" id="{7E7FD549-DA19-4580-9FC8-0D3F80ECBD32}"/>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2 Properties</a:t>
              </a:r>
            </a:p>
          </p:txBody>
        </p:sp>
      </p:grpSp>
      <p:sp>
        <p:nvSpPr>
          <p:cNvPr id="47" name="Rectangle: Rounded Corners 46">
            <a:extLst>
              <a:ext uri="{FF2B5EF4-FFF2-40B4-BE49-F238E27FC236}">
                <a16:creationId xmlns:a16="http://schemas.microsoft.com/office/drawing/2014/main" id="{D3D1768B-8C59-476E-96CF-9C11B2AF8DD5}"/>
              </a:ext>
            </a:extLst>
          </p:cNvPr>
          <p:cNvSpPr/>
          <p:nvPr/>
        </p:nvSpPr>
        <p:spPr>
          <a:xfrm>
            <a:off x="2442742" y="1978852"/>
            <a:ext cx="1006071" cy="442046"/>
          </a:xfrm>
          <a:prstGeom prst="roundRect">
            <a:avLst>
              <a:gd name="adj" fmla="val 30321"/>
            </a:avLst>
          </a:prstGeom>
          <a:solidFill>
            <a:schemeClr val="bg1">
              <a:lumMod val="75000"/>
              <a:alpha val="20000"/>
            </a:scheme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Segoe UI Light" panose="020B0502040204020203" pitchFamily="34" charset="0"/>
                <a:cs typeface="Segoe UI Light" panose="020B0502040204020203" pitchFamily="34" charset="0"/>
              </a:rPr>
              <a:t>Profile</a:t>
            </a:r>
          </a:p>
        </p:txBody>
      </p:sp>
      <p:sp>
        <p:nvSpPr>
          <p:cNvPr id="48" name="Rectangle: Rounded Corners 47">
            <a:extLst>
              <a:ext uri="{FF2B5EF4-FFF2-40B4-BE49-F238E27FC236}">
                <a16:creationId xmlns:a16="http://schemas.microsoft.com/office/drawing/2014/main" id="{EA8B703B-6F98-4893-AC01-2FD2C2F89923}"/>
              </a:ext>
            </a:extLst>
          </p:cNvPr>
          <p:cNvSpPr/>
          <p:nvPr/>
        </p:nvSpPr>
        <p:spPr>
          <a:xfrm>
            <a:off x="1146528" y="1889963"/>
            <a:ext cx="1102592"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Material</a:t>
            </a:r>
          </a:p>
        </p:txBody>
      </p:sp>
      <p:sp>
        <p:nvSpPr>
          <p:cNvPr id="49" name="Rectangle: Rounded Corners 48">
            <a:extLst>
              <a:ext uri="{FF2B5EF4-FFF2-40B4-BE49-F238E27FC236}">
                <a16:creationId xmlns:a16="http://schemas.microsoft.com/office/drawing/2014/main" id="{25E7A656-481E-4939-A81D-F2F5767FF16A}"/>
              </a:ext>
            </a:extLst>
          </p:cNvPr>
          <p:cNvSpPr/>
          <p:nvPr/>
        </p:nvSpPr>
        <p:spPr>
          <a:xfrm>
            <a:off x="2394481" y="2683473"/>
            <a:ext cx="1102592"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Sec 1D</a:t>
            </a:r>
          </a:p>
        </p:txBody>
      </p:sp>
      <p:sp>
        <p:nvSpPr>
          <p:cNvPr id="50" name="Rectangle: Rounded Corners 49">
            <a:extLst>
              <a:ext uri="{FF2B5EF4-FFF2-40B4-BE49-F238E27FC236}">
                <a16:creationId xmlns:a16="http://schemas.microsoft.com/office/drawing/2014/main" id="{9CC1B721-DB5E-40B2-A75C-BAD1B0CDBE40}"/>
              </a:ext>
            </a:extLst>
          </p:cNvPr>
          <p:cNvSpPr/>
          <p:nvPr/>
        </p:nvSpPr>
        <p:spPr>
          <a:xfrm>
            <a:off x="2394481" y="3572116"/>
            <a:ext cx="1102592"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Sec 2D</a:t>
            </a:r>
          </a:p>
        </p:txBody>
      </p:sp>
      <p:grpSp>
        <p:nvGrpSpPr>
          <p:cNvPr id="51" name="Group 50">
            <a:extLst>
              <a:ext uri="{FF2B5EF4-FFF2-40B4-BE49-F238E27FC236}">
                <a16:creationId xmlns:a16="http://schemas.microsoft.com/office/drawing/2014/main" id="{722A6747-87FE-4C55-A6AB-67A10A28DF58}"/>
              </a:ext>
            </a:extLst>
          </p:cNvPr>
          <p:cNvGrpSpPr/>
          <p:nvPr/>
        </p:nvGrpSpPr>
        <p:grpSpPr>
          <a:xfrm rot="5400000">
            <a:off x="2839561" y="2422740"/>
            <a:ext cx="201630" cy="248930"/>
            <a:chOff x="7672308" y="3165705"/>
            <a:chExt cx="201630" cy="248930"/>
          </a:xfrm>
        </p:grpSpPr>
        <p:sp>
          <p:nvSpPr>
            <p:cNvPr id="52" name="Freeform 15">
              <a:extLst>
                <a:ext uri="{FF2B5EF4-FFF2-40B4-BE49-F238E27FC236}">
                  <a16:creationId xmlns:a16="http://schemas.microsoft.com/office/drawing/2014/main" id="{B70F49F1-0C4E-4332-88A4-82143EF44DBD}"/>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3" name="Straight Connector 52">
              <a:extLst>
                <a:ext uri="{FF2B5EF4-FFF2-40B4-BE49-F238E27FC236}">
                  <a16:creationId xmlns:a16="http://schemas.microsoft.com/office/drawing/2014/main" id="{0FD43722-EDD6-444F-B5C9-B1587C48A74B}"/>
                </a:ext>
              </a:extLst>
            </p:cNvPr>
            <p:cNvCxnSpPr>
              <a:cxnSpLocks/>
            </p:cNvCxnSpPr>
            <p:nvPr/>
          </p:nvCxnSpPr>
          <p:spPr>
            <a:xfrm rot="16200000">
              <a:off x="7727767" y="3234713"/>
              <a:ext cx="0" cy="1109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2B6FD27-6434-4D16-A371-9C28D3107702}"/>
              </a:ext>
            </a:extLst>
          </p:cNvPr>
          <p:cNvGrpSpPr/>
          <p:nvPr/>
        </p:nvGrpSpPr>
        <p:grpSpPr>
          <a:xfrm>
            <a:off x="1740059" y="3779691"/>
            <a:ext cx="561220" cy="248930"/>
            <a:chOff x="7312718" y="3165705"/>
            <a:chExt cx="561220" cy="248930"/>
          </a:xfrm>
        </p:grpSpPr>
        <p:sp>
          <p:nvSpPr>
            <p:cNvPr id="55" name="Freeform 15">
              <a:extLst>
                <a:ext uri="{FF2B5EF4-FFF2-40B4-BE49-F238E27FC236}">
                  <a16:creationId xmlns:a16="http://schemas.microsoft.com/office/drawing/2014/main" id="{02E5EE73-8C76-4222-9C85-CB65E492A911}"/>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6" name="Straight Connector 55">
              <a:extLst>
                <a:ext uri="{FF2B5EF4-FFF2-40B4-BE49-F238E27FC236}">
                  <a16:creationId xmlns:a16="http://schemas.microsoft.com/office/drawing/2014/main" id="{6EAA32A1-108C-47C0-ABD3-DD85887A2F3F}"/>
                </a:ext>
              </a:extLst>
            </p:cNvPr>
            <p:cNvCxnSpPr>
              <a:cxnSpLocks/>
            </p:cNvCxnSpPr>
            <p:nvPr/>
          </p:nvCxnSpPr>
          <p:spPr>
            <a:xfrm>
              <a:off x="7312718" y="3290170"/>
              <a:ext cx="4705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6A5586A-C88F-43EB-930D-66788E309F72}"/>
              </a:ext>
            </a:extLst>
          </p:cNvPr>
          <p:cNvGrpSpPr/>
          <p:nvPr/>
        </p:nvGrpSpPr>
        <p:grpSpPr>
          <a:xfrm>
            <a:off x="1740059" y="2610983"/>
            <a:ext cx="561220" cy="1293173"/>
            <a:chOff x="7312718" y="2900196"/>
            <a:chExt cx="561220" cy="1293173"/>
          </a:xfrm>
        </p:grpSpPr>
        <p:sp>
          <p:nvSpPr>
            <p:cNvPr id="58" name="Freeform 15">
              <a:extLst>
                <a:ext uri="{FF2B5EF4-FFF2-40B4-BE49-F238E27FC236}">
                  <a16:creationId xmlns:a16="http://schemas.microsoft.com/office/drawing/2014/main" id="{0845A79D-2E23-4CB8-92F8-397B9E7C3290}"/>
                </a:ext>
              </a:extLst>
            </p:cNvPr>
            <p:cNvSpPr/>
            <p:nvPr/>
          </p:nvSpPr>
          <p:spPr>
            <a:xfrm>
              <a:off x="7799864" y="3165705"/>
              <a:ext cx="74074" cy="248930"/>
            </a:xfrm>
            <a:custGeom>
              <a:avLst/>
              <a:gdLst>
                <a:gd name="connsiteX0" fmla="*/ 0 w 223520"/>
                <a:gd name="connsiteY0" fmla="*/ 0 h 690880"/>
                <a:gd name="connsiteX1" fmla="*/ 223520 w 223520"/>
                <a:gd name="connsiteY1" fmla="*/ 386080 h 690880"/>
                <a:gd name="connsiteX2" fmla="*/ 60960 w 223520"/>
                <a:gd name="connsiteY2" fmla="*/ 690880 h 690880"/>
                <a:gd name="connsiteX0" fmla="*/ 0 w 223520"/>
                <a:gd name="connsiteY0" fmla="*/ 0 h 761365"/>
                <a:gd name="connsiteX1" fmla="*/ 223520 w 223520"/>
                <a:gd name="connsiteY1" fmla="*/ 386080 h 761365"/>
                <a:gd name="connsiteX2" fmla="*/ 13335 w 223520"/>
                <a:gd name="connsiteY2" fmla="*/ 761365 h 761365"/>
                <a:gd name="connsiteX0" fmla="*/ 5715 w 229235"/>
                <a:gd name="connsiteY0" fmla="*/ 0 h 757555"/>
                <a:gd name="connsiteX1" fmla="*/ 229235 w 229235"/>
                <a:gd name="connsiteY1" fmla="*/ 386080 h 757555"/>
                <a:gd name="connsiteX2" fmla="*/ 0 w 229235"/>
                <a:gd name="connsiteY2" fmla="*/ 757555 h 757555"/>
                <a:gd name="connsiteX0" fmla="*/ 1905 w 225425"/>
                <a:gd name="connsiteY0" fmla="*/ 0 h 757555"/>
                <a:gd name="connsiteX1" fmla="*/ 225425 w 225425"/>
                <a:gd name="connsiteY1" fmla="*/ 386080 h 757555"/>
                <a:gd name="connsiteX2" fmla="*/ 0 w 225425"/>
                <a:gd name="connsiteY2" fmla="*/ 757555 h 757555"/>
                <a:gd name="connsiteX0" fmla="*/ 1905 w 225425"/>
                <a:gd name="connsiteY0" fmla="*/ 0 h 757555"/>
                <a:gd name="connsiteX1" fmla="*/ 225425 w 225425"/>
                <a:gd name="connsiteY1" fmla="*/ 370840 h 757555"/>
                <a:gd name="connsiteX2" fmla="*/ 0 w 225425"/>
                <a:gd name="connsiteY2" fmla="*/ 757555 h 757555"/>
              </a:gdLst>
              <a:ahLst/>
              <a:cxnLst>
                <a:cxn ang="0">
                  <a:pos x="connsiteX0" y="connsiteY0"/>
                </a:cxn>
                <a:cxn ang="0">
                  <a:pos x="connsiteX1" y="connsiteY1"/>
                </a:cxn>
                <a:cxn ang="0">
                  <a:pos x="connsiteX2" y="connsiteY2"/>
                </a:cxn>
              </a:cxnLst>
              <a:rect l="l" t="t" r="r" b="b"/>
              <a:pathLst>
                <a:path w="225425" h="757555">
                  <a:moveTo>
                    <a:pt x="1905" y="0"/>
                  </a:moveTo>
                  <a:lnTo>
                    <a:pt x="225425" y="370840"/>
                  </a:lnTo>
                  <a:lnTo>
                    <a:pt x="0" y="757555"/>
                  </a:lnTo>
                </a:path>
              </a:pathLst>
            </a:custGeom>
            <a:noFill/>
            <a:ln w="38100" cap="flat">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9" name="Straight Connector 58">
              <a:extLst>
                <a:ext uri="{FF2B5EF4-FFF2-40B4-BE49-F238E27FC236}">
                  <a16:creationId xmlns:a16="http://schemas.microsoft.com/office/drawing/2014/main" id="{CFA362D0-2312-4973-AF54-9F619A08404F}"/>
                </a:ext>
              </a:extLst>
            </p:cNvPr>
            <p:cNvCxnSpPr>
              <a:cxnSpLocks/>
            </p:cNvCxnSpPr>
            <p:nvPr/>
          </p:nvCxnSpPr>
          <p:spPr>
            <a:xfrm>
              <a:off x="7312718" y="3290170"/>
              <a:ext cx="4705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12D4D73-F72C-48B6-A459-E353B05916D8}"/>
                </a:ext>
              </a:extLst>
            </p:cNvPr>
            <p:cNvCxnSpPr>
              <a:cxnSpLocks/>
            </p:cNvCxnSpPr>
            <p:nvPr/>
          </p:nvCxnSpPr>
          <p:spPr>
            <a:xfrm>
              <a:off x="7312718" y="2900196"/>
              <a:ext cx="0" cy="12931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2C4E7996-6AB3-4422-915D-A60961B0BFF7}"/>
              </a:ext>
            </a:extLst>
          </p:cNvPr>
          <p:cNvSpPr/>
          <p:nvPr/>
        </p:nvSpPr>
        <p:spPr>
          <a:xfrm>
            <a:off x="1070044" y="3426008"/>
            <a:ext cx="2597284" cy="91252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CD667177-06F6-43D7-8D09-FFD79F7B30BC}"/>
              </a:ext>
            </a:extLst>
          </p:cNvPr>
          <p:cNvSpPr/>
          <p:nvPr/>
        </p:nvSpPr>
        <p:spPr>
          <a:xfrm>
            <a:off x="1070044" y="1808673"/>
            <a:ext cx="2597284" cy="85534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756E80EC-BABA-4F77-8C3E-AB4BB8237F38}"/>
              </a:ext>
            </a:extLst>
          </p:cNvPr>
          <p:cNvSpPr/>
          <p:nvPr/>
        </p:nvSpPr>
        <p:spPr>
          <a:xfrm>
            <a:off x="1070044" y="2662139"/>
            <a:ext cx="1324437" cy="85534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C75FBE24-2B7C-4428-89C9-8C40EC4F1339}"/>
              </a:ext>
            </a:extLst>
          </p:cNvPr>
          <p:cNvPicPr>
            <a:picLocks noChangeAspect="1"/>
          </p:cNvPicPr>
          <p:nvPr/>
        </p:nvPicPr>
        <p:blipFill>
          <a:blip r:embed="rId3"/>
          <a:stretch>
            <a:fillRect/>
          </a:stretch>
        </p:blipFill>
        <p:spPr>
          <a:xfrm>
            <a:off x="6011707" y="2296161"/>
            <a:ext cx="4023368" cy="2529310"/>
          </a:xfrm>
          <a:prstGeom prst="rect">
            <a:avLst/>
          </a:prstGeom>
        </p:spPr>
      </p:pic>
    </p:spTree>
    <p:extLst>
      <p:ext uri="{BB962C8B-B14F-4D97-AF65-F5344CB8AC3E}">
        <p14:creationId xmlns:p14="http://schemas.microsoft.com/office/powerpoint/2010/main" val="41725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8241174"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3 Loads: Gravity component</a:t>
            </a:r>
            <a:endParaRPr lang="en-US" sz="2800" dirty="0">
              <a:solidFill>
                <a:schemeClr val="accent1"/>
              </a:solidFill>
            </a:endParaRPr>
          </a:p>
        </p:txBody>
      </p:sp>
      <p:sp>
        <p:nvSpPr>
          <p:cNvPr id="101" name="TextBox 100">
            <a:extLst>
              <a:ext uri="{FF2B5EF4-FFF2-40B4-BE49-F238E27FC236}">
                <a16:creationId xmlns:a16="http://schemas.microsoft.com/office/drawing/2014/main" id="{666D157D-6958-4475-930E-89160C7E459F}"/>
              </a:ext>
            </a:extLst>
          </p:cNvPr>
          <p:cNvSpPr txBox="1"/>
          <p:nvPr/>
        </p:nvSpPr>
        <p:spPr>
          <a:xfrm>
            <a:off x="821546" y="5569085"/>
            <a:ext cx="11911959" cy="1593770"/>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”Gravity” component: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Creates a new GravityLoad</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Default to z = -1 factor</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Can be altered with the known GSA-like input methods</a:t>
            </a:r>
          </a:p>
        </p:txBody>
      </p:sp>
      <p:sp>
        <p:nvSpPr>
          <p:cNvPr id="102" name="Rectangle 101">
            <a:extLst>
              <a:ext uri="{FF2B5EF4-FFF2-40B4-BE49-F238E27FC236}">
                <a16:creationId xmlns:a16="http://schemas.microsoft.com/office/drawing/2014/main" id="{B9A6401C-FB99-4C59-84E7-4EC37DD82335}"/>
              </a:ext>
            </a:extLst>
          </p:cNvPr>
          <p:cNvSpPr/>
          <p:nvPr/>
        </p:nvSpPr>
        <p:spPr>
          <a:xfrm>
            <a:off x="8049366" y="2620167"/>
            <a:ext cx="1997198" cy="5924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140B10C-4635-4681-B52D-156C95E3CF0D}"/>
              </a:ext>
            </a:extLst>
          </p:cNvPr>
          <p:cNvSpPr/>
          <p:nvPr/>
        </p:nvSpPr>
        <p:spPr>
          <a:xfrm>
            <a:off x="8049366" y="4453890"/>
            <a:ext cx="1997198" cy="18087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TextBox 103">
            <a:extLst>
              <a:ext uri="{FF2B5EF4-FFF2-40B4-BE49-F238E27FC236}">
                <a16:creationId xmlns:a16="http://schemas.microsoft.com/office/drawing/2014/main" id="{5FF8C930-F999-4EC4-9C5E-52007BCD0F8F}"/>
              </a:ext>
            </a:extLst>
          </p:cNvPr>
          <p:cNvSpPr txBox="1"/>
          <p:nvPr/>
        </p:nvSpPr>
        <p:spPr>
          <a:xfrm>
            <a:off x="10200640" y="4739662"/>
            <a:ext cx="3703384" cy="338554"/>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Gravity load with odd inputs</a:t>
            </a:r>
          </a:p>
        </p:txBody>
      </p:sp>
      <p:grpSp>
        <p:nvGrpSpPr>
          <p:cNvPr id="67" name="Group 66">
            <a:extLst>
              <a:ext uri="{FF2B5EF4-FFF2-40B4-BE49-F238E27FC236}">
                <a16:creationId xmlns:a16="http://schemas.microsoft.com/office/drawing/2014/main" id="{D64F8AE0-EC43-4572-82E6-EE1AF54A1DE9}"/>
              </a:ext>
            </a:extLst>
          </p:cNvPr>
          <p:cNvGrpSpPr/>
          <p:nvPr/>
        </p:nvGrpSpPr>
        <p:grpSpPr>
          <a:xfrm>
            <a:off x="913189" y="1700698"/>
            <a:ext cx="2818011" cy="3161805"/>
            <a:chOff x="821546" y="3307088"/>
            <a:chExt cx="2818011" cy="3161805"/>
          </a:xfrm>
        </p:grpSpPr>
        <p:sp>
          <p:nvSpPr>
            <p:cNvPr id="68" name="Rectangle: Rounded Corners 67">
              <a:extLst>
                <a:ext uri="{FF2B5EF4-FFF2-40B4-BE49-F238E27FC236}">
                  <a16:creationId xmlns:a16="http://schemas.microsoft.com/office/drawing/2014/main" id="{B5541F50-F22A-4E73-8E50-CA5CA6A614DB}"/>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69" name="Freeform: Shape 68">
              <a:extLst>
                <a:ext uri="{FF2B5EF4-FFF2-40B4-BE49-F238E27FC236}">
                  <a16:creationId xmlns:a16="http://schemas.microsoft.com/office/drawing/2014/main" id="{EC0C5A9E-958C-4BA9-BE2E-588E4D61C256}"/>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3 Loads</a:t>
              </a:r>
            </a:p>
          </p:txBody>
        </p:sp>
      </p:grpSp>
      <p:sp>
        <p:nvSpPr>
          <p:cNvPr id="70" name="Rectangle: Rounded Corners 69">
            <a:extLst>
              <a:ext uri="{FF2B5EF4-FFF2-40B4-BE49-F238E27FC236}">
                <a16:creationId xmlns:a16="http://schemas.microsoft.com/office/drawing/2014/main" id="{62951018-C319-4AE1-8F86-58AEFF47C760}"/>
              </a:ext>
            </a:extLst>
          </p:cNvPr>
          <p:cNvSpPr/>
          <p:nvPr/>
        </p:nvSpPr>
        <p:spPr>
          <a:xfrm>
            <a:off x="1130824" y="2167586"/>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Gravity</a:t>
            </a:r>
          </a:p>
        </p:txBody>
      </p:sp>
      <p:sp>
        <p:nvSpPr>
          <p:cNvPr id="71" name="Rectangle: Rounded Corners 70">
            <a:extLst>
              <a:ext uri="{FF2B5EF4-FFF2-40B4-BE49-F238E27FC236}">
                <a16:creationId xmlns:a16="http://schemas.microsoft.com/office/drawing/2014/main" id="{2F8B0C91-7579-4776-931E-4D801F95AA76}"/>
              </a:ext>
            </a:extLst>
          </p:cNvPr>
          <p:cNvSpPr/>
          <p:nvPr/>
        </p:nvSpPr>
        <p:spPr>
          <a:xfrm>
            <a:off x="2483176" y="2167586"/>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Node</a:t>
            </a:r>
          </a:p>
        </p:txBody>
      </p:sp>
      <p:grpSp>
        <p:nvGrpSpPr>
          <p:cNvPr id="72" name="Group 71">
            <a:extLst>
              <a:ext uri="{FF2B5EF4-FFF2-40B4-BE49-F238E27FC236}">
                <a16:creationId xmlns:a16="http://schemas.microsoft.com/office/drawing/2014/main" id="{30BDF6B0-FEB2-44CC-B206-CC112C0BD424}"/>
              </a:ext>
            </a:extLst>
          </p:cNvPr>
          <p:cNvGrpSpPr/>
          <p:nvPr/>
        </p:nvGrpSpPr>
        <p:grpSpPr>
          <a:xfrm>
            <a:off x="1076768" y="3201254"/>
            <a:ext cx="1034890" cy="782288"/>
            <a:chOff x="7243685" y="3410623"/>
            <a:chExt cx="1034890" cy="782288"/>
          </a:xfrm>
        </p:grpSpPr>
        <p:grpSp>
          <p:nvGrpSpPr>
            <p:cNvPr id="73" name="Group 72">
              <a:extLst>
                <a:ext uri="{FF2B5EF4-FFF2-40B4-BE49-F238E27FC236}">
                  <a16:creationId xmlns:a16="http://schemas.microsoft.com/office/drawing/2014/main" id="{13B134E4-C12F-4A57-9A42-E9A3F1F122A6}"/>
                </a:ext>
              </a:extLst>
            </p:cNvPr>
            <p:cNvGrpSpPr/>
            <p:nvPr/>
          </p:nvGrpSpPr>
          <p:grpSpPr>
            <a:xfrm>
              <a:off x="7243685" y="3410623"/>
              <a:ext cx="1034890" cy="782288"/>
              <a:chOff x="1502570" y="4514610"/>
              <a:chExt cx="1034890" cy="782288"/>
            </a:xfrm>
          </p:grpSpPr>
          <p:sp>
            <p:nvSpPr>
              <p:cNvPr id="75" name="Rectangle: Rounded Corners 74">
                <a:extLst>
                  <a:ext uri="{FF2B5EF4-FFF2-40B4-BE49-F238E27FC236}">
                    <a16:creationId xmlns:a16="http://schemas.microsoft.com/office/drawing/2014/main" id="{45075CD3-7EE8-47D0-B551-76CB0093E845}"/>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76" name="Rectangle 75">
                <a:extLst>
                  <a:ext uri="{FF2B5EF4-FFF2-40B4-BE49-F238E27FC236}">
                    <a16:creationId xmlns:a16="http://schemas.microsoft.com/office/drawing/2014/main" id="{B9EFDD56-321E-43B6-978C-2DDBC8AF2340}"/>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80D49CA0-4F10-461A-88A7-4332E6559A5E}"/>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4" name="Rectangle: Rounded Corners 73">
              <a:extLst>
                <a:ext uri="{FF2B5EF4-FFF2-40B4-BE49-F238E27FC236}">
                  <a16:creationId xmlns:a16="http://schemas.microsoft.com/office/drawing/2014/main" id="{2B3CADFA-A173-4EC3-A329-D07D23C17CAA}"/>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Beam</a:t>
              </a:r>
            </a:p>
          </p:txBody>
        </p:sp>
      </p:grpSp>
      <p:grpSp>
        <p:nvGrpSpPr>
          <p:cNvPr id="78" name="Group 77">
            <a:extLst>
              <a:ext uri="{FF2B5EF4-FFF2-40B4-BE49-F238E27FC236}">
                <a16:creationId xmlns:a16="http://schemas.microsoft.com/office/drawing/2014/main" id="{42D7E602-553E-483E-A492-B5FD189B759E}"/>
              </a:ext>
            </a:extLst>
          </p:cNvPr>
          <p:cNvGrpSpPr/>
          <p:nvPr/>
        </p:nvGrpSpPr>
        <p:grpSpPr>
          <a:xfrm>
            <a:off x="2429120" y="3201254"/>
            <a:ext cx="1034890" cy="782288"/>
            <a:chOff x="7243685" y="3410623"/>
            <a:chExt cx="1034890" cy="782288"/>
          </a:xfrm>
        </p:grpSpPr>
        <p:grpSp>
          <p:nvGrpSpPr>
            <p:cNvPr id="79" name="Group 78">
              <a:extLst>
                <a:ext uri="{FF2B5EF4-FFF2-40B4-BE49-F238E27FC236}">
                  <a16:creationId xmlns:a16="http://schemas.microsoft.com/office/drawing/2014/main" id="{F5665203-CB78-406F-8BAC-33C655D03469}"/>
                </a:ext>
              </a:extLst>
            </p:cNvPr>
            <p:cNvGrpSpPr/>
            <p:nvPr/>
          </p:nvGrpSpPr>
          <p:grpSpPr>
            <a:xfrm>
              <a:off x="7243685" y="3410623"/>
              <a:ext cx="1034890" cy="782288"/>
              <a:chOff x="1502570" y="4514610"/>
              <a:chExt cx="1034890" cy="782288"/>
            </a:xfrm>
          </p:grpSpPr>
          <p:sp>
            <p:nvSpPr>
              <p:cNvPr id="81" name="Rectangle: Rounded Corners 80">
                <a:extLst>
                  <a:ext uri="{FF2B5EF4-FFF2-40B4-BE49-F238E27FC236}">
                    <a16:creationId xmlns:a16="http://schemas.microsoft.com/office/drawing/2014/main" id="{59A0C2AC-D33A-47D5-AAD6-6B32816D37A3}"/>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82" name="Rectangle 81">
                <a:extLst>
                  <a:ext uri="{FF2B5EF4-FFF2-40B4-BE49-F238E27FC236}">
                    <a16:creationId xmlns:a16="http://schemas.microsoft.com/office/drawing/2014/main" id="{2EC744F8-3D81-4D23-8FBD-8234BC57C84C}"/>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3" name="Rectangle 82">
                <a:extLst>
                  <a:ext uri="{FF2B5EF4-FFF2-40B4-BE49-F238E27FC236}">
                    <a16:creationId xmlns:a16="http://schemas.microsoft.com/office/drawing/2014/main" id="{C5AE2205-606D-4E1F-BBD7-B43C2A46B1D7}"/>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80" name="Rectangle: Rounded Corners 79">
              <a:extLst>
                <a:ext uri="{FF2B5EF4-FFF2-40B4-BE49-F238E27FC236}">
                  <a16:creationId xmlns:a16="http://schemas.microsoft.com/office/drawing/2014/main" id="{39EE0779-E80D-4A6F-A1E9-690F1155D416}"/>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Face</a:t>
              </a:r>
            </a:p>
          </p:txBody>
        </p:sp>
      </p:grpSp>
      <p:pic>
        <p:nvPicPr>
          <p:cNvPr id="2" name="Picture 1">
            <a:extLst>
              <a:ext uri="{FF2B5EF4-FFF2-40B4-BE49-F238E27FC236}">
                <a16:creationId xmlns:a16="http://schemas.microsoft.com/office/drawing/2014/main" id="{FBBB3C76-8E42-4D31-B84A-A7AEE5CCEEF8}"/>
              </a:ext>
            </a:extLst>
          </p:cNvPr>
          <p:cNvPicPr>
            <a:picLocks noChangeAspect="1"/>
          </p:cNvPicPr>
          <p:nvPr/>
        </p:nvPicPr>
        <p:blipFill>
          <a:blip r:embed="rId3"/>
          <a:stretch>
            <a:fillRect/>
          </a:stretch>
        </p:blipFill>
        <p:spPr>
          <a:xfrm>
            <a:off x="8773707" y="2255629"/>
            <a:ext cx="5986222" cy="2299395"/>
          </a:xfrm>
          <a:prstGeom prst="rect">
            <a:avLst/>
          </a:prstGeom>
        </p:spPr>
      </p:pic>
      <p:pic>
        <p:nvPicPr>
          <p:cNvPr id="3" name="Picture 2">
            <a:extLst>
              <a:ext uri="{FF2B5EF4-FFF2-40B4-BE49-F238E27FC236}">
                <a16:creationId xmlns:a16="http://schemas.microsoft.com/office/drawing/2014/main" id="{3031AC35-DCF0-4B10-85DE-DAEF3903277B}"/>
              </a:ext>
            </a:extLst>
          </p:cNvPr>
          <p:cNvPicPr>
            <a:picLocks noChangeAspect="1"/>
          </p:cNvPicPr>
          <p:nvPr/>
        </p:nvPicPr>
        <p:blipFill>
          <a:blip r:embed="rId4"/>
          <a:stretch>
            <a:fillRect/>
          </a:stretch>
        </p:blipFill>
        <p:spPr>
          <a:xfrm>
            <a:off x="5465696" y="2690951"/>
            <a:ext cx="2057400" cy="1428750"/>
          </a:xfrm>
          <a:prstGeom prst="rect">
            <a:avLst/>
          </a:prstGeom>
        </p:spPr>
      </p:pic>
      <p:sp>
        <p:nvSpPr>
          <p:cNvPr id="84" name="TextBox 83">
            <a:extLst>
              <a:ext uri="{FF2B5EF4-FFF2-40B4-BE49-F238E27FC236}">
                <a16:creationId xmlns:a16="http://schemas.microsoft.com/office/drawing/2014/main" id="{A08D2A42-26FD-41B3-9F69-5024DBE5D7AC}"/>
              </a:ext>
            </a:extLst>
          </p:cNvPr>
          <p:cNvSpPr txBox="1"/>
          <p:nvPr/>
        </p:nvSpPr>
        <p:spPr>
          <a:xfrm>
            <a:off x="5333584" y="4168306"/>
            <a:ext cx="2321624" cy="338554"/>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Gravity load default</a:t>
            </a:r>
          </a:p>
        </p:txBody>
      </p:sp>
      <p:sp>
        <p:nvSpPr>
          <p:cNvPr id="85" name="Rectangle 84">
            <a:extLst>
              <a:ext uri="{FF2B5EF4-FFF2-40B4-BE49-F238E27FC236}">
                <a16:creationId xmlns:a16="http://schemas.microsoft.com/office/drawing/2014/main" id="{2639EEF6-461D-426A-8364-2996883AC4E3}"/>
              </a:ext>
            </a:extLst>
          </p:cNvPr>
          <p:cNvSpPr/>
          <p:nvPr/>
        </p:nvSpPr>
        <p:spPr>
          <a:xfrm>
            <a:off x="1070044" y="3201254"/>
            <a:ext cx="2597284" cy="9162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85CCF754-6959-445D-A43A-8F8F51B4EB32}"/>
              </a:ext>
            </a:extLst>
          </p:cNvPr>
          <p:cNvSpPr/>
          <p:nvPr/>
        </p:nvSpPr>
        <p:spPr>
          <a:xfrm>
            <a:off x="2346960" y="2072946"/>
            <a:ext cx="1320368" cy="9162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414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8241174"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3 Loads: </a:t>
            </a:r>
            <a:r>
              <a:rPr lang="en-US" sz="2800" dirty="0" err="1">
                <a:solidFill>
                  <a:schemeClr val="accent1"/>
                </a:solidFill>
                <a:latin typeface="Segoe UI Light"/>
                <a:cs typeface="Segoe UI Light"/>
              </a:rPr>
              <a:t>NodeLoad</a:t>
            </a:r>
            <a:r>
              <a:rPr lang="en-US" sz="2800" dirty="0">
                <a:solidFill>
                  <a:schemeClr val="accent1"/>
                </a:solidFill>
                <a:latin typeface="Segoe UI Light"/>
                <a:cs typeface="Segoe UI Light"/>
              </a:rPr>
              <a:t> component</a:t>
            </a:r>
            <a:endParaRPr lang="en-US" sz="2800" dirty="0">
              <a:solidFill>
                <a:schemeClr val="accent1"/>
              </a:solidFill>
            </a:endParaRPr>
          </a:p>
        </p:txBody>
      </p:sp>
      <p:sp>
        <p:nvSpPr>
          <p:cNvPr id="101" name="TextBox 100">
            <a:extLst>
              <a:ext uri="{FF2B5EF4-FFF2-40B4-BE49-F238E27FC236}">
                <a16:creationId xmlns:a16="http://schemas.microsoft.com/office/drawing/2014/main" id="{666D157D-6958-4475-930E-89160C7E459F}"/>
              </a:ext>
            </a:extLst>
          </p:cNvPr>
          <p:cNvSpPr txBox="1"/>
          <p:nvPr/>
        </p:nvSpPr>
        <p:spPr>
          <a:xfrm>
            <a:off x="821546" y="5569085"/>
            <a:ext cx="11911959" cy="1218410"/>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”NodeLoad” component: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Creates a new NodeLoad from a nodelist and load value</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Default direction z</a:t>
            </a:r>
          </a:p>
        </p:txBody>
      </p:sp>
      <p:sp>
        <p:nvSpPr>
          <p:cNvPr id="102" name="Rectangle 101">
            <a:extLst>
              <a:ext uri="{FF2B5EF4-FFF2-40B4-BE49-F238E27FC236}">
                <a16:creationId xmlns:a16="http://schemas.microsoft.com/office/drawing/2014/main" id="{B9A6401C-FB99-4C59-84E7-4EC37DD82335}"/>
              </a:ext>
            </a:extLst>
          </p:cNvPr>
          <p:cNvSpPr/>
          <p:nvPr/>
        </p:nvSpPr>
        <p:spPr>
          <a:xfrm>
            <a:off x="8049366" y="2620167"/>
            <a:ext cx="1997198" cy="5924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140B10C-4635-4681-B52D-156C95E3CF0D}"/>
              </a:ext>
            </a:extLst>
          </p:cNvPr>
          <p:cNvSpPr/>
          <p:nvPr/>
        </p:nvSpPr>
        <p:spPr>
          <a:xfrm>
            <a:off x="8049366" y="4453890"/>
            <a:ext cx="1997198" cy="18087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D64F8AE0-EC43-4572-82E6-EE1AF54A1DE9}"/>
              </a:ext>
            </a:extLst>
          </p:cNvPr>
          <p:cNvGrpSpPr/>
          <p:nvPr/>
        </p:nvGrpSpPr>
        <p:grpSpPr>
          <a:xfrm>
            <a:off x="913189" y="1700698"/>
            <a:ext cx="2818011" cy="3161805"/>
            <a:chOff x="821546" y="3307088"/>
            <a:chExt cx="2818011" cy="3161805"/>
          </a:xfrm>
        </p:grpSpPr>
        <p:sp>
          <p:nvSpPr>
            <p:cNvPr id="68" name="Rectangle: Rounded Corners 67">
              <a:extLst>
                <a:ext uri="{FF2B5EF4-FFF2-40B4-BE49-F238E27FC236}">
                  <a16:creationId xmlns:a16="http://schemas.microsoft.com/office/drawing/2014/main" id="{B5541F50-F22A-4E73-8E50-CA5CA6A614DB}"/>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69" name="Freeform: Shape 68">
              <a:extLst>
                <a:ext uri="{FF2B5EF4-FFF2-40B4-BE49-F238E27FC236}">
                  <a16:creationId xmlns:a16="http://schemas.microsoft.com/office/drawing/2014/main" id="{EC0C5A9E-958C-4BA9-BE2E-588E4D61C256}"/>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3 Loads</a:t>
              </a:r>
            </a:p>
          </p:txBody>
        </p:sp>
      </p:grpSp>
      <p:sp>
        <p:nvSpPr>
          <p:cNvPr id="70" name="Rectangle: Rounded Corners 69">
            <a:extLst>
              <a:ext uri="{FF2B5EF4-FFF2-40B4-BE49-F238E27FC236}">
                <a16:creationId xmlns:a16="http://schemas.microsoft.com/office/drawing/2014/main" id="{62951018-C319-4AE1-8F86-58AEFF47C760}"/>
              </a:ext>
            </a:extLst>
          </p:cNvPr>
          <p:cNvSpPr/>
          <p:nvPr/>
        </p:nvSpPr>
        <p:spPr>
          <a:xfrm>
            <a:off x="1130824" y="2167586"/>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Gravity</a:t>
            </a:r>
          </a:p>
        </p:txBody>
      </p:sp>
      <p:sp>
        <p:nvSpPr>
          <p:cNvPr id="71" name="Rectangle: Rounded Corners 70">
            <a:extLst>
              <a:ext uri="{FF2B5EF4-FFF2-40B4-BE49-F238E27FC236}">
                <a16:creationId xmlns:a16="http://schemas.microsoft.com/office/drawing/2014/main" id="{2F8B0C91-7579-4776-931E-4D801F95AA76}"/>
              </a:ext>
            </a:extLst>
          </p:cNvPr>
          <p:cNvSpPr/>
          <p:nvPr/>
        </p:nvSpPr>
        <p:spPr>
          <a:xfrm>
            <a:off x="2483176" y="2167586"/>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Node</a:t>
            </a:r>
          </a:p>
        </p:txBody>
      </p:sp>
      <p:grpSp>
        <p:nvGrpSpPr>
          <p:cNvPr id="72" name="Group 71">
            <a:extLst>
              <a:ext uri="{FF2B5EF4-FFF2-40B4-BE49-F238E27FC236}">
                <a16:creationId xmlns:a16="http://schemas.microsoft.com/office/drawing/2014/main" id="{30BDF6B0-FEB2-44CC-B206-CC112C0BD424}"/>
              </a:ext>
            </a:extLst>
          </p:cNvPr>
          <p:cNvGrpSpPr/>
          <p:nvPr/>
        </p:nvGrpSpPr>
        <p:grpSpPr>
          <a:xfrm>
            <a:off x="1076768" y="3201254"/>
            <a:ext cx="1034890" cy="782288"/>
            <a:chOff x="7243685" y="3410623"/>
            <a:chExt cx="1034890" cy="782288"/>
          </a:xfrm>
        </p:grpSpPr>
        <p:grpSp>
          <p:nvGrpSpPr>
            <p:cNvPr id="73" name="Group 72">
              <a:extLst>
                <a:ext uri="{FF2B5EF4-FFF2-40B4-BE49-F238E27FC236}">
                  <a16:creationId xmlns:a16="http://schemas.microsoft.com/office/drawing/2014/main" id="{13B134E4-C12F-4A57-9A42-E9A3F1F122A6}"/>
                </a:ext>
              </a:extLst>
            </p:cNvPr>
            <p:cNvGrpSpPr/>
            <p:nvPr/>
          </p:nvGrpSpPr>
          <p:grpSpPr>
            <a:xfrm>
              <a:off x="7243685" y="3410623"/>
              <a:ext cx="1034890" cy="782288"/>
              <a:chOff x="1502570" y="4514610"/>
              <a:chExt cx="1034890" cy="782288"/>
            </a:xfrm>
          </p:grpSpPr>
          <p:sp>
            <p:nvSpPr>
              <p:cNvPr id="75" name="Rectangle: Rounded Corners 74">
                <a:extLst>
                  <a:ext uri="{FF2B5EF4-FFF2-40B4-BE49-F238E27FC236}">
                    <a16:creationId xmlns:a16="http://schemas.microsoft.com/office/drawing/2014/main" id="{45075CD3-7EE8-47D0-B551-76CB0093E845}"/>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76" name="Rectangle 75">
                <a:extLst>
                  <a:ext uri="{FF2B5EF4-FFF2-40B4-BE49-F238E27FC236}">
                    <a16:creationId xmlns:a16="http://schemas.microsoft.com/office/drawing/2014/main" id="{B9EFDD56-321E-43B6-978C-2DDBC8AF2340}"/>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80D49CA0-4F10-461A-88A7-4332E6559A5E}"/>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4" name="Rectangle: Rounded Corners 73">
              <a:extLst>
                <a:ext uri="{FF2B5EF4-FFF2-40B4-BE49-F238E27FC236}">
                  <a16:creationId xmlns:a16="http://schemas.microsoft.com/office/drawing/2014/main" id="{2B3CADFA-A173-4EC3-A329-D07D23C17CAA}"/>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Beam</a:t>
              </a:r>
            </a:p>
          </p:txBody>
        </p:sp>
      </p:grpSp>
      <p:grpSp>
        <p:nvGrpSpPr>
          <p:cNvPr id="78" name="Group 77">
            <a:extLst>
              <a:ext uri="{FF2B5EF4-FFF2-40B4-BE49-F238E27FC236}">
                <a16:creationId xmlns:a16="http://schemas.microsoft.com/office/drawing/2014/main" id="{42D7E602-553E-483E-A492-B5FD189B759E}"/>
              </a:ext>
            </a:extLst>
          </p:cNvPr>
          <p:cNvGrpSpPr/>
          <p:nvPr/>
        </p:nvGrpSpPr>
        <p:grpSpPr>
          <a:xfrm>
            <a:off x="2429120" y="3201254"/>
            <a:ext cx="1034890" cy="782288"/>
            <a:chOff x="7243685" y="3410623"/>
            <a:chExt cx="1034890" cy="782288"/>
          </a:xfrm>
        </p:grpSpPr>
        <p:grpSp>
          <p:nvGrpSpPr>
            <p:cNvPr id="79" name="Group 78">
              <a:extLst>
                <a:ext uri="{FF2B5EF4-FFF2-40B4-BE49-F238E27FC236}">
                  <a16:creationId xmlns:a16="http://schemas.microsoft.com/office/drawing/2014/main" id="{F5665203-CB78-406F-8BAC-33C655D03469}"/>
                </a:ext>
              </a:extLst>
            </p:cNvPr>
            <p:cNvGrpSpPr/>
            <p:nvPr/>
          </p:nvGrpSpPr>
          <p:grpSpPr>
            <a:xfrm>
              <a:off x="7243685" y="3410623"/>
              <a:ext cx="1034890" cy="782288"/>
              <a:chOff x="1502570" y="4514610"/>
              <a:chExt cx="1034890" cy="782288"/>
            </a:xfrm>
          </p:grpSpPr>
          <p:sp>
            <p:nvSpPr>
              <p:cNvPr id="81" name="Rectangle: Rounded Corners 80">
                <a:extLst>
                  <a:ext uri="{FF2B5EF4-FFF2-40B4-BE49-F238E27FC236}">
                    <a16:creationId xmlns:a16="http://schemas.microsoft.com/office/drawing/2014/main" id="{59A0C2AC-D33A-47D5-AAD6-6B32816D37A3}"/>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82" name="Rectangle 81">
                <a:extLst>
                  <a:ext uri="{FF2B5EF4-FFF2-40B4-BE49-F238E27FC236}">
                    <a16:creationId xmlns:a16="http://schemas.microsoft.com/office/drawing/2014/main" id="{2EC744F8-3D81-4D23-8FBD-8234BC57C84C}"/>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3" name="Rectangle 82">
                <a:extLst>
                  <a:ext uri="{FF2B5EF4-FFF2-40B4-BE49-F238E27FC236}">
                    <a16:creationId xmlns:a16="http://schemas.microsoft.com/office/drawing/2014/main" id="{C5AE2205-606D-4E1F-BBD7-B43C2A46B1D7}"/>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80" name="Rectangle: Rounded Corners 79">
              <a:extLst>
                <a:ext uri="{FF2B5EF4-FFF2-40B4-BE49-F238E27FC236}">
                  <a16:creationId xmlns:a16="http://schemas.microsoft.com/office/drawing/2014/main" id="{39EE0779-E80D-4A6F-A1E9-690F1155D416}"/>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Face</a:t>
              </a:r>
            </a:p>
          </p:txBody>
        </p:sp>
      </p:grpSp>
      <p:sp>
        <p:nvSpPr>
          <p:cNvPr id="84" name="TextBox 83">
            <a:extLst>
              <a:ext uri="{FF2B5EF4-FFF2-40B4-BE49-F238E27FC236}">
                <a16:creationId xmlns:a16="http://schemas.microsoft.com/office/drawing/2014/main" id="{A08D2A42-26FD-41B3-9F69-5024DBE5D7AC}"/>
              </a:ext>
            </a:extLst>
          </p:cNvPr>
          <p:cNvSpPr txBox="1"/>
          <p:nvPr/>
        </p:nvSpPr>
        <p:spPr>
          <a:xfrm>
            <a:off x="6874387" y="4168306"/>
            <a:ext cx="2321624" cy="338554"/>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NodeLoad component</a:t>
            </a:r>
          </a:p>
        </p:txBody>
      </p:sp>
      <p:sp>
        <p:nvSpPr>
          <p:cNvPr id="85" name="Rectangle 84">
            <a:extLst>
              <a:ext uri="{FF2B5EF4-FFF2-40B4-BE49-F238E27FC236}">
                <a16:creationId xmlns:a16="http://schemas.microsoft.com/office/drawing/2014/main" id="{2639EEF6-461D-426A-8364-2996883AC4E3}"/>
              </a:ext>
            </a:extLst>
          </p:cNvPr>
          <p:cNvSpPr/>
          <p:nvPr/>
        </p:nvSpPr>
        <p:spPr>
          <a:xfrm>
            <a:off x="1070044" y="3201254"/>
            <a:ext cx="2597284" cy="9162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85CCF754-6959-445D-A43A-8F8F51B4EB32}"/>
              </a:ext>
            </a:extLst>
          </p:cNvPr>
          <p:cNvSpPr/>
          <p:nvPr/>
        </p:nvSpPr>
        <p:spPr>
          <a:xfrm>
            <a:off x="1048318" y="2072946"/>
            <a:ext cx="1320368" cy="9162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8FC34D45-724D-4536-8348-5CA7C707B8A7}"/>
              </a:ext>
            </a:extLst>
          </p:cNvPr>
          <p:cNvPicPr>
            <a:picLocks noChangeAspect="1"/>
          </p:cNvPicPr>
          <p:nvPr/>
        </p:nvPicPr>
        <p:blipFill>
          <a:blip r:embed="rId3"/>
          <a:stretch>
            <a:fillRect/>
          </a:stretch>
        </p:blipFill>
        <p:spPr>
          <a:xfrm>
            <a:off x="5601441" y="2251910"/>
            <a:ext cx="4895850" cy="1857375"/>
          </a:xfrm>
          <a:prstGeom prst="rect">
            <a:avLst/>
          </a:prstGeom>
        </p:spPr>
      </p:pic>
    </p:spTree>
    <p:extLst>
      <p:ext uri="{BB962C8B-B14F-4D97-AF65-F5344CB8AC3E}">
        <p14:creationId xmlns:p14="http://schemas.microsoft.com/office/powerpoint/2010/main" val="8085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8241174"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3 Loads: </a:t>
            </a:r>
            <a:r>
              <a:rPr lang="en-US" sz="2800" dirty="0" err="1">
                <a:solidFill>
                  <a:schemeClr val="accent1"/>
                </a:solidFill>
                <a:latin typeface="Segoe UI Light"/>
                <a:cs typeface="Segoe UI Light"/>
              </a:rPr>
              <a:t>BeamLoad</a:t>
            </a:r>
            <a:r>
              <a:rPr lang="en-US" sz="2800" dirty="0">
                <a:solidFill>
                  <a:schemeClr val="accent1"/>
                </a:solidFill>
                <a:latin typeface="Segoe UI Light"/>
                <a:cs typeface="Segoe UI Light"/>
              </a:rPr>
              <a:t> component</a:t>
            </a:r>
            <a:endParaRPr lang="en-US" sz="2800" dirty="0">
              <a:solidFill>
                <a:schemeClr val="accent1"/>
              </a:solidFill>
            </a:endParaRPr>
          </a:p>
        </p:txBody>
      </p:sp>
      <p:sp>
        <p:nvSpPr>
          <p:cNvPr id="101" name="TextBox 100">
            <a:extLst>
              <a:ext uri="{FF2B5EF4-FFF2-40B4-BE49-F238E27FC236}">
                <a16:creationId xmlns:a16="http://schemas.microsoft.com/office/drawing/2014/main" id="{666D157D-6958-4475-930E-89160C7E459F}"/>
              </a:ext>
            </a:extLst>
          </p:cNvPr>
          <p:cNvSpPr txBox="1"/>
          <p:nvPr/>
        </p:nvSpPr>
        <p:spPr>
          <a:xfrm>
            <a:off x="821546" y="6130162"/>
            <a:ext cx="11911959" cy="1593770"/>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”BeamLoad” component: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Right-click menu to toggle between load types: Point, Uniform, Linear, Patch or Triliniar</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Static inputs for load case, element list, axis, direction and projection (with defaults)</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Input adapts to the selected load type as known from GSA:</a:t>
            </a:r>
          </a:p>
        </p:txBody>
      </p:sp>
      <p:sp>
        <p:nvSpPr>
          <p:cNvPr id="102" name="Rectangle 101">
            <a:extLst>
              <a:ext uri="{FF2B5EF4-FFF2-40B4-BE49-F238E27FC236}">
                <a16:creationId xmlns:a16="http://schemas.microsoft.com/office/drawing/2014/main" id="{B9A6401C-FB99-4C59-84E7-4EC37DD82335}"/>
              </a:ext>
            </a:extLst>
          </p:cNvPr>
          <p:cNvSpPr/>
          <p:nvPr/>
        </p:nvSpPr>
        <p:spPr>
          <a:xfrm>
            <a:off x="8049366" y="2620167"/>
            <a:ext cx="1997198" cy="5924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F140B10C-4635-4681-B52D-156C95E3CF0D}"/>
              </a:ext>
            </a:extLst>
          </p:cNvPr>
          <p:cNvSpPr/>
          <p:nvPr/>
        </p:nvSpPr>
        <p:spPr>
          <a:xfrm>
            <a:off x="8049366" y="4453890"/>
            <a:ext cx="1997198" cy="18087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Group 66">
            <a:extLst>
              <a:ext uri="{FF2B5EF4-FFF2-40B4-BE49-F238E27FC236}">
                <a16:creationId xmlns:a16="http://schemas.microsoft.com/office/drawing/2014/main" id="{D64F8AE0-EC43-4572-82E6-EE1AF54A1DE9}"/>
              </a:ext>
            </a:extLst>
          </p:cNvPr>
          <p:cNvGrpSpPr/>
          <p:nvPr/>
        </p:nvGrpSpPr>
        <p:grpSpPr>
          <a:xfrm>
            <a:off x="913189" y="1700698"/>
            <a:ext cx="2818011" cy="3161805"/>
            <a:chOff x="821546" y="3307088"/>
            <a:chExt cx="2818011" cy="3161805"/>
          </a:xfrm>
        </p:grpSpPr>
        <p:sp>
          <p:nvSpPr>
            <p:cNvPr id="68" name="Rectangle: Rounded Corners 67">
              <a:extLst>
                <a:ext uri="{FF2B5EF4-FFF2-40B4-BE49-F238E27FC236}">
                  <a16:creationId xmlns:a16="http://schemas.microsoft.com/office/drawing/2014/main" id="{B5541F50-F22A-4E73-8E50-CA5CA6A614DB}"/>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69" name="Freeform: Shape 68">
              <a:extLst>
                <a:ext uri="{FF2B5EF4-FFF2-40B4-BE49-F238E27FC236}">
                  <a16:creationId xmlns:a16="http://schemas.microsoft.com/office/drawing/2014/main" id="{EC0C5A9E-958C-4BA9-BE2E-588E4D61C256}"/>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3 Loads</a:t>
              </a:r>
            </a:p>
          </p:txBody>
        </p:sp>
      </p:grpSp>
      <p:sp>
        <p:nvSpPr>
          <p:cNvPr id="70" name="Rectangle: Rounded Corners 69">
            <a:extLst>
              <a:ext uri="{FF2B5EF4-FFF2-40B4-BE49-F238E27FC236}">
                <a16:creationId xmlns:a16="http://schemas.microsoft.com/office/drawing/2014/main" id="{62951018-C319-4AE1-8F86-58AEFF47C760}"/>
              </a:ext>
            </a:extLst>
          </p:cNvPr>
          <p:cNvSpPr/>
          <p:nvPr/>
        </p:nvSpPr>
        <p:spPr>
          <a:xfrm>
            <a:off x="1130824" y="2167586"/>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Gravity</a:t>
            </a:r>
          </a:p>
        </p:txBody>
      </p:sp>
      <p:sp>
        <p:nvSpPr>
          <p:cNvPr id="71" name="Rectangle: Rounded Corners 70">
            <a:extLst>
              <a:ext uri="{FF2B5EF4-FFF2-40B4-BE49-F238E27FC236}">
                <a16:creationId xmlns:a16="http://schemas.microsoft.com/office/drawing/2014/main" id="{2F8B0C91-7579-4776-931E-4D801F95AA76}"/>
              </a:ext>
            </a:extLst>
          </p:cNvPr>
          <p:cNvSpPr/>
          <p:nvPr/>
        </p:nvSpPr>
        <p:spPr>
          <a:xfrm>
            <a:off x="2483176" y="2167586"/>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Node</a:t>
            </a:r>
          </a:p>
        </p:txBody>
      </p:sp>
      <p:grpSp>
        <p:nvGrpSpPr>
          <p:cNvPr id="72" name="Group 71">
            <a:extLst>
              <a:ext uri="{FF2B5EF4-FFF2-40B4-BE49-F238E27FC236}">
                <a16:creationId xmlns:a16="http://schemas.microsoft.com/office/drawing/2014/main" id="{30BDF6B0-FEB2-44CC-B206-CC112C0BD424}"/>
              </a:ext>
            </a:extLst>
          </p:cNvPr>
          <p:cNvGrpSpPr/>
          <p:nvPr/>
        </p:nvGrpSpPr>
        <p:grpSpPr>
          <a:xfrm>
            <a:off x="1076768" y="3201254"/>
            <a:ext cx="1034890" cy="782288"/>
            <a:chOff x="7243685" y="3410623"/>
            <a:chExt cx="1034890" cy="782288"/>
          </a:xfrm>
        </p:grpSpPr>
        <p:grpSp>
          <p:nvGrpSpPr>
            <p:cNvPr id="73" name="Group 72">
              <a:extLst>
                <a:ext uri="{FF2B5EF4-FFF2-40B4-BE49-F238E27FC236}">
                  <a16:creationId xmlns:a16="http://schemas.microsoft.com/office/drawing/2014/main" id="{13B134E4-C12F-4A57-9A42-E9A3F1F122A6}"/>
                </a:ext>
              </a:extLst>
            </p:cNvPr>
            <p:cNvGrpSpPr/>
            <p:nvPr/>
          </p:nvGrpSpPr>
          <p:grpSpPr>
            <a:xfrm>
              <a:off x="7243685" y="3410623"/>
              <a:ext cx="1034890" cy="782288"/>
              <a:chOff x="1502570" y="4514610"/>
              <a:chExt cx="1034890" cy="782288"/>
            </a:xfrm>
          </p:grpSpPr>
          <p:sp>
            <p:nvSpPr>
              <p:cNvPr id="75" name="Rectangle: Rounded Corners 74">
                <a:extLst>
                  <a:ext uri="{FF2B5EF4-FFF2-40B4-BE49-F238E27FC236}">
                    <a16:creationId xmlns:a16="http://schemas.microsoft.com/office/drawing/2014/main" id="{45075CD3-7EE8-47D0-B551-76CB0093E845}"/>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76" name="Rectangle 75">
                <a:extLst>
                  <a:ext uri="{FF2B5EF4-FFF2-40B4-BE49-F238E27FC236}">
                    <a16:creationId xmlns:a16="http://schemas.microsoft.com/office/drawing/2014/main" id="{B9EFDD56-321E-43B6-978C-2DDBC8AF2340}"/>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80D49CA0-4F10-461A-88A7-4332E6559A5E}"/>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4" name="Rectangle: Rounded Corners 73">
              <a:extLst>
                <a:ext uri="{FF2B5EF4-FFF2-40B4-BE49-F238E27FC236}">
                  <a16:creationId xmlns:a16="http://schemas.microsoft.com/office/drawing/2014/main" id="{2B3CADFA-A173-4EC3-A329-D07D23C17CAA}"/>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Beam</a:t>
              </a:r>
            </a:p>
          </p:txBody>
        </p:sp>
      </p:grpSp>
      <p:grpSp>
        <p:nvGrpSpPr>
          <p:cNvPr id="78" name="Group 77">
            <a:extLst>
              <a:ext uri="{FF2B5EF4-FFF2-40B4-BE49-F238E27FC236}">
                <a16:creationId xmlns:a16="http://schemas.microsoft.com/office/drawing/2014/main" id="{42D7E602-553E-483E-A492-B5FD189B759E}"/>
              </a:ext>
            </a:extLst>
          </p:cNvPr>
          <p:cNvGrpSpPr/>
          <p:nvPr/>
        </p:nvGrpSpPr>
        <p:grpSpPr>
          <a:xfrm>
            <a:off x="2429120" y="3201254"/>
            <a:ext cx="1034890" cy="782288"/>
            <a:chOff x="7243685" y="3410623"/>
            <a:chExt cx="1034890" cy="782288"/>
          </a:xfrm>
        </p:grpSpPr>
        <p:grpSp>
          <p:nvGrpSpPr>
            <p:cNvPr id="79" name="Group 78">
              <a:extLst>
                <a:ext uri="{FF2B5EF4-FFF2-40B4-BE49-F238E27FC236}">
                  <a16:creationId xmlns:a16="http://schemas.microsoft.com/office/drawing/2014/main" id="{F5665203-CB78-406F-8BAC-33C655D03469}"/>
                </a:ext>
              </a:extLst>
            </p:cNvPr>
            <p:cNvGrpSpPr/>
            <p:nvPr/>
          </p:nvGrpSpPr>
          <p:grpSpPr>
            <a:xfrm>
              <a:off x="7243685" y="3410623"/>
              <a:ext cx="1034890" cy="782288"/>
              <a:chOff x="1502570" y="4514610"/>
              <a:chExt cx="1034890" cy="782288"/>
            </a:xfrm>
          </p:grpSpPr>
          <p:sp>
            <p:nvSpPr>
              <p:cNvPr id="81" name="Rectangle: Rounded Corners 80">
                <a:extLst>
                  <a:ext uri="{FF2B5EF4-FFF2-40B4-BE49-F238E27FC236}">
                    <a16:creationId xmlns:a16="http://schemas.microsoft.com/office/drawing/2014/main" id="{59A0C2AC-D33A-47D5-AAD6-6B32816D37A3}"/>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82" name="Rectangle 81">
                <a:extLst>
                  <a:ext uri="{FF2B5EF4-FFF2-40B4-BE49-F238E27FC236}">
                    <a16:creationId xmlns:a16="http://schemas.microsoft.com/office/drawing/2014/main" id="{2EC744F8-3D81-4D23-8FBD-8234BC57C84C}"/>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3" name="Rectangle 82">
                <a:extLst>
                  <a:ext uri="{FF2B5EF4-FFF2-40B4-BE49-F238E27FC236}">
                    <a16:creationId xmlns:a16="http://schemas.microsoft.com/office/drawing/2014/main" id="{C5AE2205-606D-4E1F-BBD7-B43C2A46B1D7}"/>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80" name="Rectangle: Rounded Corners 79">
              <a:extLst>
                <a:ext uri="{FF2B5EF4-FFF2-40B4-BE49-F238E27FC236}">
                  <a16:creationId xmlns:a16="http://schemas.microsoft.com/office/drawing/2014/main" id="{39EE0779-E80D-4A6F-A1E9-690F1155D416}"/>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Face</a:t>
              </a:r>
            </a:p>
          </p:txBody>
        </p:sp>
      </p:grpSp>
      <p:sp>
        <p:nvSpPr>
          <p:cNvPr id="84" name="TextBox 83">
            <a:extLst>
              <a:ext uri="{FF2B5EF4-FFF2-40B4-BE49-F238E27FC236}">
                <a16:creationId xmlns:a16="http://schemas.microsoft.com/office/drawing/2014/main" id="{A08D2A42-26FD-41B3-9F69-5024DBE5D7AC}"/>
              </a:ext>
            </a:extLst>
          </p:cNvPr>
          <p:cNvSpPr txBox="1"/>
          <p:nvPr/>
        </p:nvSpPr>
        <p:spPr>
          <a:xfrm>
            <a:off x="4846794" y="5545692"/>
            <a:ext cx="3580892" cy="338554"/>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BeamLoad right-click optoins</a:t>
            </a:r>
          </a:p>
        </p:txBody>
      </p:sp>
      <p:sp>
        <p:nvSpPr>
          <p:cNvPr id="85" name="Rectangle 84">
            <a:extLst>
              <a:ext uri="{FF2B5EF4-FFF2-40B4-BE49-F238E27FC236}">
                <a16:creationId xmlns:a16="http://schemas.microsoft.com/office/drawing/2014/main" id="{2639EEF6-461D-426A-8364-2996883AC4E3}"/>
              </a:ext>
            </a:extLst>
          </p:cNvPr>
          <p:cNvSpPr/>
          <p:nvPr/>
        </p:nvSpPr>
        <p:spPr>
          <a:xfrm>
            <a:off x="2353297" y="3201254"/>
            <a:ext cx="1223023" cy="9162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85CCF754-6959-445D-A43A-8F8F51B4EB32}"/>
              </a:ext>
            </a:extLst>
          </p:cNvPr>
          <p:cNvSpPr/>
          <p:nvPr/>
        </p:nvSpPr>
        <p:spPr>
          <a:xfrm>
            <a:off x="1048318" y="2072946"/>
            <a:ext cx="2528002" cy="9162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9EA58BBC-90FA-4851-A07E-4A7A5AA20CC1}"/>
              </a:ext>
            </a:extLst>
          </p:cNvPr>
          <p:cNvPicPr>
            <a:picLocks noChangeAspect="1"/>
          </p:cNvPicPr>
          <p:nvPr/>
        </p:nvPicPr>
        <p:blipFill rotWithShape="1">
          <a:blip r:embed="rId3"/>
          <a:srcRect l="49794" t="28814" r="44360" b="48370"/>
          <a:stretch/>
        </p:blipFill>
        <p:spPr>
          <a:xfrm>
            <a:off x="5109124" y="1700698"/>
            <a:ext cx="3309008" cy="3802302"/>
          </a:xfrm>
          <a:prstGeom prst="rect">
            <a:avLst/>
          </a:prstGeom>
        </p:spPr>
      </p:pic>
      <p:pic>
        <p:nvPicPr>
          <p:cNvPr id="3" name="Picture 2">
            <a:extLst>
              <a:ext uri="{FF2B5EF4-FFF2-40B4-BE49-F238E27FC236}">
                <a16:creationId xmlns:a16="http://schemas.microsoft.com/office/drawing/2014/main" id="{E147C2DC-A480-441D-B1F5-2A658D345AF9}"/>
              </a:ext>
            </a:extLst>
          </p:cNvPr>
          <p:cNvPicPr>
            <a:picLocks noChangeAspect="1"/>
          </p:cNvPicPr>
          <p:nvPr/>
        </p:nvPicPr>
        <p:blipFill>
          <a:blip r:embed="rId4"/>
          <a:stretch>
            <a:fillRect/>
          </a:stretch>
        </p:blipFill>
        <p:spPr>
          <a:xfrm>
            <a:off x="547429" y="8050810"/>
            <a:ext cx="13188891" cy="1703956"/>
          </a:xfrm>
          <a:prstGeom prst="rect">
            <a:avLst/>
          </a:prstGeom>
        </p:spPr>
      </p:pic>
      <p:sp>
        <p:nvSpPr>
          <p:cNvPr id="31" name="Rectangle: Rounded Corners 30">
            <a:extLst>
              <a:ext uri="{FF2B5EF4-FFF2-40B4-BE49-F238E27FC236}">
                <a16:creationId xmlns:a16="http://schemas.microsoft.com/office/drawing/2014/main" id="{BE6CA593-3266-4992-A14B-08F63750C8B2}"/>
              </a:ext>
            </a:extLst>
          </p:cNvPr>
          <p:cNvSpPr/>
          <p:nvPr/>
        </p:nvSpPr>
        <p:spPr>
          <a:xfrm>
            <a:off x="4630366" y="7898860"/>
            <a:ext cx="884892" cy="1999698"/>
          </a:xfrm>
          <a:prstGeom prst="roundRect">
            <a:avLst>
              <a:gd name="adj" fmla="val 18449"/>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32" name="Rectangle: Rounded Corners 31">
            <a:extLst>
              <a:ext uri="{FF2B5EF4-FFF2-40B4-BE49-F238E27FC236}">
                <a16:creationId xmlns:a16="http://schemas.microsoft.com/office/drawing/2014/main" id="{B65331D0-82A1-47A0-89AA-0B19458A02AF}"/>
              </a:ext>
            </a:extLst>
          </p:cNvPr>
          <p:cNvSpPr/>
          <p:nvPr/>
        </p:nvSpPr>
        <p:spPr>
          <a:xfrm>
            <a:off x="8418132" y="7944914"/>
            <a:ext cx="4043000" cy="1953643"/>
          </a:xfrm>
          <a:prstGeom prst="roundRect">
            <a:avLst>
              <a:gd name="adj" fmla="val 8696"/>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91C92831-02C3-4D60-BDF5-4075AAE6C77C}"/>
              </a:ext>
            </a:extLst>
          </p:cNvPr>
          <p:cNvPicPr>
            <a:picLocks noChangeAspect="1"/>
          </p:cNvPicPr>
          <p:nvPr/>
        </p:nvPicPr>
        <p:blipFill>
          <a:blip r:embed="rId5"/>
          <a:stretch>
            <a:fillRect/>
          </a:stretch>
        </p:blipFill>
        <p:spPr>
          <a:xfrm>
            <a:off x="9592934" y="1702808"/>
            <a:ext cx="5164535" cy="3769857"/>
          </a:xfrm>
          <a:prstGeom prst="rect">
            <a:avLst/>
          </a:prstGeom>
        </p:spPr>
      </p:pic>
      <p:sp>
        <p:nvSpPr>
          <p:cNvPr id="35" name="TextBox 34">
            <a:extLst>
              <a:ext uri="{FF2B5EF4-FFF2-40B4-BE49-F238E27FC236}">
                <a16:creationId xmlns:a16="http://schemas.microsoft.com/office/drawing/2014/main" id="{0331384E-0667-4617-9CDD-DD325C840C0F}"/>
              </a:ext>
            </a:extLst>
          </p:cNvPr>
          <p:cNvSpPr txBox="1"/>
          <p:nvPr/>
        </p:nvSpPr>
        <p:spPr>
          <a:xfrm>
            <a:off x="10457384" y="5545692"/>
            <a:ext cx="3580892" cy="338554"/>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BeamLoad changing load type</a:t>
            </a:r>
          </a:p>
        </p:txBody>
      </p:sp>
      <p:sp>
        <p:nvSpPr>
          <p:cNvPr id="36" name="Rectangle 35">
            <a:extLst>
              <a:ext uri="{FF2B5EF4-FFF2-40B4-BE49-F238E27FC236}">
                <a16:creationId xmlns:a16="http://schemas.microsoft.com/office/drawing/2014/main" id="{B85F12B0-90FA-4A7E-A53A-D6CB6CF141E1}"/>
              </a:ext>
            </a:extLst>
          </p:cNvPr>
          <p:cNvSpPr/>
          <p:nvPr/>
        </p:nvSpPr>
        <p:spPr>
          <a:xfrm>
            <a:off x="7056435" y="3048405"/>
            <a:ext cx="2069786" cy="9694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7128210-D905-432D-974A-E8A5D5E201C2}"/>
              </a:ext>
            </a:extLst>
          </p:cNvPr>
          <p:cNvSpPr/>
          <p:nvPr/>
        </p:nvSpPr>
        <p:spPr>
          <a:xfrm>
            <a:off x="7056435" y="5070847"/>
            <a:ext cx="2069786" cy="17136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7755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58796A-1257-403B-8571-C1D95767D5F9}"/>
              </a:ext>
            </a:extLst>
          </p:cNvPr>
          <p:cNvPicPr>
            <a:picLocks noChangeAspect="1"/>
          </p:cNvPicPr>
          <p:nvPr/>
        </p:nvPicPr>
        <p:blipFill>
          <a:blip r:embed="rId2"/>
          <a:stretch>
            <a:fillRect/>
          </a:stretch>
        </p:blipFill>
        <p:spPr>
          <a:xfrm>
            <a:off x="346498" y="8122889"/>
            <a:ext cx="14410971" cy="1186192"/>
          </a:xfrm>
          <a:prstGeom prst="rect">
            <a:avLst/>
          </a:prstGeom>
        </p:spPr>
      </p:pic>
      <p:pic>
        <p:nvPicPr>
          <p:cNvPr id="10" name="Picture 9">
            <a:extLst>
              <a:ext uri="{FF2B5EF4-FFF2-40B4-BE49-F238E27FC236}">
                <a16:creationId xmlns:a16="http://schemas.microsoft.com/office/drawing/2014/main" id="{3165E2D1-27CB-4E2F-AA1B-1A88AD541530}"/>
              </a:ext>
            </a:extLst>
          </p:cNvPr>
          <p:cNvPicPr>
            <a:picLocks noChangeAspect="1"/>
          </p:cNvPicPr>
          <p:nvPr/>
        </p:nvPicPr>
        <p:blipFill rotWithShape="1">
          <a:blip r:embed="rId3"/>
          <a:srcRect l="50120" t="32779" r="44259" b="47153"/>
          <a:stretch/>
        </p:blipFill>
        <p:spPr>
          <a:xfrm>
            <a:off x="4995237" y="1700698"/>
            <a:ext cx="3588016" cy="3771968"/>
          </a:xfrm>
          <a:prstGeom prst="rect">
            <a:avLst/>
          </a:prstGeom>
        </p:spPr>
      </p:pic>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8241174"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3 Loads: </a:t>
            </a:r>
            <a:r>
              <a:rPr lang="en-US" sz="2800" dirty="0" err="1">
                <a:solidFill>
                  <a:schemeClr val="accent1"/>
                </a:solidFill>
                <a:latin typeface="Segoe UI Light"/>
                <a:cs typeface="Segoe UI Light"/>
              </a:rPr>
              <a:t>FaceLoad</a:t>
            </a:r>
            <a:r>
              <a:rPr lang="en-US" sz="2800" dirty="0">
                <a:solidFill>
                  <a:schemeClr val="accent1"/>
                </a:solidFill>
                <a:latin typeface="Segoe UI Light"/>
                <a:cs typeface="Segoe UI Light"/>
              </a:rPr>
              <a:t> component</a:t>
            </a:r>
            <a:endParaRPr lang="en-US" sz="2800" dirty="0">
              <a:solidFill>
                <a:schemeClr val="accent1"/>
              </a:solidFill>
            </a:endParaRPr>
          </a:p>
        </p:txBody>
      </p:sp>
      <p:sp>
        <p:nvSpPr>
          <p:cNvPr id="101" name="TextBox 100">
            <a:extLst>
              <a:ext uri="{FF2B5EF4-FFF2-40B4-BE49-F238E27FC236}">
                <a16:creationId xmlns:a16="http://schemas.microsoft.com/office/drawing/2014/main" id="{666D157D-6958-4475-930E-89160C7E459F}"/>
              </a:ext>
            </a:extLst>
          </p:cNvPr>
          <p:cNvSpPr txBox="1"/>
          <p:nvPr/>
        </p:nvSpPr>
        <p:spPr>
          <a:xfrm>
            <a:off x="821546" y="6130162"/>
            <a:ext cx="11911959" cy="1593770"/>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”FaceLoad” component: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Right-click menu to toggle between load types: Uniform, Variable, Point or </a:t>
            </a:r>
            <a:r>
              <a:rPr lang="da-DK" dirty="0">
                <a:solidFill>
                  <a:schemeClr val="accent1"/>
                </a:solidFill>
                <a:latin typeface="Segoe UI Light" panose="020B0502040204020203" pitchFamily="34" charset="0"/>
                <a:cs typeface="Segoe UI Light" panose="020B0502040204020203" pitchFamily="34" charset="0"/>
              </a:rPr>
              <a:t>Edge</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Static inputs for load case, element list, axis, direction and projection (with defaults)</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Input adapts to the selected load type:</a:t>
            </a:r>
          </a:p>
        </p:txBody>
      </p:sp>
      <p:grpSp>
        <p:nvGrpSpPr>
          <p:cNvPr id="67" name="Group 66">
            <a:extLst>
              <a:ext uri="{FF2B5EF4-FFF2-40B4-BE49-F238E27FC236}">
                <a16:creationId xmlns:a16="http://schemas.microsoft.com/office/drawing/2014/main" id="{D64F8AE0-EC43-4572-82E6-EE1AF54A1DE9}"/>
              </a:ext>
            </a:extLst>
          </p:cNvPr>
          <p:cNvGrpSpPr/>
          <p:nvPr/>
        </p:nvGrpSpPr>
        <p:grpSpPr>
          <a:xfrm>
            <a:off x="913189" y="1700698"/>
            <a:ext cx="2818011" cy="3161805"/>
            <a:chOff x="821546" y="3307088"/>
            <a:chExt cx="2818011" cy="3161805"/>
          </a:xfrm>
        </p:grpSpPr>
        <p:sp>
          <p:nvSpPr>
            <p:cNvPr id="68" name="Rectangle: Rounded Corners 67">
              <a:extLst>
                <a:ext uri="{FF2B5EF4-FFF2-40B4-BE49-F238E27FC236}">
                  <a16:creationId xmlns:a16="http://schemas.microsoft.com/office/drawing/2014/main" id="{B5541F50-F22A-4E73-8E50-CA5CA6A614DB}"/>
                </a:ext>
              </a:extLst>
            </p:cNvPr>
            <p:cNvSpPr/>
            <p:nvPr/>
          </p:nvSpPr>
          <p:spPr>
            <a:xfrm>
              <a:off x="821546" y="3307088"/>
              <a:ext cx="2818011" cy="3161805"/>
            </a:xfrm>
            <a:prstGeom prst="roundRect">
              <a:avLst>
                <a:gd name="adj" fmla="val 6731"/>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69" name="Freeform: Shape 68">
              <a:extLst>
                <a:ext uri="{FF2B5EF4-FFF2-40B4-BE49-F238E27FC236}">
                  <a16:creationId xmlns:a16="http://schemas.microsoft.com/office/drawing/2014/main" id="{EC0C5A9E-958C-4BA9-BE2E-588E4D61C256}"/>
                </a:ext>
              </a:extLst>
            </p:cNvPr>
            <p:cNvSpPr/>
            <p:nvPr/>
          </p:nvSpPr>
          <p:spPr>
            <a:xfrm>
              <a:off x="838897" y="6105160"/>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3 Loads</a:t>
              </a:r>
            </a:p>
          </p:txBody>
        </p:sp>
      </p:grpSp>
      <p:sp>
        <p:nvSpPr>
          <p:cNvPr id="70" name="Rectangle: Rounded Corners 69">
            <a:extLst>
              <a:ext uri="{FF2B5EF4-FFF2-40B4-BE49-F238E27FC236}">
                <a16:creationId xmlns:a16="http://schemas.microsoft.com/office/drawing/2014/main" id="{62951018-C319-4AE1-8F86-58AEFF47C760}"/>
              </a:ext>
            </a:extLst>
          </p:cNvPr>
          <p:cNvSpPr/>
          <p:nvPr/>
        </p:nvSpPr>
        <p:spPr>
          <a:xfrm>
            <a:off x="1130824" y="2167586"/>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Gravity</a:t>
            </a:r>
          </a:p>
        </p:txBody>
      </p:sp>
      <p:sp>
        <p:nvSpPr>
          <p:cNvPr id="71" name="Rectangle: Rounded Corners 70">
            <a:extLst>
              <a:ext uri="{FF2B5EF4-FFF2-40B4-BE49-F238E27FC236}">
                <a16:creationId xmlns:a16="http://schemas.microsoft.com/office/drawing/2014/main" id="{2F8B0C91-7579-4776-931E-4D801F95AA76}"/>
              </a:ext>
            </a:extLst>
          </p:cNvPr>
          <p:cNvSpPr/>
          <p:nvPr/>
        </p:nvSpPr>
        <p:spPr>
          <a:xfrm>
            <a:off x="2483176" y="2167586"/>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Node</a:t>
            </a:r>
          </a:p>
        </p:txBody>
      </p:sp>
      <p:grpSp>
        <p:nvGrpSpPr>
          <p:cNvPr id="72" name="Group 71">
            <a:extLst>
              <a:ext uri="{FF2B5EF4-FFF2-40B4-BE49-F238E27FC236}">
                <a16:creationId xmlns:a16="http://schemas.microsoft.com/office/drawing/2014/main" id="{30BDF6B0-FEB2-44CC-B206-CC112C0BD424}"/>
              </a:ext>
            </a:extLst>
          </p:cNvPr>
          <p:cNvGrpSpPr/>
          <p:nvPr/>
        </p:nvGrpSpPr>
        <p:grpSpPr>
          <a:xfrm>
            <a:off x="1076768" y="3201254"/>
            <a:ext cx="1034890" cy="782288"/>
            <a:chOff x="7243685" y="3410623"/>
            <a:chExt cx="1034890" cy="782288"/>
          </a:xfrm>
        </p:grpSpPr>
        <p:grpSp>
          <p:nvGrpSpPr>
            <p:cNvPr id="73" name="Group 72">
              <a:extLst>
                <a:ext uri="{FF2B5EF4-FFF2-40B4-BE49-F238E27FC236}">
                  <a16:creationId xmlns:a16="http://schemas.microsoft.com/office/drawing/2014/main" id="{13B134E4-C12F-4A57-9A42-E9A3F1F122A6}"/>
                </a:ext>
              </a:extLst>
            </p:cNvPr>
            <p:cNvGrpSpPr/>
            <p:nvPr/>
          </p:nvGrpSpPr>
          <p:grpSpPr>
            <a:xfrm>
              <a:off x="7243685" y="3410623"/>
              <a:ext cx="1034890" cy="782288"/>
              <a:chOff x="1502570" y="4514610"/>
              <a:chExt cx="1034890" cy="782288"/>
            </a:xfrm>
          </p:grpSpPr>
          <p:sp>
            <p:nvSpPr>
              <p:cNvPr id="75" name="Rectangle: Rounded Corners 74">
                <a:extLst>
                  <a:ext uri="{FF2B5EF4-FFF2-40B4-BE49-F238E27FC236}">
                    <a16:creationId xmlns:a16="http://schemas.microsoft.com/office/drawing/2014/main" id="{45075CD3-7EE8-47D0-B551-76CB0093E845}"/>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76" name="Rectangle 75">
                <a:extLst>
                  <a:ext uri="{FF2B5EF4-FFF2-40B4-BE49-F238E27FC236}">
                    <a16:creationId xmlns:a16="http://schemas.microsoft.com/office/drawing/2014/main" id="{B9EFDD56-321E-43B6-978C-2DDBC8AF2340}"/>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80D49CA0-4F10-461A-88A7-4332E6559A5E}"/>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4" name="Rectangle: Rounded Corners 73">
              <a:extLst>
                <a:ext uri="{FF2B5EF4-FFF2-40B4-BE49-F238E27FC236}">
                  <a16:creationId xmlns:a16="http://schemas.microsoft.com/office/drawing/2014/main" id="{2B3CADFA-A173-4EC3-A329-D07D23C17CAA}"/>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Beam</a:t>
              </a:r>
            </a:p>
          </p:txBody>
        </p:sp>
      </p:grpSp>
      <p:grpSp>
        <p:nvGrpSpPr>
          <p:cNvPr id="78" name="Group 77">
            <a:extLst>
              <a:ext uri="{FF2B5EF4-FFF2-40B4-BE49-F238E27FC236}">
                <a16:creationId xmlns:a16="http://schemas.microsoft.com/office/drawing/2014/main" id="{42D7E602-553E-483E-A492-B5FD189B759E}"/>
              </a:ext>
            </a:extLst>
          </p:cNvPr>
          <p:cNvGrpSpPr/>
          <p:nvPr/>
        </p:nvGrpSpPr>
        <p:grpSpPr>
          <a:xfrm>
            <a:off x="2429120" y="3201254"/>
            <a:ext cx="1034890" cy="782288"/>
            <a:chOff x="7243685" y="3410623"/>
            <a:chExt cx="1034890" cy="782288"/>
          </a:xfrm>
        </p:grpSpPr>
        <p:grpSp>
          <p:nvGrpSpPr>
            <p:cNvPr id="79" name="Group 78">
              <a:extLst>
                <a:ext uri="{FF2B5EF4-FFF2-40B4-BE49-F238E27FC236}">
                  <a16:creationId xmlns:a16="http://schemas.microsoft.com/office/drawing/2014/main" id="{F5665203-CB78-406F-8BAC-33C655D03469}"/>
                </a:ext>
              </a:extLst>
            </p:cNvPr>
            <p:cNvGrpSpPr/>
            <p:nvPr/>
          </p:nvGrpSpPr>
          <p:grpSpPr>
            <a:xfrm>
              <a:off x="7243685" y="3410623"/>
              <a:ext cx="1034890" cy="782288"/>
              <a:chOff x="1502570" y="4514610"/>
              <a:chExt cx="1034890" cy="782288"/>
            </a:xfrm>
          </p:grpSpPr>
          <p:sp>
            <p:nvSpPr>
              <p:cNvPr id="81" name="Rectangle: Rounded Corners 80">
                <a:extLst>
                  <a:ext uri="{FF2B5EF4-FFF2-40B4-BE49-F238E27FC236}">
                    <a16:creationId xmlns:a16="http://schemas.microsoft.com/office/drawing/2014/main" id="{59A0C2AC-D33A-47D5-AAD6-6B32816D37A3}"/>
                  </a:ext>
                </a:extLst>
              </p:cNvPr>
              <p:cNvSpPr/>
              <p:nvPr/>
            </p:nvSpPr>
            <p:spPr>
              <a:xfrm>
                <a:off x="1610681" y="4670830"/>
                <a:ext cx="926779" cy="626068"/>
              </a:xfrm>
              <a:prstGeom prst="roundRect">
                <a:avLst>
                  <a:gd name="adj" fmla="val 30321"/>
                </a:avLst>
              </a:prstGeom>
              <a:no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82" name="Rectangle 81">
                <a:extLst>
                  <a:ext uri="{FF2B5EF4-FFF2-40B4-BE49-F238E27FC236}">
                    <a16:creationId xmlns:a16="http://schemas.microsoft.com/office/drawing/2014/main" id="{2EC744F8-3D81-4D23-8FBD-8234BC57C84C}"/>
                  </a:ext>
                </a:extLst>
              </p:cNvPr>
              <p:cNvSpPr/>
              <p:nvPr/>
            </p:nvSpPr>
            <p:spPr>
              <a:xfrm>
                <a:off x="1502570" y="457200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3" name="Rectangle 82">
                <a:extLst>
                  <a:ext uri="{FF2B5EF4-FFF2-40B4-BE49-F238E27FC236}">
                    <a16:creationId xmlns:a16="http://schemas.microsoft.com/office/drawing/2014/main" id="{C5AE2205-606D-4E1F-BBD7-B43C2A46B1D7}"/>
                  </a:ext>
                </a:extLst>
              </p:cNvPr>
              <p:cNvSpPr/>
              <p:nvPr/>
            </p:nvSpPr>
            <p:spPr>
              <a:xfrm>
                <a:off x="1696193" y="4514610"/>
                <a:ext cx="775810" cy="655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80" name="Rectangle: Rounded Corners 79">
              <a:extLst>
                <a:ext uri="{FF2B5EF4-FFF2-40B4-BE49-F238E27FC236}">
                  <a16:creationId xmlns:a16="http://schemas.microsoft.com/office/drawing/2014/main" id="{39EE0779-E80D-4A6F-A1E9-690F1155D416}"/>
                </a:ext>
              </a:extLst>
            </p:cNvPr>
            <p:cNvSpPr/>
            <p:nvPr/>
          </p:nvSpPr>
          <p:spPr>
            <a:xfrm>
              <a:off x="7297741" y="3496353"/>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Face</a:t>
              </a:r>
            </a:p>
          </p:txBody>
        </p:sp>
      </p:grpSp>
      <p:sp>
        <p:nvSpPr>
          <p:cNvPr id="84" name="TextBox 83">
            <a:extLst>
              <a:ext uri="{FF2B5EF4-FFF2-40B4-BE49-F238E27FC236}">
                <a16:creationId xmlns:a16="http://schemas.microsoft.com/office/drawing/2014/main" id="{A08D2A42-26FD-41B3-9F69-5024DBE5D7AC}"/>
              </a:ext>
            </a:extLst>
          </p:cNvPr>
          <p:cNvSpPr txBox="1"/>
          <p:nvPr/>
        </p:nvSpPr>
        <p:spPr>
          <a:xfrm>
            <a:off x="4846794" y="5545692"/>
            <a:ext cx="3580892" cy="338554"/>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FaceLoad right-click optoins</a:t>
            </a:r>
          </a:p>
        </p:txBody>
      </p:sp>
      <p:sp>
        <p:nvSpPr>
          <p:cNvPr id="85" name="Rectangle 84">
            <a:extLst>
              <a:ext uri="{FF2B5EF4-FFF2-40B4-BE49-F238E27FC236}">
                <a16:creationId xmlns:a16="http://schemas.microsoft.com/office/drawing/2014/main" id="{2639EEF6-461D-426A-8364-2996883AC4E3}"/>
              </a:ext>
            </a:extLst>
          </p:cNvPr>
          <p:cNvSpPr/>
          <p:nvPr/>
        </p:nvSpPr>
        <p:spPr>
          <a:xfrm>
            <a:off x="1067073" y="3201254"/>
            <a:ext cx="1362047" cy="9162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85CCF754-6959-445D-A43A-8F8F51B4EB32}"/>
              </a:ext>
            </a:extLst>
          </p:cNvPr>
          <p:cNvSpPr/>
          <p:nvPr/>
        </p:nvSpPr>
        <p:spPr>
          <a:xfrm>
            <a:off x="1048318" y="2072946"/>
            <a:ext cx="2528002" cy="91624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BE6CA593-3266-4992-A14B-08F63750C8B2}"/>
              </a:ext>
            </a:extLst>
          </p:cNvPr>
          <p:cNvSpPr/>
          <p:nvPr/>
        </p:nvSpPr>
        <p:spPr>
          <a:xfrm>
            <a:off x="6314135" y="8073506"/>
            <a:ext cx="926779" cy="1284958"/>
          </a:xfrm>
          <a:prstGeom prst="roundRect">
            <a:avLst>
              <a:gd name="adj" fmla="val 2264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32" name="Rectangle: Rounded Corners 31">
            <a:extLst>
              <a:ext uri="{FF2B5EF4-FFF2-40B4-BE49-F238E27FC236}">
                <a16:creationId xmlns:a16="http://schemas.microsoft.com/office/drawing/2014/main" id="{B65331D0-82A1-47A0-89AA-0B19458A02AF}"/>
              </a:ext>
            </a:extLst>
          </p:cNvPr>
          <p:cNvSpPr/>
          <p:nvPr/>
        </p:nvSpPr>
        <p:spPr>
          <a:xfrm>
            <a:off x="7821040" y="8073506"/>
            <a:ext cx="5690679" cy="1284958"/>
          </a:xfrm>
          <a:prstGeom prst="roundRect">
            <a:avLst>
              <a:gd name="adj" fmla="val 2264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35" name="TextBox 34">
            <a:extLst>
              <a:ext uri="{FF2B5EF4-FFF2-40B4-BE49-F238E27FC236}">
                <a16:creationId xmlns:a16="http://schemas.microsoft.com/office/drawing/2014/main" id="{0331384E-0667-4617-9CDD-DD325C840C0F}"/>
              </a:ext>
            </a:extLst>
          </p:cNvPr>
          <p:cNvSpPr txBox="1"/>
          <p:nvPr/>
        </p:nvSpPr>
        <p:spPr>
          <a:xfrm>
            <a:off x="10457384" y="5545692"/>
            <a:ext cx="3580892" cy="338554"/>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FaceLoad changing load type</a:t>
            </a:r>
          </a:p>
        </p:txBody>
      </p:sp>
      <p:sp>
        <p:nvSpPr>
          <p:cNvPr id="36" name="Rectangle 35">
            <a:extLst>
              <a:ext uri="{FF2B5EF4-FFF2-40B4-BE49-F238E27FC236}">
                <a16:creationId xmlns:a16="http://schemas.microsoft.com/office/drawing/2014/main" id="{B85F12B0-90FA-4A7E-A53A-D6CB6CF141E1}"/>
              </a:ext>
            </a:extLst>
          </p:cNvPr>
          <p:cNvSpPr/>
          <p:nvPr/>
        </p:nvSpPr>
        <p:spPr>
          <a:xfrm>
            <a:off x="6106980" y="3031446"/>
            <a:ext cx="2320705" cy="9694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7128210-D905-432D-974A-E8A5D5E201C2}"/>
              </a:ext>
            </a:extLst>
          </p:cNvPr>
          <p:cNvSpPr/>
          <p:nvPr/>
        </p:nvSpPr>
        <p:spPr>
          <a:xfrm>
            <a:off x="6106981" y="5095350"/>
            <a:ext cx="2069786" cy="17136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E5F6E3E8-E378-46C0-AC6D-1E94D9D3886B}"/>
              </a:ext>
            </a:extLst>
          </p:cNvPr>
          <p:cNvPicPr>
            <a:picLocks noChangeAspect="1"/>
          </p:cNvPicPr>
          <p:nvPr/>
        </p:nvPicPr>
        <p:blipFill>
          <a:blip r:embed="rId5"/>
          <a:stretch>
            <a:fillRect/>
          </a:stretch>
        </p:blipFill>
        <p:spPr>
          <a:xfrm>
            <a:off x="9514211" y="1700698"/>
            <a:ext cx="5167427" cy="3771968"/>
          </a:xfrm>
          <a:prstGeom prst="rect">
            <a:avLst/>
          </a:prstGeom>
        </p:spPr>
      </p:pic>
    </p:spTree>
    <p:extLst>
      <p:ext uri="{BB962C8B-B14F-4D97-AF65-F5344CB8AC3E}">
        <p14:creationId xmlns:p14="http://schemas.microsoft.com/office/powerpoint/2010/main" val="1774198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8241174"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4 Analysis: </a:t>
            </a:r>
            <a:r>
              <a:rPr lang="en-US" sz="2800" dirty="0" err="1">
                <a:solidFill>
                  <a:schemeClr val="accent1"/>
                </a:solidFill>
                <a:latin typeface="Segoe UI Light"/>
                <a:cs typeface="Segoe UI Light"/>
              </a:rPr>
              <a:t>Analyse</a:t>
            </a:r>
            <a:r>
              <a:rPr lang="en-US" sz="2800" dirty="0">
                <a:solidFill>
                  <a:schemeClr val="accent1"/>
                </a:solidFill>
                <a:latin typeface="Segoe UI Light"/>
                <a:cs typeface="Segoe UI Light"/>
              </a:rPr>
              <a:t> component</a:t>
            </a:r>
            <a:endParaRPr lang="en-US" sz="2800" dirty="0">
              <a:solidFill>
                <a:schemeClr val="accent1"/>
              </a:solidFill>
            </a:endParaRPr>
          </a:p>
        </p:txBody>
      </p:sp>
      <p:sp>
        <p:nvSpPr>
          <p:cNvPr id="101" name="TextBox 100">
            <a:extLst>
              <a:ext uri="{FF2B5EF4-FFF2-40B4-BE49-F238E27FC236}">
                <a16:creationId xmlns:a16="http://schemas.microsoft.com/office/drawing/2014/main" id="{666D157D-6958-4475-930E-89160C7E459F}"/>
              </a:ext>
            </a:extLst>
          </p:cNvPr>
          <p:cNvSpPr txBox="1"/>
          <p:nvPr/>
        </p:nvSpPr>
        <p:spPr>
          <a:xfrm>
            <a:off x="821546" y="6130162"/>
            <a:ext cx="12048148" cy="4221284"/>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”Analyse” component: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Will/should be able to merge model inputs, so that users can append to existing models</a:t>
            </a:r>
            <a:endParaRPr lang="da-DK" dirty="0">
              <a:solidFill>
                <a:schemeClr val="accent1"/>
              </a:solidFill>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Takes all the inputs from categories 1, 2 and 3 and assembles a model</a:t>
            </a: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Different analysis methods (and their settings) still to be developed/implimented</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Potential to have option to ”send to GsaCloud” for analysis</a:t>
            </a: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r>
              <a:rPr lang="da-DK" dirty="0">
                <a:latin typeface="Segoe UI Light" panose="020B0502040204020203" pitchFamily="34" charset="0"/>
                <a:cs typeface="Segoe UI Light" panose="020B0502040204020203" pitchFamily="34" charset="0"/>
              </a:rPr>
              <a:t>Task &amp; combinations (still to be developed)</a:t>
            </a:r>
          </a:p>
          <a:p>
            <a:endParaRPr lang="da-DK"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p:txBody>
      </p:sp>
      <p:sp>
        <p:nvSpPr>
          <p:cNvPr id="84" name="TextBox 83">
            <a:extLst>
              <a:ext uri="{FF2B5EF4-FFF2-40B4-BE49-F238E27FC236}">
                <a16:creationId xmlns:a16="http://schemas.microsoft.com/office/drawing/2014/main" id="{A08D2A42-26FD-41B3-9F69-5024DBE5D7AC}"/>
              </a:ext>
            </a:extLst>
          </p:cNvPr>
          <p:cNvSpPr txBox="1"/>
          <p:nvPr/>
        </p:nvSpPr>
        <p:spPr>
          <a:xfrm>
            <a:off x="10005567" y="4633838"/>
            <a:ext cx="3580892" cy="338554"/>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Analysis component</a:t>
            </a:r>
          </a:p>
        </p:txBody>
      </p:sp>
      <p:sp>
        <p:nvSpPr>
          <p:cNvPr id="37" name="Rectangle 36">
            <a:extLst>
              <a:ext uri="{FF2B5EF4-FFF2-40B4-BE49-F238E27FC236}">
                <a16:creationId xmlns:a16="http://schemas.microsoft.com/office/drawing/2014/main" id="{D7128210-D905-432D-974A-E8A5D5E201C2}"/>
              </a:ext>
            </a:extLst>
          </p:cNvPr>
          <p:cNvSpPr/>
          <p:nvPr/>
        </p:nvSpPr>
        <p:spPr>
          <a:xfrm>
            <a:off x="6106981" y="5095350"/>
            <a:ext cx="2069786" cy="17136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Rounded Corners 44">
            <a:extLst>
              <a:ext uri="{FF2B5EF4-FFF2-40B4-BE49-F238E27FC236}">
                <a16:creationId xmlns:a16="http://schemas.microsoft.com/office/drawing/2014/main" id="{DE3A152B-6F78-4EAB-B9DD-A10D3197A073}"/>
              </a:ext>
            </a:extLst>
          </p:cNvPr>
          <p:cNvSpPr/>
          <p:nvPr/>
        </p:nvSpPr>
        <p:spPr>
          <a:xfrm>
            <a:off x="913189" y="1895258"/>
            <a:ext cx="2818011" cy="2066590"/>
          </a:xfrm>
          <a:prstGeom prst="roundRect">
            <a:avLst>
              <a:gd name="adj" fmla="val 8943"/>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46" name="Freeform: Shape 45">
            <a:extLst>
              <a:ext uri="{FF2B5EF4-FFF2-40B4-BE49-F238E27FC236}">
                <a16:creationId xmlns:a16="http://schemas.microsoft.com/office/drawing/2014/main" id="{95C56638-A26B-48AB-BD85-D9702A684427}"/>
              </a:ext>
            </a:extLst>
          </p:cNvPr>
          <p:cNvSpPr/>
          <p:nvPr/>
        </p:nvSpPr>
        <p:spPr>
          <a:xfrm>
            <a:off x="930540" y="3598115"/>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4 Analyse</a:t>
            </a:r>
          </a:p>
        </p:txBody>
      </p:sp>
      <p:sp>
        <p:nvSpPr>
          <p:cNvPr id="47" name="Rectangle: Rounded Corners 46">
            <a:extLst>
              <a:ext uri="{FF2B5EF4-FFF2-40B4-BE49-F238E27FC236}">
                <a16:creationId xmlns:a16="http://schemas.microsoft.com/office/drawing/2014/main" id="{AFE44E44-8CD8-4323-A38A-2A24BA604D5C}"/>
              </a:ext>
            </a:extLst>
          </p:cNvPr>
          <p:cNvSpPr/>
          <p:nvPr/>
        </p:nvSpPr>
        <p:spPr>
          <a:xfrm>
            <a:off x="1758575" y="2739306"/>
            <a:ext cx="1138010"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Analyse</a:t>
            </a:r>
          </a:p>
        </p:txBody>
      </p:sp>
      <p:sp>
        <p:nvSpPr>
          <p:cNvPr id="48" name="Rectangle: Rounded Corners 47">
            <a:extLst>
              <a:ext uri="{FF2B5EF4-FFF2-40B4-BE49-F238E27FC236}">
                <a16:creationId xmlns:a16="http://schemas.microsoft.com/office/drawing/2014/main" id="{CFCC7BE9-D343-4B6F-ACCF-74B418DDDE63}"/>
              </a:ext>
            </a:extLst>
          </p:cNvPr>
          <p:cNvSpPr/>
          <p:nvPr/>
        </p:nvSpPr>
        <p:spPr>
          <a:xfrm>
            <a:off x="1110504" y="2060304"/>
            <a:ext cx="926779" cy="442046"/>
          </a:xfrm>
          <a:prstGeom prst="roundRect">
            <a:avLst>
              <a:gd name="adj" fmla="val 30321"/>
            </a:avLst>
          </a:prstGeom>
          <a:solidFill>
            <a:schemeClr val="bg1">
              <a:lumMod val="75000"/>
              <a:alpha val="20000"/>
            </a:scheme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Segoe UI Light" panose="020B0502040204020203" pitchFamily="34" charset="0"/>
                <a:cs typeface="Segoe UI Light" panose="020B0502040204020203" pitchFamily="34" charset="0"/>
              </a:rPr>
              <a:t>Tasks</a:t>
            </a:r>
          </a:p>
        </p:txBody>
      </p:sp>
      <p:sp>
        <p:nvSpPr>
          <p:cNvPr id="49" name="Rectangle: Rounded Corners 48">
            <a:extLst>
              <a:ext uri="{FF2B5EF4-FFF2-40B4-BE49-F238E27FC236}">
                <a16:creationId xmlns:a16="http://schemas.microsoft.com/office/drawing/2014/main" id="{585CACDE-9F05-49B3-820A-AC238EADE846}"/>
              </a:ext>
            </a:extLst>
          </p:cNvPr>
          <p:cNvSpPr/>
          <p:nvPr/>
        </p:nvSpPr>
        <p:spPr>
          <a:xfrm>
            <a:off x="2254144" y="2060304"/>
            <a:ext cx="1322140" cy="442046"/>
          </a:xfrm>
          <a:prstGeom prst="roundRect">
            <a:avLst>
              <a:gd name="adj" fmla="val 30321"/>
            </a:avLst>
          </a:prstGeom>
          <a:solidFill>
            <a:schemeClr val="bg1">
              <a:lumMod val="75000"/>
              <a:alpha val="20000"/>
            </a:scheme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Segoe UI Light" panose="020B0502040204020203" pitchFamily="34" charset="0"/>
                <a:cs typeface="Segoe UI Light" panose="020B0502040204020203" pitchFamily="34" charset="0"/>
              </a:rPr>
              <a:t>Combinations</a:t>
            </a:r>
          </a:p>
        </p:txBody>
      </p:sp>
      <p:sp>
        <p:nvSpPr>
          <p:cNvPr id="36" name="Rectangle 35">
            <a:extLst>
              <a:ext uri="{FF2B5EF4-FFF2-40B4-BE49-F238E27FC236}">
                <a16:creationId xmlns:a16="http://schemas.microsoft.com/office/drawing/2014/main" id="{B85F12B0-90FA-4A7E-A53A-D6CB6CF141E1}"/>
              </a:ext>
            </a:extLst>
          </p:cNvPr>
          <p:cNvSpPr/>
          <p:nvPr/>
        </p:nvSpPr>
        <p:spPr>
          <a:xfrm>
            <a:off x="990106" y="1979769"/>
            <a:ext cx="2657765" cy="67742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C1B440A8-A36F-457C-9D54-D00324BC4B87}"/>
              </a:ext>
            </a:extLst>
          </p:cNvPr>
          <p:cNvPicPr>
            <a:picLocks noChangeAspect="1"/>
          </p:cNvPicPr>
          <p:nvPr/>
        </p:nvPicPr>
        <p:blipFill>
          <a:blip r:embed="rId3"/>
          <a:stretch>
            <a:fillRect/>
          </a:stretch>
        </p:blipFill>
        <p:spPr>
          <a:xfrm>
            <a:off x="10588609" y="1700698"/>
            <a:ext cx="2414808" cy="2743353"/>
          </a:xfrm>
          <a:prstGeom prst="rect">
            <a:avLst/>
          </a:prstGeom>
        </p:spPr>
      </p:pic>
    </p:spTree>
    <p:extLst>
      <p:ext uri="{BB962C8B-B14F-4D97-AF65-F5344CB8AC3E}">
        <p14:creationId xmlns:p14="http://schemas.microsoft.com/office/powerpoint/2010/main" val="113826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Components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8241174"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6 File: Save component</a:t>
            </a:r>
            <a:endParaRPr lang="en-US" sz="2800" dirty="0">
              <a:solidFill>
                <a:schemeClr val="accent1"/>
              </a:solidFill>
            </a:endParaRPr>
          </a:p>
        </p:txBody>
      </p:sp>
      <p:sp>
        <p:nvSpPr>
          <p:cNvPr id="101" name="TextBox 100">
            <a:extLst>
              <a:ext uri="{FF2B5EF4-FFF2-40B4-BE49-F238E27FC236}">
                <a16:creationId xmlns:a16="http://schemas.microsoft.com/office/drawing/2014/main" id="{666D157D-6958-4475-930E-89160C7E459F}"/>
              </a:ext>
            </a:extLst>
          </p:cNvPr>
          <p:cNvSpPr txBox="1"/>
          <p:nvPr/>
        </p:nvSpPr>
        <p:spPr>
          <a:xfrm>
            <a:off x="821546" y="6130162"/>
            <a:ext cx="12048148" cy="3095206"/>
          </a:xfrm>
          <a:prstGeom prst="rect">
            <a:avLst/>
          </a:prstGeom>
          <a:noFill/>
        </p:spPr>
        <p:txBody>
          <a:bodyPr wrap="square" rtlCol="0">
            <a:spAutoFit/>
          </a:bodyPr>
          <a:lstStyle/>
          <a:p>
            <a:r>
              <a:rPr lang="da-DK" dirty="0">
                <a:latin typeface="Segoe UI Light" panose="020B0502040204020203" pitchFamily="34" charset="0"/>
                <a:cs typeface="Segoe UI Light" panose="020B0502040204020203" pitchFamily="34" charset="0"/>
              </a:rPr>
              <a:t>”Save” component: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Save if no input to file</a:t>
            </a:r>
            <a:endParaRPr lang="da-DK" dirty="0">
              <a:solidFill>
                <a:schemeClr val="accent1"/>
              </a:solidFill>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Save as if file has input</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Double-click component to automatically open the file in GSA</a:t>
            </a: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r>
              <a:rPr lang="da-DK" dirty="0">
                <a:latin typeface="Segoe UI Light" panose="020B0502040204020203" pitchFamily="34" charset="0"/>
                <a:cs typeface="Segoe UI Light" panose="020B0502040204020203" pitchFamily="34" charset="0"/>
              </a:rPr>
              <a:t>Spekle (still to be developed) – plug GSA output directly to speckle</a:t>
            </a: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p:txBody>
      </p:sp>
      <p:sp>
        <p:nvSpPr>
          <p:cNvPr id="84" name="TextBox 83">
            <a:extLst>
              <a:ext uri="{FF2B5EF4-FFF2-40B4-BE49-F238E27FC236}">
                <a16:creationId xmlns:a16="http://schemas.microsoft.com/office/drawing/2014/main" id="{A08D2A42-26FD-41B3-9F69-5024DBE5D7AC}"/>
              </a:ext>
            </a:extLst>
          </p:cNvPr>
          <p:cNvSpPr txBox="1"/>
          <p:nvPr/>
        </p:nvSpPr>
        <p:spPr>
          <a:xfrm>
            <a:off x="7431932" y="3655986"/>
            <a:ext cx="5313870" cy="338554"/>
          </a:xfrm>
          <a:prstGeom prst="rect">
            <a:avLst/>
          </a:prstGeom>
          <a:noFill/>
        </p:spPr>
        <p:txBody>
          <a:bodyPr wrap="square" rtlCol="0">
            <a:spAutoFit/>
          </a:bodyPr>
          <a:lstStyle/>
          <a:p>
            <a:pPr algn="ctr">
              <a:spcAft>
                <a:spcPts val="500"/>
              </a:spcAft>
            </a:pPr>
            <a:r>
              <a:rPr lang="da-DK" sz="1600" i="1" dirty="0">
                <a:latin typeface="Segoe UI Light" panose="020B0502040204020203" pitchFamily="34" charset="0"/>
                <a:cs typeface="Segoe UI Light" panose="020B0502040204020203" pitchFamily="34" charset="0"/>
              </a:rPr>
              <a:t>Save component – double-click to open file in GSA!</a:t>
            </a:r>
          </a:p>
        </p:txBody>
      </p:sp>
      <p:sp>
        <p:nvSpPr>
          <p:cNvPr id="37" name="Rectangle 36">
            <a:extLst>
              <a:ext uri="{FF2B5EF4-FFF2-40B4-BE49-F238E27FC236}">
                <a16:creationId xmlns:a16="http://schemas.microsoft.com/office/drawing/2014/main" id="{D7128210-D905-432D-974A-E8A5D5E201C2}"/>
              </a:ext>
            </a:extLst>
          </p:cNvPr>
          <p:cNvSpPr/>
          <p:nvPr/>
        </p:nvSpPr>
        <p:spPr>
          <a:xfrm>
            <a:off x="6106981" y="5095350"/>
            <a:ext cx="2069786" cy="17136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FD5CF601-00CB-41BC-B629-4A78FD423308}"/>
              </a:ext>
            </a:extLst>
          </p:cNvPr>
          <p:cNvSpPr/>
          <p:nvPr/>
        </p:nvSpPr>
        <p:spPr>
          <a:xfrm>
            <a:off x="913189" y="1895808"/>
            <a:ext cx="2818011" cy="1661249"/>
          </a:xfrm>
          <a:prstGeom prst="roundRect">
            <a:avLst>
              <a:gd name="adj" fmla="val 11547"/>
            </a:avLst>
          </a:prstGeom>
          <a:noFill/>
          <a:ln w="44450" cap="rnd" cmpd="dbl">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solidFill>
                <a:schemeClr val="tx1"/>
              </a:solidFill>
              <a:latin typeface="Segoe UI Light" panose="020B0502040204020203" pitchFamily="34" charset="0"/>
              <a:cs typeface="Segoe UI Light" panose="020B0502040204020203" pitchFamily="34" charset="0"/>
            </a:endParaRPr>
          </a:p>
        </p:txBody>
      </p:sp>
      <p:sp>
        <p:nvSpPr>
          <p:cNvPr id="20" name="Freeform: Shape 19">
            <a:extLst>
              <a:ext uri="{FF2B5EF4-FFF2-40B4-BE49-F238E27FC236}">
                <a16:creationId xmlns:a16="http://schemas.microsoft.com/office/drawing/2014/main" id="{85B116CF-A3C4-4D41-A4D7-EE3C43BB7ABF}"/>
              </a:ext>
            </a:extLst>
          </p:cNvPr>
          <p:cNvSpPr/>
          <p:nvPr/>
        </p:nvSpPr>
        <p:spPr>
          <a:xfrm>
            <a:off x="930540" y="3193324"/>
            <a:ext cx="2786493" cy="344278"/>
          </a:xfrm>
          <a:custGeom>
            <a:avLst/>
            <a:gdLst>
              <a:gd name="connsiteX0" fmla="*/ 0 w 2782110"/>
              <a:gd name="connsiteY0" fmla="*/ 0 h 340468"/>
              <a:gd name="connsiteX1" fmla="*/ 2782110 w 2782110"/>
              <a:gd name="connsiteY1" fmla="*/ 0 h 340468"/>
              <a:gd name="connsiteX2" fmla="*/ 2587557 w 2782110"/>
              <a:gd name="connsiteY2" fmla="*/ 340468 h 340468"/>
              <a:gd name="connsiteX3" fmla="*/ 136187 w 2782110"/>
              <a:gd name="connsiteY3" fmla="*/ 340468 h 340468"/>
              <a:gd name="connsiteX4" fmla="*/ 0 w 2782110"/>
              <a:gd name="connsiteY4" fmla="*/ 0 h 340468"/>
              <a:gd name="connsiteX0" fmla="*/ 0 w 2799255"/>
              <a:gd name="connsiteY0" fmla="*/ 0 h 346183"/>
              <a:gd name="connsiteX1" fmla="*/ 2799255 w 2799255"/>
              <a:gd name="connsiteY1" fmla="*/ 5715 h 346183"/>
              <a:gd name="connsiteX2" fmla="*/ 2604702 w 2799255"/>
              <a:gd name="connsiteY2" fmla="*/ 346183 h 346183"/>
              <a:gd name="connsiteX3" fmla="*/ 153332 w 2799255"/>
              <a:gd name="connsiteY3" fmla="*/ 346183 h 346183"/>
              <a:gd name="connsiteX4" fmla="*/ 0 w 2799255"/>
              <a:gd name="connsiteY4" fmla="*/ 0 h 346183"/>
              <a:gd name="connsiteX0" fmla="*/ 0 w 2770680"/>
              <a:gd name="connsiteY0" fmla="*/ 0 h 346183"/>
              <a:gd name="connsiteX1" fmla="*/ 2770680 w 2770680"/>
              <a:gd name="connsiteY1" fmla="*/ 5715 h 346183"/>
              <a:gd name="connsiteX2" fmla="*/ 2604702 w 2770680"/>
              <a:gd name="connsiteY2" fmla="*/ 346183 h 346183"/>
              <a:gd name="connsiteX3" fmla="*/ 153332 w 2770680"/>
              <a:gd name="connsiteY3" fmla="*/ 346183 h 346183"/>
              <a:gd name="connsiteX4" fmla="*/ 0 w 2770680"/>
              <a:gd name="connsiteY4" fmla="*/ 0 h 346183"/>
              <a:gd name="connsiteX0" fmla="*/ 0 w 2770680"/>
              <a:gd name="connsiteY0" fmla="*/ 0 h 346183"/>
              <a:gd name="connsiteX1" fmla="*/ 2770680 w 2770680"/>
              <a:gd name="connsiteY1" fmla="*/ 5715 h 346183"/>
              <a:gd name="connsiteX2" fmla="*/ 2578032 w 2770680"/>
              <a:gd name="connsiteY2" fmla="*/ 346183 h 346183"/>
              <a:gd name="connsiteX3" fmla="*/ 153332 w 2770680"/>
              <a:gd name="connsiteY3" fmla="*/ 346183 h 346183"/>
              <a:gd name="connsiteX4" fmla="*/ 0 w 2770680"/>
              <a:gd name="connsiteY4" fmla="*/ 0 h 346183"/>
              <a:gd name="connsiteX0" fmla="*/ 0 w 2770680"/>
              <a:gd name="connsiteY0" fmla="*/ 0 h 346185"/>
              <a:gd name="connsiteX1" fmla="*/ 2770680 w 2770680"/>
              <a:gd name="connsiteY1" fmla="*/ 5715 h 346185"/>
              <a:gd name="connsiteX2" fmla="*/ 2578032 w 2770680"/>
              <a:gd name="connsiteY2" fmla="*/ 346183 h 346185"/>
              <a:gd name="connsiteX3" fmla="*/ 153332 w 2770680"/>
              <a:gd name="connsiteY3" fmla="*/ 346183 h 346185"/>
              <a:gd name="connsiteX4" fmla="*/ 0 w 2770680"/>
              <a:gd name="connsiteY4" fmla="*/ 0 h 346185"/>
              <a:gd name="connsiteX0" fmla="*/ 0 w 2772416"/>
              <a:gd name="connsiteY0" fmla="*/ 0 h 346188"/>
              <a:gd name="connsiteX1" fmla="*/ 2770680 w 2772416"/>
              <a:gd name="connsiteY1" fmla="*/ 5715 h 346188"/>
              <a:gd name="connsiteX2" fmla="*/ 2578032 w 2772416"/>
              <a:gd name="connsiteY2" fmla="*/ 346183 h 346188"/>
              <a:gd name="connsiteX3" fmla="*/ 153332 w 2772416"/>
              <a:gd name="connsiteY3" fmla="*/ 346183 h 346188"/>
              <a:gd name="connsiteX4" fmla="*/ 0 w 2772416"/>
              <a:gd name="connsiteY4" fmla="*/ 0 h 346188"/>
              <a:gd name="connsiteX0" fmla="*/ 117 w 2772533"/>
              <a:gd name="connsiteY0" fmla="*/ 0 h 346188"/>
              <a:gd name="connsiteX1" fmla="*/ 2770797 w 2772533"/>
              <a:gd name="connsiteY1" fmla="*/ 5715 h 346188"/>
              <a:gd name="connsiteX2" fmla="*/ 2578149 w 2772533"/>
              <a:gd name="connsiteY2" fmla="*/ 346183 h 346188"/>
              <a:gd name="connsiteX3" fmla="*/ 153449 w 2772533"/>
              <a:gd name="connsiteY3" fmla="*/ 346183 h 346188"/>
              <a:gd name="connsiteX4" fmla="*/ 117 w 2772533"/>
              <a:gd name="connsiteY4" fmla="*/ 0 h 346188"/>
              <a:gd name="connsiteX0" fmla="*/ 774 w 2773190"/>
              <a:gd name="connsiteY0" fmla="*/ 0 h 346188"/>
              <a:gd name="connsiteX1" fmla="*/ 2771454 w 2773190"/>
              <a:gd name="connsiteY1" fmla="*/ 5715 h 346188"/>
              <a:gd name="connsiteX2" fmla="*/ 2578806 w 2773190"/>
              <a:gd name="connsiteY2" fmla="*/ 346183 h 346188"/>
              <a:gd name="connsiteX3" fmla="*/ 154106 w 2773190"/>
              <a:gd name="connsiteY3" fmla="*/ 346183 h 346188"/>
              <a:gd name="connsiteX4" fmla="*/ 774 w 2773190"/>
              <a:gd name="connsiteY4" fmla="*/ 0 h 346188"/>
              <a:gd name="connsiteX0" fmla="*/ 2506 w 2774922"/>
              <a:gd name="connsiteY0" fmla="*/ 0 h 346188"/>
              <a:gd name="connsiteX1" fmla="*/ 2773186 w 2774922"/>
              <a:gd name="connsiteY1" fmla="*/ 5715 h 346188"/>
              <a:gd name="connsiteX2" fmla="*/ 2580538 w 2774922"/>
              <a:gd name="connsiteY2" fmla="*/ 346183 h 346188"/>
              <a:gd name="connsiteX3" fmla="*/ 155838 w 2774922"/>
              <a:gd name="connsiteY3" fmla="*/ 346183 h 346188"/>
              <a:gd name="connsiteX4" fmla="*/ 2506 w 2774922"/>
              <a:gd name="connsiteY4" fmla="*/ 0 h 346188"/>
              <a:gd name="connsiteX0" fmla="*/ 1990 w 2783931"/>
              <a:gd name="connsiteY0" fmla="*/ 0 h 344283"/>
              <a:gd name="connsiteX1" fmla="*/ 2782195 w 2783931"/>
              <a:gd name="connsiteY1" fmla="*/ 3810 h 344283"/>
              <a:gd name="connsiteX2" fmla="*/ 2589547 w 2783931"/>
              <a:gd name="connsiteY2" fmla="*/ 344278 h 344283"/>
              <a:gd name="connsiteX3" fmla="*/ 164847 w 2783931"/>
              <a:gd name="connsiteY3" fmla="*/ 344278 h 344283"/>
              <a:gd name="connsiteX4" fmla="*/ 1990 w 2783931"/>
              <a:gd name="connsiteY4" fmla="*/ 0 h 344283"/>
              <a:gd name="connsiteX0" fmla="*/ 193 w 2782134"/>
              <a:gd name="connsiteY0" fmla="*/ 0 h 344283"/>
              <a:gd name="connsiteX1" fmla="*/ 2780398 w 2782134"/>
              <a:gd name="connsiteY1" fmla="*/ 3810 h 344283"/>
              <a:gd name="connsiteX2" fmla="*/ 2587750 w 2782134"/>
              <a:gd name="connsiteY2" fmla="*/ 344278 h 344283"/>
              <a:gd name="connsiteX3" fmla="*/ 163050 w 2782134"/>
              <a:gd name="connsiteY3" fmla="*/ 344278 h 344283"/>
              <a:gd name="connsiteX4" fmla="*/ 193 w 2782134"/>
              <a:gd name="connsiteY4" fmla="*/ 0 h 344283"/>
              <a:gd name="connsiteX0" fmla="*/ 193 w 2784368"/>
              <a:gd name="connsiteY0" fmla="*/ 0 h 344282"/>
              <a:gd name="connsiteX1" fmla="*/ 2780398 w 2784368"/>
              <a:gd name="connsiteY1" fmla="*/ 3810 h 344282"/>
              <a:gd name="connsiteX2" fmla="*/ 2587750 w 2784368"/>
              <a:gd name="connsiteY2" fmla="*/ 344278 h 344282"/>
              <a:gd name="connsiteX3" fmla="*/ 163050 w 2784368"/>
              <a:gd name="connsiteY3" fmla="*/ 344278 h 344282"/>
              <a:gd name="connsiteX4" fmla="*/ 193 w 2784368"/>
              <a:gd name="connsiteY4" fmla="*/ 0 h 344282"/>
              <a:gd name="connsiteX0" fmla="*/ 193 w 2784368"/>
              <a:gd name="connsiteY0" fmla="*/ 0 h 344283"/>
              <a:gd name="connsiteX1" fmla="*/ 2780398 w 2784368"/>
              <a:gd name="connsiteY1" fmla="*/ 3810 h 344283"/>
              <a:gd name="connsiteX2" fmla="*/ 2587750 w 2784368"/>
              <a:gd name="connsiteY2" fmla="*/ 344278 h 344283"/>
              <a:gd name="connsiteX3" fmla="*/ 163050 w 2784368"/>
              <a:gd name="connsiteY3" fmla="*/ 344278 h 344283"/>
              <a:gd name="connsiteX4" fmla="*/ 193 w 2784368"/>
              <a:gd name="connsiteY4" fmla="*/ 0 h 344283"/>
              <a:gd name="connsiteX0" fmla="*/ 193 w 2784368"/>
              <a:gd name="connsiteY0" fmla="*/ 0 h 344278"/>
              <a:gd name="connsiteX1" fmla="*/ 2780398 w 2784368"/>
              <a:gd name="connsiteY1" fmla="*/ 3810 h 344278"/>
              <a:gd name="connsiteX2" fmla="*/ 2587750 w 2784368"/>
              <a:gd name="connsiteY2" fmla="*/ 344278 h 344278"/>
              <a:gd name="connsiteX3" fmla="*/ 163050 w 2784368"/>
              <a:gd name="connsiteY3" fmla="*/ 344278 h 344278"/>
              <a:gd name="connsiteX4" fmla="*/ 193 w 2784368"/>
              <a:gd name="connsiteY4" fmla="*/ 0 h 344278"/>
              <a:gd name="connsiteX0" fmla="*/ 193 w 2786493"/>
              <a:gd name="connsiteY0" fmla="*/ 0 h 344278"/>
              <a:gd name="connsiteX1" fmla="*/ 2780398 w 2786493"/>
              <a:gd name="connsiteY1" fmla="*/ 3810 h 344278"/>
              <a:gd name="connsiteX2" fmla="*/ 2587750 w 2786493"/>
              <a:gd name="connsiteY2" fmla="*/ 344278 h 344278"/>
              <a:gd name="connsiteX3" fmla="*/ 163050 w 2786493"/>
              <a:gd name="connsiteY3" fmla="*/ 344278 h 344278"/>
              <a:gd name="connsiteX4" fmla="*/ 193 w 2786493"/>
              <a:gd name="connsiteY4" fmla="*/ 0 h 34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493" h="344278">
                <a:moveTo>
                  <a:pt x="193" y="0"/>
                </a:moveTo>
                <a:lnTo>
                  <a:pt x="2780398" y="3810"/>
                </a:lnTo>
                <a:cubicBezTo>
                  <a:pt x="2798097" y="260174"/>
                  <a:pt x="2789126" y="335564"/>
                  <a:pt x="2587750" y="344278"/>
                </a:cubicBezTo>
                <a:lnTo>
                  <a:pt x="163050" y="344278"/>
                </a:lnTo>
                <a:cubicBezTo>
                  <a:pt x="12879" y="331754"/>
                  <a:pt x="-2036" y="265889"/>
                  <a:pt x="19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Segoe UI Light" panose="020B0502040204020203" pitchFamily="34" charset="0"/>
                <a:cs typeface="Segoe UI Light" panose="020B0502040204020203" pitchFamily="34" charset="0"/>
              </a:rPr>
              <a:t>6 Output</a:t>
            </a:r>
          </a:p>
        </p:txBody>
      </p:sp>
      <p:sp>
        <p:nvSpPr>
          <p:cNvPr id="21" name="Rectangle: Rounded Corners 20">
            <a:extLst>
              <a:ext uri="{FF2B5EF4-FFF2-40B4-BE49-F238E27FC236}">
                <a16:creationId xmlns:a16="http://schemas.microsoft.com/office/drawing/2014/main" id="{7F5D59D8-97D7-4480-8912-C764563AF01B}"/>
              </a:ext>
            </a:extLst>
          </p:cNvPr>
          <p:cNvSpPr/>
          <p:nvPr/>
        </p:nvSpPr>
        <p:spPr>
          <a:xfrm>
            <a:off x="1220787" y="2199168"/>
            <a:ext cx="926779"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Save</a:t>
            </a:r>
          </a:p>
        </p:txBody>
      </p:sp>
      <p:sp>
        <p:nvSpPr>
          <p:cNvPr id="22" name="Rectangle: Rounded Corners 21">
            <a:extLst>
              <a:ext uri="{FF2B5EF4-FFF2-40B4-BE49-F238E27FC236}">
                <a16:creationId xmlns:a16="http://schemas.microsoft.com/office/drawing/2014/main" id="{C23234C8-7E1F-484A-A1CC-84A9A6F117F2}"/>
              </a:ext>
            </a:extLst>
          </p:cNvPr>
          <p:cNvSpPr/>
          <p:nvPr/>
        </p:nvSpPr>
        <p:spPr>
          <a:xfrm>
            <a:off x="2448591" y="2199168"/>
            <a:ext cx="1051327" cy="626068"/>
          </a:xfrm>
          <a:prstGeom prst="roundRect">
            <a:avLst>
              <a:gd name="adj" fmla="val 30321"/>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Light" panose="020B0502040204020203" pitchFamily="34" charset="0"/>
                <a:cs typeface="Segoe UI Light" panose="020B0502040204020203" pitchFamily="34" charset="0"/>
              </a:rPr>
              <a:t>Speckle</a:t>
            </a:r>
          </a:p>
        </p:txBody>
      </p:sp>
      <p:pic>
        <p:nvPicPr>
          <p:cNvPr id="4" name="Picture 3">
            <a:extLst>
              <a:ext uri="{FF2B5EF4-FFF2-40B4-BE49-F238E27FC236}">
                <a16:creationId xmlns:a16="http://schemas.microsoft.com/office/drawing/2014/main" id="{93E44592-E025-4C6D-A236-DAC264BAF42D}"/>
              </a:ext>
            </a:extLst>
          </p:cNvPr>
          <p:cNvPicPr>
            <a:picLocks noChangeAspect="1"/>
          </p:cNvPicPr>
          <p:nvPr/>
        </p:nvPicPr>
        <p:blipFill rotWithShape="1">
          <a:blip r:embed="rId3"/>
          <a:srcRect l="43493" t="35238" r="34117" b="51779"/>
          <a:stretch/>
        </p:blipFill>
        <p:spPr>
          <a:xfrm>
            <a:off x="5321029" y="1996585"/>
            <a:ext cx="9139706" cy="1560472"/>
          </a:xfrm>
          <a:prstGeom prst="rect">
            <a:avLst/>
          </a:prstGeom>
        </p:spPr>
      </p:pic>
      <p:sp>
        <p:nvSpPr>
          <p:cNvPr id="13" name="Rectangle 12">
            <a:extLst>
              <a:ext uri="{FF2B5EF4-FFF2-40B4-BE49-F238E27FC236}">
                <a16:creationId xmlns:a16="http://schemas.microsoft.com/office/drawing/2014/main" id="{F13AF7DA-6B29-490E-A238-AF23F55E4BB0}"/>
              </a:ext>
            </a:extLst>
          </p:cNvPr>
          <p:cNvSpPr/>
          <p:nvPr/>
        </p:nvSpPr>
        <p:spPr>
          <a:xfrm>
            <a:off x="2324911" y="2099400"/>
            <a:ext cx="1322960" cy="81669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0688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err="1">
                <a:latin typeface="Segoe UI Light"/>
                <a:cs typeface="Segoe UI Light"/>
              </a:rPr>
              <a:t>GsaGH</a:t>
            </a:r>
            <a:r>
              <a:rPr lang="en-US" sz="5000" dirty="0">
                <a:latin typeface="Segoe UI Light"/>
                <a:cs typeface="Segoe UI Light"/>
              </a:rPr>
              <a:t> current component overview</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pic>
        <p:nvPicPr>
          <p:cNvPr id="3" name="Picture 2">
            <a:extLst>
              <a:ext uri="{FF2B5EF4-FFF2-40B4-BE49-F238E27FC236}">
                <a16:creationId xmlns:a16="http://schemas.microsoft.com/office/drawing/2014/main" id="{6EBCC949-A17A-4CAD-AEC9-3BCC21B25446}"/>
              </a:ext>
            </a:extLst>
          </p:cNvPr>
          <p:cNvPicPr>
            <a:picLocks noChangeAspect="1"/>
          </p:cNvPicPr>
          <p:nvPr/>
        </p:nvPicPr>
        <p:blipFill rotWithShape="1">
          <a:blip r:embed="rId3"/>
          <a:srcRect l="5433" r="16553" b="5714"/>
          <a:stretch/>
        </p:blipFill>
        <p:spPr>
          <a:xfrm>
            <a:off x="346670" y="1332689"/>
            <a:ext cx="14413259" cy="8716970"/>
          </a:xfrm>
          <a:prstGeom prst="rect">
            <a:avLst/>
          </a:prstGeom>
        </p:spPr>
      </p:pic>
    </p:spTree>
    <p:extLst>
      <p:ext uri="{BB962C8B-B14F-4D97-AF65-F5344CB8AC3E}">
        <p14:creationId xmlns:p14="http://schemas.microsoft.com/office/powerpoint/2010/main" val="13325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11" name="TextBox 10">
            <a:extLst>
              <a:ext uri="{FF2B5EF4-FFF2-40B4-BE49-F238E27FC236}">
                <a16:creationId xmlns:a16="http://schemas.microsoft.com/office/drawing/2014/main" id="{28026269-A326-4EC9-AAC4-5C61FEF1E0F3}"/>
              </a:ext>
            </a:extLst>
          </p:cNvPr>
          <p:cNvSpPr txBox="1"/>
          <p:nvPr/>
        </p:nvSpPr>
        <p:spPr>
          <a:xfrm>
            <a:off x="821547" y="2298898"/>
            <a:ext cx="11911959" cy="8725594"/>
          </a:xfrm>
          <a:prstGeom prst="rect">
            <a:avLst/>
          </a:prstGeom>
          <a:noFill/>
        </p:spPr>
        <p:txBody>
          <a:bodyPr wrap="square" rtlCol="0">
            <a:spAutoFit/>
          </a:bodyPr>
          <a:lstStyle/>
          <a:p>
            <a:pPr marL="342900"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Grasshopper passes around copies</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Point -&gt; move = original + moved</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Changes downstream should not effect original</a:t>
            </a:r>
          </a:p>
          <a:p>
            <a:pPr marL="342900"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GSA must provide some new Grasshopper Parameters (”Object Types”?)</a:t>
            </a:r>
          </a:p>
          <a:p>
            <a:pPr marL="962360" lvl="1"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GsaAPI.Model</a:t>
            </a:r>
          </a:p>
          <a:p>
            <a:pPr marL="1581821" lvl="2"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GsaAPI.Node</a:t>
            </a:r>
          </a:p>
          <a:p>
            <a:pPr marL="2201281" lvl="3"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GsaAPI.Bool6</a:t>
            </a:r>
          </a:p>
          <a:p>
            <a:pPr marL="1581821" lvl="2"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GsaAPI.Member</a:t>
            </a:r>
          </a:p>
          <a:p>
            <a:pPr marL="2201281" lvl="3"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GsaAPI.Bool6</a:t>
            </a:r>
          </a:p>
          <a:p>
            <a:pPr marL="2201281" lvl="3"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GsaAPI.Offset</a:t>
            </a:r>
          </a:p>
          <a:p>
            <a:pPr marL="1581821" lvl="2"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GsaAPI.Section</a:t>
            </a:r>
          </a:p>
          <a:p>
            <a:pPr marL="1581821" lvl="2" indent="-3429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GsaAPI.Load</a:t>
            </a:r>
          </a:p>
          <a:p>
            <a:endParaRPr lang="da-DK" dirty="0">
              <a:latin typeface="Segoe UI Light" panose="020B0502040204020203" pitchFamily="34" charset="0"/>
              <a:cs typeface="Segoe UI Light" panose="020B0502040204020203" pitchFamily="34" charset="0"/>
            </a:endParaRPr>
          </a:p>
          <a:p>
            <a:r>
              <a:rPr lang="da-DK" dirty="0">
                <a:latin typeface="Segoe UI Light" panose="020B0502040204020203" pitchFamily="34" charset="0"/>
                <a:cs typeface="Segoe UI Light" panose="020B0502040204020203" pitchFamily="34" charset="0"/>
              </a:rPr>
              <a:t>Some GSA Object Types can be mapped directly to existin GH Parameter, like Axis -&gt; Plane</a:t>
            </a:r>
          </a:p>
          <a:p>
            <a:pPr marL="962360" lvl="1"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GSA Parameter Object Types</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11864410" y="2014755"/>
            <a:ext cx="2778426" cy="149947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Node</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GsaAPI.Node</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GsaAPI.Axis</a:t>
            </a: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132" name="Rectangle: Rounded Corners 131">
            <a:extLst>
              <a:ext uri="{FF2B5EF4-FFF2-40B4-BE49-F238E27FC236}">
                <a16:creationId xmlns:a16="http://schemas.microsoft.com/office/drawing/2014/main" id="{F4BADACE-98AF-4DE5-AC87-A6D383F4A5A8}"/>
              </a:ext>
            </a:extLst>
          </p:cNvPr>
          <p:cNvSpPr/>
          <p:nvPr/>
        </p:nvSpPr>
        <p:spPr>
          <a:xfrm>
            <a:off x="11864410" y="3635540"/>
            <a:ext cx="2778426" cy="149947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Bool6</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a:solidFill>
                  <a:schemeClr val="tx1"/>
                </a:solidFill>
                <a:latin typeface="Segoe UI Light" panose="020B0502040204020203" pitchFamily="34" charset="0"/>
                <a:cs typeface="Segoe UI Light" panose="020B0502040204020203" pitchFamily="34" charset="0"/>
              </a:rPr>
              <a:t>GsaAPI.Bool6</a:t>
            </a:r>
          </a:p>
        </p:txBody>
      </p:sp>
      <p:pic>
        <p:nvPicPr>
          <p:cNvPr id="1026" name="Picture 2">
            <a:extLst>
              <a:ext uri="{FF2B5EF4-FFF2-40B4-BE49-F238E27FC236}">
                <a16:creationId xmlns:a16="http://schemas.microsoft.com/office/drawing/2014/main" id="{40B636C8-685F-4764-B0CA-DC144E9F4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171" y="3514233"/>
            <a:ext cx="4276725" cy="2428875"/>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Rounded Corners 89">
            <a:extLst>
              <a:ext uri="{FF2B5EF4-FFF2-40B4-BE49-F238E27FC236}">
                <a16:creationId xmlns:a16="http://schemas.microsoft.com/office/drawing/2014/main" id="{658DF9EE-7064-4A73-84F6-217FE21AC471}"/>
              </a:ext>
            </a:extLst>
          </p:cNvPr>
          <p:cNvSpPr/>
          <p:nvPr/>
        </p:nvSpPr>
        <p:spPr>
          <a:xfrm>
            <a:off x="11864410" y="392875"/>
            <a:ext cx="2778426" cy="149947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Model</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GsaAPI.Model</a:t>
            </a:r>
            <a:endParaRPr lang="en-GB" sz="1600" dirty="0">
              <a:solidFill>
                <a:schemeClr val="tx1"/>
              </a:solidFill>
              <a:latin typeface="Segoe UI Light" panose="020B0502040204020203" pitchFamily="34" charset="0"/>
              <a:cs typeface="Segoe UI Light" panose="020B0502040204020203" pitchFamily="34" charset="0"/>
            </a:endParaRPr>
          </a:p>
        </p:txBody>
      </p:sp>
      <p:sp>
        <p:nvSpPr>
          <p:cNvPr id="133" name="Rectangle: Rounded Corners 132">
            <a:extLst>
              <a:ext uri="{FF2B5EF4-FFF2-40B4-BE49-F238E27FC236}">
                <a16:creationId xmlns:a16="http://schemas.microsoft.com/office/drawing/2014/main" id="{A7EEAB0C-9C02-4F4D-8C71-B5F75308EC8D}"/>
              </a:ext>
            </a:extLst>
          </p:cNvPr>
          <p:cNvSpPr/>
          <p:nvPr/>
        </p:nvSpPr>
        <p:spPr>
          <a:xfrm>
            <a:off x="11864410" y="6661695"/>
            <a:ext cx="2778426" cy="1499478"/>
          </a:xfrm>
          <a:prstGeom prst="roundRect">
            <a:avLst>
              <a:gd name="adj" fmla="val 13877"/>
            </a:avLst>
          </a:prstGeom>
          <a:noFill/>
          <a:ln w="3175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What happens if we pass around </a:t>
            </a:r>
            <a:r>
              <a:rPr lang="en-GB" sz="1600" b="1" dirty="0" err="1">
                <a:solidFill>
                  <a:schemeClr val="tx1"/>
                </a:solidFill>
                <a:latin typeface="Segoe UI Light" panose="020B0502040204020203" pitchFamily="34" charset="0"/>
                <a:cs typeface="Segoe UI Light" panose="020B0502040204020203" pitchFamily="34" charset="0"/>
              </a:rPr>
              <a:t>GsaAPI.Model</a:t>
            </a:r>
            <a:r>
              <a:rPr lang="en-GB" sz="1600" b="1" dirty="0">
                <a:solidFill>
                  <a:schemeClr val="tx1"/>
                </a:solidFill>
                <a:latin typeface="Segoe UI Light" panose="020B0502040204020203" pitchFamily="34" charset="0"/>
                <a:cs typeface="Segoe UI Light" panose="020B0502040204020203" pitchFamily="34" charset="0"/>
              </a:rPr>
              <a:t> 15 times in a script?</a:t>
            </a:r>
            <a:endParaRPr lang="en-GB" sz="1600" dirty="0">
              <a:solidFill>
                <a:schemeClr val="tx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701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err="1">
                <a:latin typeface="Segoe UI Light"/>
                <a:cs typeface="Segoe UI Light"/>
              </a:rPr>
              <a:t>GsaGH</a:t>
            </a:r>
            <a:r>
              <a:rPr lang="en-US" sz="5000" dirty="0">
                <a:latin typeface="Segoe UI Light"/>
                <a:cs typeface="Segoe UI Light"/>
              </a:rPr>
              <a:t> Components test-run</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pic>
        <p:nvPicPr>
          <p:cNvPr id="4" name="Picture 3">
            <a:extLst>
              <a:ext uri="{FF2B5EF4-FFF2-40B4-BE49-F238E27FC236}">
                <a16:creationId xmlns:a16="http://schemas.microsoft.com/office/drawing/2014/main" id="{34DF8972-D1B6-4010-810B-57D02C090C2C}"/>
              </a:ext>
            </a:extLst>
          </p:cNvPr>
          <p:cNvPicPr>
            <a:picLocks noChangeAspect="1"/>
          </p:cNvPicPr>
          <p:nvPr/>
        </p:nvPicPr>
        <p:blipFill>
          <a:blip r:embed="rId3"/>
          <a:stretch>
            <a:fillRect/>
          </a:stretch>
        </p:blipFill>
        <p:spPr>
          <a:xfrm>
            <a:off x="496112" y="994418"/>
            <a:ext cx="14263818" cy="9152087"/>
          </a:xfrm>
          <a:prstGeom prst="rect">
            <a:avLst/>
          </a:prstGeom>
        </p:spPr>
      </p:pic>
    </p:spTree>
    <p:extLst>
      <p:ext uri="{BB962C8B-B14F-4D97-AF65-F5344CB8AC3E}">
        <p14:creationId xmlns:p14="http://schemas.microsoft.com/office/powerpoint/2010/main" val="143601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Next steps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9" name="TextBox 8">
            <a:extLst>
              <a:ext uri="{FF2B5EF4-FFF2-40B4-BE49-F238E27FC236}">
                <a16:creationId xmlns:a16="http://schemas.microsoft.com/office/drawing/2014/main" id="{82CC7135-7288-43AB-A557-A44DD805227F}"/>
              </a:ext>
            </a:extLst>
          </p:cNvPr>
          <p:cNvSpPr txBox="1"/>
          <p:nvPr/>
        </p:nvSpPr>
        <p:spPr>
          <a:xfrm>
            <a:off x="821546" y="1073191"/>
            <a:ext cx="8241174"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err="1">
                <a:solidFill>
                  <a:schemeClr val="accent1"/>
                </a:solidFill>
                <a:latin typeface="Segoe UI Light"/>
                <a:cs typeface="Segoe UI Light"/>
              </a:rPr>
              <a:t>GsaGH</a:t>
            </a:r>
            <a:r>
              <a:rPr lang="en-US" sz="2800" dirty="0">
                <a:solidFill>
                  <a:schemeClr val="accent1"/>
                </a:solidFill>
                <a:latin typeface="Segoe UI Light"/>
                <a:cs typeface="Segoe UI Light"/>
              </a:rPr>
              <a:t> ideas </a:t>
            </a:r>
            <a:r>
              <a:rPr lang="en-US" sz="2800" dirty="0" err="1">
                <a:solidFill>
                  <a:schemeClr val="accent1"/>
                </a:solidFill>
                <a:latin typeface="Segoe UI Light"/>
                <a:cs typeface="Segoe UI Light"/>
              </a:rPr>
              <a:t>braindump</a:t>
            </a:r>
            <a:endParaRPr lang="en-US" sz="2800" dirty="0">
              <a:solidFill>
                <a:schemeClr val="accent1"/>
              </a:solidFill>
            </a:endParaRPr>
          </a:p>
        </p:txBody>
      </p:sp>
      <p:sp>
        <p:nvSpPr>
          <p:cNvPr id="101" name="TextBox 100">
            <a:extLst>
              <a:ext uri="{FF2B5EF4-FFF2-40B4-BE49-F238E27FC236}">
                <a16:creationId xmlns:a16="http://schemas.microsoft.com/office/drawing/2014/main" id="{666D157D-6958-4475-930E-89160C7E459F}"/>
              </a:ext>
            </a:extLst>
          </p:cNvPr>
          <p:cNvSpPr txBox="1"/>
          <p:nvPr/>
        </p:nvSpPr>
        <p:spPr>
          <a:xfrm>
            <a:off x="821546" y="2000144"/>
            <a:ext cx="12048148" cy="7599516"/>
          </a:xfrm>
          <a:prstGeom prst="rect">
            <a:avLst/>
          </a:prstGeom>
          <a:noFill/>
        </p:spPr>
        <p:txBody>
          <a:bodyPr wrap="square" rtlCol="0">
            <a:spAutoFit/>
          </a:bodyPr>
          <a:lstStyle/>
          <a:p>
            <a:r>
              <a:rPr lang="da-DK" u="sng" dirty="0">
                <a:latin typeface="Segoe UI Light" panose="020B0502040204020203" pitchFamily="34" charset="0"/>
                <a:cs typeface="Segoe UI Light" panose="020B0502040204020203" pitchFamily="34" charset="0"/>
              </a:rPr>
              <a:t>Short term</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Analysis</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Implement setting up analysis tasks</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Implement ability to run analysis</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Results</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Extract numbers</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Continue Alpha-testing / bug fixes / implement new GsaAPI updates</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Review everything (code, architecture, UI)</a:t>
            </a:r>
          </a:p>
          <a:p>
            <a:pPr marL="457200" indent="-457200">
              <a:buFont typeface="Arial" panose="020B0604020202020204" pitchFamily="34" charset="0"/>
              <a:buChar char="•"/>
            </a:pPr>
            <a:r>
              <a:rPr lang="da-DK" dirty="0">
                <a:solidFill>
                  <a:schemeClr val="accent1"/>
                </a:solidFill>
                <a:latin typeface="Segoe UI Light" panose="020B0502040204020203" pitchFamily="34" charset="0"/>
                <a:cs typeface="Segoe UI Light" panose="020B0502040204020203" pitchFamily="34" charset="0"/>
              </a:rPr>
              <a:t>Get funding!</a:t>
            </a: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r>
              <a:rPr lang="da-DK" u="sng" dirty="0">
                <a:latin typeface="Segoe UI Light" panose="020B0502040204020203" pitchFamily="34" charset="0"/>
                <a:cs typeface="Segoe UI Light" panose="020B0502040204020203" pitchFamily="34" charset="0"/>
              </a:rPr>
              <a:t>Long term</a:t>
            </a: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Analysis</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Support GsaCloud</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Find a way to run analysis locally on multiple cores without affecting Rhino/Grasshopper performance while running</a:t>
            </a:r>
          </a:p>
          <a:p>
            <a:pPr marL="1076660" lvl="1"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Load combinations (need a proper UI pop-up is my guess)</a:t>
            </a:r>
          </a:p>
          <a:p>
            <a:pPr marL="1076660" lvl="1"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Develop/design better component UI</a:t>
            </a:r>
          </a:p>
          <a:p>
            <a:pPr marL="457200" indent="-457200">
              <a:buFont typeface="Arial" panose="020B0604020202020204" pitchFamily="34" charset="0"/>
              <a:buChar char="•"/>
            </a:pPr>
            <a:endParaRPr lang="da-DK" dirty="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r>
              <a:rPr lang="da-DK" dirty="0">
                <a:latin typeface="Segoe UI Light" panose="020B0502040204020203" pitchFamily="34" charset="0"/>
                <a:cs typeface="Segoe UI Light" panose="020B0502040204020203" pitchFamily="34" charset="0"/>
              </a:rPr>
              <a:t>Speckle support (open/save)</a:t>
            </a:r>
          </a:p>
        </p:txBody>
      </p:sp>
      <p:sp>
        <p:nvSpPr>
          <p:cNvPr id="37" name="Rectangle 36">
            <a:extLst>
              <a:ext uri="{FF2B5EF4-FFF2-40B4-BE49-F238E27FC236}">
                <a16:creationId xmlns:a16="http://schemas.microsoft.com/office/drawing/2014/main" id="{D7128210-D905-432D-974A-E8A5D5E201C2}"/>
              </a:ext>
            </a:extLst>
          </p:cNvPr>
          <p:cNvSpPr/>
          <p:nvPr/>
        </p:nvSpPr>
        <p:spPr>
          <a:xfrm>
            <a:off x="6106981" y="5095350"/>
            <a:ext cx="2069786" cy="17136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13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GsaBool6</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821547" y="2564234"/>
            <a:ext cx="2778426" cy="333414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GsaBool6</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bool</a:t>
            </a:r>
            <a:r>
              <a:rPr lang="en-GB" sz="1600" dirty="0">
                <a:solidFill>
                  <a:schemeClr val="tx1"/>
                </a:solidFill>
                <a:latin typeface="Segoe UI Light" panose="020B0502040204020203" pitchFamily="34" charset="0"/>
                <a:cs typeface="Segoe UI Light" panose="020B0502040204020203" pitchFamily="34" charset="0"/>
              </a:rPr>
              <a:t> GsaBool6.X</a:t>
            </a:r>
          </a:p>
          <a:p>
            <a:pPr algn="ctr"/>
            <a:r>
              <a:rPr lang="en-GB" sz="1600" b="1" dirty="0">
                <a:solidFill>
                  <a:schemeClr val="accent6"/>
                </a:solidFill>
                <a:latin typeface="Segoe UI Light" panose="020B0502040204020203" pitchFamily="34" charset="0"/>
                <a:cs typeface="Segoe UI Light" panose="020B0502040204020203" pitchFamily="34" charset="0"/>
              </a:rPr>
              <a:t>bool </a:t>
            </a:r>
            <a:r>
              <a:rPr lang="en-GB" sz="1600" dirty="0">
                <a:solidFill>
                  <a:schemeClr val="tx1"/>
                </a:solidFill>
                <a:latin typeface="Segoe UI Light" panose="020B0502040204020203" pitchFamily="34" charset="0"/>
                <a:cs typeface="Segoe UI Light" panose="020B0502040204020203" pitchFamily="34" charset="0"/>
              </a:rPr>
              <a:t>GsaBool6.Y</a:t>
            </a:r>
          </a:p>
          <a:p>
            <a:pPr algn="ctr"/>
            <a:r>
              <a:rPr lang="en-GB" sz="1600" b="1" dirty="0">
                <a:solidFill>
                  <a:schemeClr val="accent6"/>
                </a:solidFill>
                <a:latin typeface="Segoe UI Light" panose="020B0502040204020203" pitchFamily="34" charset="0"/>
                <a:cs typeface="Segoe UI Light" panose="020B0502040204020203" pitchFamily="34" charset="0"/>
              </a:rPr>
              <a:t>bool </a:t>
            </a:r>
            <a:r>
              <a:rPr lang="en-GB" sz="1600" dirty="0">
                <a:solidFill>
                  <a:schemeClr val="tx1"/>
                </a:solidFill>
                <a:latin typeface="Segoe UI Light" panose="020B0502040204020203" pitchFamily="34" charset="0"/>
                <a:cs typeface="Segoe UI Light" panose="020B0502040204020203" pitchFamily="34" charset="0"/>
              </a:rPr>
              <a:t>GsaBool6.Z</a:t>
            </a:r>
          </a:p>
          <a:p>
            <a:pPr algn="ctr"/>
            <a:r>
              <a:rPr lang="en-GB" sz="1600" b="1" dirty="0">
                <a:solidFill>
                  <a:schemeClr val="accent6"/>
                </a:solidFill>
                <a:latin typeface="Segoe UI Light" panose="020B0502040204020203" pitchFamily="34" charset="0"/>
                <a:cs typeface="Segoe UI Light" panose="020B0502040204020203" pitchFamily="34" charset="0"/>
              </a:rPr>
              <a:t>bool </a:t>
            </a:r>
            <a:r>
              <a:rPr lang="en-GB" sz="1600" dirty="0">
                <a:solidFill>
                  <a:schemeClr val="tx1"/>
                </a:solidFill>
                <a:latin typeface="Segoe UI Light" panose="020B0502040204020203" pitchFamily="34" charset="0"/>
                <a:cs typeface="Segoe UI Light" panose="020B0502040204020203" pitchFamily="34" charset="0"/>
              </a:rPr>
              <a:t>GsaBool6.XX</a:t>
            </a:r>
          </a:p>
          <a:p>
            <a:pPr algn="ctr"/>
            <a:r>
              <a:rPr lang="en-GB" sz="1600" b="1" dirty="0">
                <a:solidFill>
                  <a:schemeClr val="accent6"/>
                </a:solidFill>
                <a:latin typeface="Segoe UI Light" panose="020B0502040204020203" pitchFamily="34" charset="0"/>
                <a:cs typeface="Segoe UI Light" panose="020B0502040204020203" pitchFamily="34" charset="0"/>
              </a:rPr>
              <a:t>bool </a:t>
            </a:r>
            <a:r>
              <a:rPr lang="en-GB" sz="1600" dirty="0">
                <a:solidFill>
                  <a:schemeClr val="tx1"/>
                </a:solidFill>
                <a:latin typeface="Segoe UI Light" panose="020B0502040204020203" pitchFamily="34" charset="0"/>
                <a:cs typeface="Segoe UI Light" panose="020B0502040204020203" pitchFamily="34" charset="0"/>
              </a:rPr>
              <a:t>GsaBool6.YY</a:t>
            </a:r>
          </a:p>
          <a:p>
            <a:pPr algn="ctr"/>
            <a:r>
              <a:rPr lang="en-GB" sz="1600" b="1" dirty="0">
                <a:solidFill>
                  <a:schemeClr val="accent6"/>
                </a:solidFill>
                <a:latin typeface="Segoe UI Light" panose="020B0502040204020203" pitchFamily="34" charset="0"/>
                <a:cs typeface="Segoe UI Light" panose="020B0502040204020203" pitchFamily="34" charset="0"/>
              </a:rPr>
              <a:t>bool </a:t>
            </a:r>
            <a:r>
              <a:rPr lang="en-GB" sz="1600" dirty="0">
                <a:solidFill>
                  <a:schemeClr val="tx1"/>
                </a:solidFill>
                <a:latin typeface="Segoe UI Light" panose="020B0502040204020203" pitchFamily="34" charset="0"/>
                <a:cs typeface="Segoe UI Light" panose="020B0502040204020203" pitchFamily="34" charset="0"/>
              </a:rPr>
              <a:t>GsaBool6.ZZ</a:t>
            </a:r>
          </a:p>
        </p:txBody>
      </p:sp>
      <p:pic>
        <p:nvPicPr>
          <p:cNvPr id="9" name="Picture 8">
            <a:extLst>
              <a:ext uri="{FF2B5EF4-FFF2-40B4-BE49-F238E27FC236}">
                <a16:creationId xmlns:a16="http://schemas.microsoft.com/office/drawing/2014/main" id="{74F47036-8F94-464E-AB06-3988C581FE32}"/>
              </a:ext>
            </a:extLst>
          </p:cNvPr>
          <p:cNvPicPr>
            <a:picLocks noChangeAspect="1"/>
          </p:cNvPicPr>
          <p:nvPr/>
        </p:nvPicPr>
        <p:blipFill>
          <a:blip r:embed="rId3"/>
          <a:stretch>
            <a:fillRect/>
          </a:stretch>
        </p:blipFill>
        <p:spPr>
          <a:xfrm>
            <a:off x="6301747" y="1345886"/>
            <a:ext cx="6124575" cy="8429625"/>
          </a:xfrm>
          <a:prstGeom prst="rect">
            <a:avLst/>
          </a:prstGeom>
        </p:spPr>
      </p:pic>
    </p:spTree>
    <p:extLst>
      <p:ext uri="{BB962C8B-B14F-4D97-AF65-F5344CB8AC3E}">
        <p14:creationId xmlns:p14="http://schemas.microsoft.com/office/powerpoint/2010/main" val="113676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err="1">
                <a:solidFill>
                  <a:schemeClr val="accent1"/>
                </a:solidFill>
                <a:latin typeface="Segoe UI Light"/>
                <a:cs typeface="Segoe UI Light"/>
              </a:rPr>
              <a:t>GsaSpring</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821547" y="2564234"/>
            <a:ext cx="2778426" cy="333414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err="1">
                <a:solidFill>
                  <a:schemeClr val="accent6"/>
                </a:solidFill>
                <a:latin typeface="Segoe UI Light" panose="020B0502040204020203" pitchFamily="34" charset="0"/>
                <a:cs typeface="Segoe UI Light" panose="020B0502040204020203" pitchFamily="34" charset="0"/>
              </a:rPr>
              <a:t>GsaSpring</a:t>
            </a:r>
            <a:endParaRPr lang="en-GB" sz="1600" b="1" dirty="0">
              <a:solidFill>
                <a:schemeClr val="accent6"/>
              </a:solidFill>
              <a:latin typeface="Segoe UI Light" panose="020B0502040204020203" pitchFamily="34" charset="0"/>
              <a:cs typeface="Segoe UI Light" panose="020B0502040204020203" pitchFamily="34" charset="0"/>
            </a:endParaRP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double </a:t>
            </a:r>
            <a:r>
              <a:rPr lang="en-GB" sz="1600" dirty="0" err="1">
                <a:solidFill>
                  <a:schemeClr val="tx1"/>
                </a:solidFill>
                <a:latin typeface="Segoe UI Light" panose="020B0502040204020203" pitchFamily="34" charset="0"/>
                <a:cs typeface="Segoe UI Light" panose="020B0502040204020203" pitchFamily="34" charset="0"/>
              </a:rPr>
              <a:t>GsaSpring.X</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double </a:t>
            </a:r>
            <a:r>
              <a:rPr lang="en-GB" sz="1600" dirty="0" err="1">
                <a:solidFill>
                  <a:schemeClr val="tx1"/>
                </a:solidFill>
                <a:latin typeface="Segoe UI Light" panose="020B0502040204020203" pitchFamily="34" charset="0"/>
                <a:cs typeface="Segoe UI Light" panose="020B0502040204020203" pitchFamily="34" charset="0"/>
              </a:rPr>
              <a:t>GsaSpring.Y</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double </a:t>
            </a:r>
            <a:r>
              <a:rPr lang="en-GB" sz="1600" dirty="0" err="1">
                <a:solidFill>
                  <a:schemeClr val="tx1"/>
                </a:solidFill>
                <a:latin typeface="Segoe UI Light" panose="020B0502040204020203" pitchFamily="34" charset="0"/>
                <a:cs typeface="Segoe UI Light" panose="020B0502040204020203" pitchFamily="34" charset="0"/>
              </a:rPr>
              <a:t>GsaSpring.Z</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double </a:t>
            </a:r>
            <a:r>
              <a:rPr lang="en-GB" sz="1600" dirty="0" err="1">
                <a:solidFill>
                  <a:schemeClr val="tx1"/>
                </a:solidFill>
                <a:latin typeface="Segoe UI Light" panose="020B0502040204020203" pitchFamily="34" charset="0"/>
                <a:cs typeface="Segoe UI Light" panose="020B0502040204020203" pitchFamily="34" charset="0"/>
              </a:rPr>
              <a:t>GsaSpring.XX</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double </a:t>
            </a:r>
            <a:r>
              <a:rPr lang="en-GB" sz="1600" dirty="0" err="1">
                <a:solidFill>
                  <a:schemeClr val="tx1"/>
                </a:solidFill>
                <a:latin typeface="Segoe UI Light" panose="020B0502040204020203" pitchFamily="34" charset="0"/>
                <a:cs typeface="Segoe UI Light" panose="020B0502040204020203" pitchFamily="34" charset="0"/>
              </a:rPr>
              <a:t>GsaSpring.YY</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double </a:t>
            </a:r>
            <a:r>
              <a:rPr lang="en-GB" sz="1600" dirty="0" err="1">
                <a:solidFill>
                  <a:schemeClr val="tx1"/>
                </a:solidFill>
                <a:latin typeface="Segoe UI Light" panose="020B0502040204020203" pitchFamily="34" charset="0"/>
                <a:cs typeface="Segoe UI Light" panose="020B0502040204020203" pitchFamily="34" charset="0"/>
              </a:rPr>
              <a:t>GsaSpring.ZZ</a:t>
            </a:r>
            <a:endParaRPr lang="en-GB" sz="1600" dirty="0">
              <a:solidFill>
                <a:schemeClr val="tx1"/>
              </a:solidFill>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1B186390-C398-4F26-9C7B-2A7EB17F2414}"/>
              </a:ext>
            </a:extLst>
          </p:cNvPr>
          <p:cNvPicPr>
            <a:picLocks noChangeAspect="1"/>
          </p:cNvPicPr>
          <p:nvPr/>
        </p:nvPicPr>
        <p:blipFill>
          <a:blip r:embed="rId3"/>
          <a:stretch>
            <a:fillRect/>
          </a:stretch>
        </p:blipFill>
        <p:spPr>
          <a:xfrm>
            <a:off x="6301747" y="1345886"/>
            <a:ext cx="6515100" cy="8505825"/>
          </a:xfrm>
          <a:prstGeom prst="rect">
            <a:avLst/>
          </a:prstGeom>
        </p:spPr>
      </p:pic>
    </p:spTree>
    <p:extLst>
      <p:ext uri="{BB962C8B-B14F-4D97-AF65-F5344CB8AC3E}">
        <p14:creationId xmlns:p14="http://schemas.microsoft.com/office/powerpoint/2010/main" val="44401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err="1">
                <a:solidFill>
                  <a:schemeClr val="accent1"/>
                </a:solidFill>
                <a:latin typeface="Segoe UI Light"/>
                <a:cs typeface="Segoe UI Light"/>
              </a:rPr>
              <a:t>GsaOffset</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821547" y="2564234"/>
            <a:ext cx="2778426" cy="333414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err="1">
                <a:solidFill>
                  <a:schemeClr val="accent6"/>
                </a:solidFill>
                <a:latin typeface="Segoe UI Light" panose="020B0502040204020203" pitchFamily="34" charset="0"/>
                <a:cs typeface="Segoe UI Light" panose="020B0502040204020203" pitchFamily="34" charset="0"/>
              </a:rPr>
              <a:t>GsaOffset</a:t>
            </a:r>
            <a:endParaRPr lang="en-GB" sz="1600" b="1" dirty="0">
              <a:solidFill>
                <a:schemeClr val="accent6"/>
              </a:solidFill>
              <a:latin typeface="Segoe UI Light" panose="020B0502040204020203" pitchFamily="34" charset="0"/>
              <a:cs typeface="Segoe UI Light" panose="020B0502040204020203" pitchFamily="34" charset="0"/>
            </a:endParaRP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double </a:t>
            </a:r>
            <a:r>
              <a:rPr lang="en-GB" sz="1600" dirty="0">
                <a:solidFill>
                  <a:schemeClr val="tx1"/>
                </a:solidFill>
                <a:latin typeface="Segoe UI Light" panose="020B0502040204020203" pitchFamily="34" charset="0"/>
                <a:cs typeface="Segoe UI Light" panose="020B0502040204020203" pitchFamily="34" charset="0"/>
              </a:rPr>
              <a:t>GsaOffset.X1</a:t>
            </a:r>
          </a:p>
          <a:p>
            <a:pPr algn="ctr"/>
            <a:r>
              <a:rPr lang="en-GB" sz="1600" b="1" dirty="0">
                <a:solidFill>
                  <a:schemeClr val="accent6"/>
                </a:solidFill>
                <a:latin typeface="Segoe UI Light" panose="020B0502040204020203" pitchFamily="34" charset="0"/>
                <a:cs typeface="Segoe UI Light" panose="020B0502040204020203" pitchFamily="34" charset="0"/>
              </a:rPr>
              <a:t>double </a:t>
            </a:r>
            <a:r>
              <a:rPr lang="en-GB" sz="1600" dirty="0">
                <a:solidFill>
                  <a:schemeClr val="tx1"/>
                </a:solidFill>
                <a:latin typeface="Segoe UI Light" panose="020B0502040204020203" pitchFamily="34" charset="0"/>
                <a:cs typeface="Segoe UI Light" panose="020B0502040204020203" pitchFamily="34" charset="0"/>
              </a:rPr>
              <a:t>GsaOffset.X2</a:t>
            </a:r>
          </a:p>
          <a:p>
            <a:pPr algn="ctr"/>
            <a:r>
              <a:rPr lang="en-GB" sz="1600" b="1" dirty="0">
                <a:solidFill>
                  <a:schemeClr val="accent6"/>
                </a:solidFill>
                <a:latin typeface="Segoe UI Light" panose="020B0502040204020203" pitchFamily="34" charset="0"/>
                <a:cs typeface="Segoe UI Light" panose="020B0502040204020203" pitchFamily="34" charset="0"/>
              </a:rPr>
              <a:t>double </a:t>
            </a:r>
            <a:r>
              <a:rPr lang="en-GB" sz="1600" dirty="0" err="1">
                <a:solidFill>
                  <a:schemeClr val="tx1"/>
                </a:solidFill>
                <a:latin typeface="Segoe UI Light" panose="020B0502040204020203" pitchFamily="34" charset="0"/>
                <a:cs typeface="Segoe UI Light" panose="020B0502040204020203" pitchFamily="34" charset="0"/>
              </a:rPr>
              <a:t>GsaOffset.Y</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double </a:t>
            </a:r>
            <a:r>
              <a:rPr lang="en-GB" sz="1600" dirty="0" err="1">
                <a:solidFill>
                  <a:schemeClr val="tx1"/>
                </a:solidFill>
                <a:latin typeface="Segoe UI Light" panose="020B0502040204020203" pitchFamily="34" charset="0"/>
                <a:cs typeface="Segoe UI Light" panose="020B0502040204020203" pitchFamily="34" charset="0"/>
              </a:rPr>
              <a:t>GsaOffset.Z</a:t>
            </a:r>
            <a:endParaRPr lang="en-GB" sz="1600" dirty="0">
              <a:solidFill>
                <a:schemeClr val="tx1"/>
              </a:solidFill>
              <a:latin typeface="Segoe UI Light" panose="020B0502040204020203" pitchFamily="34" charset="0"/>
              <a:cs typeface="Segoe UI Light" panose="020B0502040204020203" pitchFamily="34" charset="0"/>
            </a:endParaRPr>
          </a:p>
          <a:p>
            <a:pPr algn="ctr"/>
            <a:endParaRPr lang="en-GB" sz="1600" dirty="0">
              <a:solidFill>
                <a:schemeClr val="tx1"/>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7C001EAF-CCF9-474B-AC96-B133AE43E417}"/>
              </a:ext>
            </a:extLst>
          </p:cNvPr>
          <p:cNvPicPr>
            <a:picLocks noChangeAspect="1"/>
          </p:cNvPicPr>
          <p:nvPr/>
        </p:nvPicPr>
        <p:blipFill>
          <a:blip r:embed="rId3"/>
          <a:stretch>
            <a:fillRect/>
          </a:stretch>
        </p:blipFill>
        <p:spPr>
          <a:xfrm>
            <a:off x="6274323" y="2102643"/>
            <a:ext cx="6248400" cy="6486525"/>
          </a:xfrm>
          <a:prstGeom prst="rect">
            <a:avLst/>
          </a:prstGeom>
        </p:spPr>
      </p:pic>
    </p:spTree>
    <p:extLst>
      <p:ext uri="{BB962C8B-B14F-4D97-AF65-F5344CB8AC3E}">
        <p14:creationId xmlns:p14="http://schemas.microsoft.com/office/powerpoint/2010/main" val="414787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err="1">
                <a:solidFill>
                  <a:schemeClr val="accent1"/>
                </a:solidFill>
                <a:latin typeface="Segoe UI Light"/>
                <a:cs typeface="Segoe UI Light"/>
              </a:rPr>
              <a:t>GsaNode</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821546" y="2564234"/>
            <a:ext cx="4554321" cy="333414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err="1">
                <a:solidFill>
                  <a:schemeClr val="accent6"/>
                </a:solidFill>
                <a:latin typeface="Segoe UI Light" panose="020B0502040204020203" pitchFamily="34" charset="0"/>
                <a:cs typeface="Segoe UI Light" panose="020B0502040204020203" pitchFamily="34" charset="0"/>
              </a:rPr>
              <a:t>GsaNode</a:t>
            </a:r>
            <a:endParaRPr lang="en-GB" sz="1600" b="1" dirty="0">
              <a:solidFill>
                <a:schemeClr val="accent6"/>
              </a:solidFill>
              <a:latin typeface="Segoe UI Light" panose="020B0502040204020203" pitchFamily="34" charset="0"/>
              <a:cs typeface="Segoe UI Light" panose="020B0502040204020203" pitchFamily="34" charset="0"/>
            </a:endParaRP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err="1">
                <a:solidFill>
                  <a:schemeClr val="accent6"/>
                </a:solidFill>
                <a:latin typeface="Segoe UI Light" panose="020B0502040204020203" pitchFamily="34" charset="0"/>
                <a:cs typeface="Segoe UI Light" panose="020B0502040204020203" pitchFamily="34" charset="0"/>
              </a:rPr>
              <a:t>GsaAPI.Node</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err="1">
                <a:solidFill>
                  <a:schemeClr val="tx1"/>
                </a:solidFill>
                <a:latin typeface="Segoe UI Light" panose="020B0502040204020203" pitchFamily="34" charset="0"/>
                <a:cs typeface="Segoe UI Light" panose="020B0502040204020203" pitchFamily="34" charset="0"/>
              </a:rPr>
              <a:t>GsaNode.node</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Rhino.Point3d </a:t>
            </a:r>
            <a:r>
              <a:rPr lang="en-GB" sz="1600" dirty="0" err="1">
                <a:solidFill>
                  <a:schemeClr val="tx1"/>
                </a:solidFill>
                <a:latin typeface="Segoe UI Light" panose="020B0502040204020203" pitchFamily="34" charset="0"/>
                <a:cs typeface="Segoe UI Light" panose="020B0502040204020203" pitchFamily="34" charset="0"/>
              </a:rPr>
              <a:t>GsaNode.Point</a:t>
            </a: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b="1" dirty="0">
                <a:solidFill>
                  <a:schemeClr val="accent6"/>
                </a:solidFill>
                <a:latin typeface="Segoe UI Light" panose="020B0502040204020203" pitchFamily="34" charset="0"/>
                <a:cs typeface="Segoe UI Light" panose="020B0502040204020203" pitchFamily="34" charset="0"/>
              </a:rPr>
              <a:t>int </a:t>
            </a:r>
            <a:r>
              <a:rPr lang="en-GB" sz="1600" dirty="0">
                <a:solidFill>
                  <a:schemeClr val="tx1"/>
                </a:solidFill>
                <a:latin typeface="Segoe UI Light" panose="020B0502040204020203" pitchFamily="34" charset="0"/>
                <a:cs typeface="Segoe UI Light" panose="020B0502040204020203" pitchFamily="34" charset="0"/>
              </a:rPr>
              <a:t>GsaNode.ID </a:t>
            </a:r>
          </a:p>
          <a:p>
            <a:pPr algn="ctr"/>
            <a:r>
              <a:rPr lang="en-GB" sz="1600" b="1" dirty="0" err="1">
                <a:solidFill>
                  <a:schemeClr val="accent6"/>
                </a:solidFill>
                <a:latin typeface="Segoe UI Light" panose="020B0502040204020203" pitchFamily="34" charset="0"/>
                <a:cs typeface="Segoe UI Light" panose="020B0502040204020203" pitchFamily="34" charset="0"/>
              </a:rPr>
              <a:t>Rhino.Plane</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err="1">
                <a:solidFill>
                  <a:schemeClr val="tx1"/>
                </a:solidFill>
                <a:latin typeface="Segoe UI Light" panose="020B0502040204020203" pitchFamily="34" charset="0"/>
                <a:cs typeface="Segoe UI Light" panose="020B0502040204020203" pitchFamily="34" charset="0"/>
              </a:rPr>
              <a:t>GsaNode.localAxis</a:t>
            </a:r>
            <a:r>
              <a:rPr lang="en-GB" sz="1600" dirty="0">
                <a:solidFill>
                  <a:schemeClr val="tx1"/>
                </a:solidFill>
                <a:latin typeface="Segoe UI Light" panose="020B0502040204020203" pitchFamily="34" charset="0"/>
                <a:cs typeface="Segoe UI Light" panose="020B0502040204020203" pitchFamily="34" charset="0"/>
              </a:rPr>
              <a:t> </a:t>
            </a:r>
          </a:p>
          <a:p>
            <a:pPr algn="ctr"/>
            <a:r>
              <a:rPr lang="en-GB" sz="1600" b="1" dirty="0" err="1">
                <a:solidFill>
                  <a:schemeClr val="accent6"/>
                </a:solidFill>
                <a:latin typeface="Segoe UI Light" panose="020B0502040204020203" pitchFamily="34" charset="0"/>
                <a:cs typeface="Segoe UI Light" panose="020B0502040204020203" pitchFamily="34" charset="0"/>
              </a:rPr>
              <a:t>GsaSpring</a:t>
            </a:r>
            <a:r>
              <a:rPr lang="en-GB" sz="1600" b="1" dirty="0">
                <a:solidFill>
                  <a:schemeClr val="accent6"/>
                </a:solidFill>
                <a:latin typeface="Segoe UI Light" panose="020B0502040204020203" pitchFamily="34" charset="0"/>
                <a:cs typeface="Segoe UI Light" panose="020B0502040204020203" pitchFamily="34" charset="0"/>
              </a:rPr>
              <a:t> </a:t>
            </a:r>
            <a:r>
              <a:rPr lang="en-GB" sz="1600" dirty="0" err="1">
                <a:solidFill>
                  <a:schemeClr val="tx1"/>
                </a:solidFill>
                <a:latin typeface="Segoe UI Light" panose="020B0502040204020203" pitchFamily="34" charset="0"/>
                <a:cs typeface="Segoe UI Light" panose="020B0502040204020203" pitchFamily="34" charset="0"/>
              </a:rPr>
              <a:t>GsaNode.Spring</a:t>
            </a:r>
            <a:endParaRPr lang="en-GB" sz="1600" dirty="0">
              <a:solidFill>
                <a:schemeClr val="tx1"/>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C2D30EA0-C862-4C3D-9B15-C4BEF8931A93}"/>
              </a:ext>
            </a:extLst>
          </p:cNvPr>
          <p:cNvPicPr>
            <a:picLocks noChangeAspect="1"/>
          </p:cNvPicPr>
          <p:nvPr/>
        </p:nvPicPr>
        <p:blipFill>
          <a:blip r:embed="rId3"/>
          <a:stretch>
            <a:fillRect/>
          </a:stretch>
        </p:blipFill>
        <p:spPr>
          <a:xfrm>
            <a:off x="6590710" y="3274218"/>
            <a:ext cx="6305550" cy="4143375"/>
          </a:xfrm>
          <a:prstGeom prst="rect">
            <a:avLst/>
          </a:prstGeom>
        </p:spPr>
      </p:pic>
    </p:spTree>
    <p:extLst>
      <p:ext uri="{BB962C8B-B14F-4D97-AF65-F5344CB8AC3E}">
        <p14:creationId xmlns:p14="http://schemas.microsoft.com/office/powerpoint/2010/main" val="340221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745E01-FB7F-49BF-9DF0-F7C9272318F3}"/>
              </a:ext>
            </a:extLst>
          </p:cNvPr>
          <p:cNvSpPr txBox="1">
            <a:spLocks/>
          </p:cNvSpPr>
          <p:nvPr/>
        </p:nvSpPr>
        <p:spPr>
          <a:xfrm>
            <a:off x="821548" y="392875"/>
            <a:ext cx="12805812" cy="734838"/>
          </a:xfrm>
          <a:prstGeom prst="rect">
            <a:avLst/>
          </a:prstGeom>
        </p:spPr>
        <p:txBody>
          <a:bodyPr lIns="0" tIns="0" rIns="0" bIns="0" anchor="t">
            <a:noAutofit/>
          </a:bodyPr>
          <a:lstStyle>
            <a:lvl1pPr marL="0" indent="0" algn="l" defTabSz="1866617" rtl="0" eaLnBrk="1" latinLnBrk="0" hangingPunct="1">
              <a:lnSpc>
                <a:spcPts val="5301"/>
              </a:lnSpc>
              <a:spcBef>
                <a:spcPts val="0"/>
              </a:spcBef>
              <a:buNone/>
              <a:defRPr sz="4989" kern="1200">
                <a:solidFill>
                  <a:schemeClr val="accent2"/>
                </a:solidFill>
                <a:latin typeface="Times New Roman"/>
                <a:ea typeface="+mj-ea"/>
                <a:cs typeface="Times New Roman"/>
              </a:defRPr>
            </a:lvl1pPr>
          </a:lstStyle>
          <a:p>
            <a:r>
              <a:rPr lang="en-US" sz="5000" dirty="0">
                <a:latin typeface="Segoe UI Light"/>
                <a:cs typeface="Segoe UI Light"/>
              </a:rPr>
              <a:t>Grasshopper Parameters</a:t>
            </a:r>
            <a:endParaRPr lang="en-US" sz="5000" dirty="0"/>
          </a:p>
        </p:txBody>
      </p:sp>
      <p:pic>
        <p:nvPicPr>
          <p:cNvPr id="8" name="Picture 7">
            <a:extLst>
              <a:ext uri="{FF2B5EF4-FFF2-40B4-BE49-F238E27FC236}">
                <a16:creationId xmlns:a16="http://schemas.microsoft.com/office/drawing/2014/main" id="{00FFA1BC-65E5-4EFB-9033-B387539FAB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7359" y="10205108"/>
            <a:ext cx="1132570" cy="351003"/>
          </a:xfrm>
          <a:prstGeom prst="rect">
            <a:avLst/>
          </a:prstGeom>
        </p:spPr>
      </p:pic>
      <p:sp>
        <p:nvSpPr>
          <p:cNvPr id="6" name="TextBox 5">
            <a:extLst>
              <a:ext uri="{FF2B5EF4-FFF2-40B4-BE49-F238E27FC236}">
                <a16:creationId xmlns:a16="http://schemas.microsoft.com/office/drawing/2014/main" id="{350EA71F-BCFB-4A9B-AF97-75AD3B274B43}"/>
              </a:ext>
            </a:extLst>
          </p:cNvPr>
          <p:cNvSpPr txBox="1"/>
          <p:nvPr/>
        </p:nvSpPr>
        <p:spPr>
          <a:xfrm>
            <a:off x="821547" y="1073191"/>
            <a:ext cx="8232018" cy="545391"/>
          </a:xfrm>
          <a:prstGeom prst="rect">
            <a:avLst/>
          </a:prstGeom>
          <a:solidFill>
            <a:schemeClr val="bg1"/>
          </a:solidFill>
          <a:ln>
            <a:solidFill>
              <a:schemeClr val="bg1"/>
            </a:solidFill>
          </a:ln>
        </p:spPr>
        <p:txBody>
          <a:bodyPr rot="0" spcFirstLastPara="0" vertOverflow="overflow" horzOverflow="overflow" vert="horz" wrap="square" lIns="113395" tIns="56698" rIns="113395" bIns="56698" numCol="1" spcCol="0" rtlCol="0" fromWordArt="0" anchor="t" anchorCtr="0" forceAA="0" compatLnSpc="1">
            <a:prstTxWarp prst="textNoShape">
              <a:avLst/>
            </a:prstTxWarp>
            <a:spAutoFit/>
          </a:bodyPr>
          <a:lstStyle/>
          <a:p>
            <a:r>
              <a:rPr lang="en-US" sz="2800" dirty="0">
                <a:solidFill>
                  <a:schemeClr val="accent1"/>
                </a:solidFill>
                <a:latin typeface="Segoe UI Light"/>
                <a:cs typeface="Segoe UI Light"/>
              </a:rPr>
              <a:t>GSA Parameter: </a:t>
            </a:r>
            <a:r>
              <a:rPr lang="en-US" sz="2800" dirty="0" err="1">
                <a:solidFill>
                  <a:schemeClr val="accent1"/>
                </a:solidFill>
                <a:latin typeface="Segoe UI Light"/>
                <a:cs typeface="Segoe UI Light"/>
              </a:rPr>
              <a:t>Gsa</a:t>
            </a:r>
            <a:r>
              <a:rPr lang="en-US" sz="2800" dirty="0">
                <a:solidFill>
                  <a:schemeClr val="accent1"/>
                </a:solidFill>
                <a:latin typeface="Segoe UI Light"/>
                <a:cs typeface="Segoe UI Light"/>
              </a:rPr>
              <a:t> Node</a:t>
            </a:r>
            <a:endParaRPr lang="en-US" sz="2800" dirty="0">
              <a:solidFill>
                <a:schemeClr val="accent1"/>
              </a:solidFill>
            </a:endParaRPr>
          </a:p>
        </p:txBody>
      </p:sp>
      <p:sp>
        <p:nvSpPr>
          <p:cNvPr id="94" name="Rectangle: Rounded Corners 93">
            <a:extLst>
              <a:ext uri="{FF2B5EF4-FFF2-40B4-BE49-F238E27FC236}">
                <a16:creationId xmlns:a16="http://schemas.microsoft.com/office/drawing/2014/main" id="{E5CBD593-21EF-4C8A-9849-55146B5C7688}"/>
              </a:ext>
            </a:extLst>
          </p:cNvPr>
          <p:cNvSpPr/>
          <p:nvPr/>
        </p:nvSpPr>
        <p:spPr>
          <a:xfrm>
            <a:off x="11864410" y="323452"/>
            <a:ext cx="2778426" cy="1499478"/>
          </a:xfrm>
          <a:prstGeom prst="roundRect">
            <a:avLst>
              <a:gd name="adj" fmla="val 13877"/>
            </a:avLst>
          </a:prstGeom>
          <a:solidFill>
            <a:srgbClr val="000000">
              <a:alpha val="20000"/>
            </a:srgbClr>
          </a:solidFill>
          <a:ln w="31750" cap="rnd" cmpd="sng">
            <a:solidFill>
              <a:schemeClr val="tx1">
                <a:lumMod val="65000"/>
                <a:lumOff val="35000"/>
              </a:schemeClr>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schemeClr val="tx1"/>
                </a:solidFill>
                <a:latin typeface="Segoe UI Light" panose="020B0502040204020203" pitchFamily="34" charset="0"/>
                <a:cs typeface="Segoe UI Light" panose="020B0502040204020203" pitchFamily="34" charset="0"/>
              </a:rPr>
              <a:t>Parameter Object Type:</a:t>
            </a:r>
          </a:p>
          <a:p>
            <a:pPr algn="ctr"/>
            <a:r>
              <a:rPr lang="en-GB" sz="1600" b="1" dirty="0">
                <a:solidFill>
                  <a:schemeClr val="accent6"/>
                </a:solidFill>
                <a:latin typeface="Segoe UI Light" panose="020B0502040204020203" pitchFamily="34" charset="0"/>
                <a:cs typeface="Segoe UI Light" panose="020B0502040204020203" pitchFamily="34" charset="0"/>
              </a:rPr>
              <a:t>Node</a:t>
            </a:r>
          </a:p>
          <a:p>
            <a:pPr algn="ctr"/>
            <a:endParaRPr lang="en-GB" sz="1600" dirty="0">
              <a:solidFill>
                <a:schemeClr val="tx1"/>
              </a:solidFill>
              <a:latin typeface="Segoe UI Light" panose="020B0502040204020203" pitchFamily="34" charset="0"/>
              <a:cs typeface="Segoe UI Light" panose="020B0502040204020203" pitchFamily="34" charset="0"/>
            </a:endParaRPr>
          </a:p>
          <a:p>
            <a:pPr algn="ctr"/>
            <a:r>
              <a:rPr lang="en-GB" sz="1600" dirty="0" err="1">
                <a:solidFill>
                  <a:schemeClr val="tx1"/>
                </a:solidFill>
                <a:latin typeface="Segoe UI Light" panose="020B0502040204020203" pitchFamily="34" charset="0"/>
                <a:cs typeface="Segoe UI Light" panose="020B0502040204020203" pitchFamily="34" charset="0"/>
              </a:rPr>
              <a:t>GsaAPI.Node</a:t>
            </a:r>
            <a:r>
              <a:rPr lang="en-GB" sz="1600" dirty="0">
                <a:solidFill>
                  <a:schemeClr val="tx1"/>
                </a:solidFill>
                <a:latin typeface="Segoe UI Light" panose="020B0502040204020203" pitchFamily="34" charset="0"/>
                <a:cs typeface="Segoe UI Light" panose="020B0502040204020203" pitchFamily="34" charset="0"/>
              </a:rPr>
              <a:t> (Point3d)</a:t>
            </a:r>
          </a:p>
          <a:p>
            <a:pPr algn="ctr"/>
            <a:r>
              <a:rPr lang="en-GB" sz="1600" dirty="0" err="1">
                <a:solidFill>
                  <a:schemeClr val="tx1"/>
                </a:solidFill>
                <a:latin typeface="Segoe UI Light" panose="020B0502040204020203" pitchFamily="34" charset="0"/>
                <a:cs typeface="Segoe UI Light" panose="020B0502040204020203" pitchFamily="34" charset="0"/>
              </a:rPr>
              <a:t>GsaAPI.Axis</a:t>
            </a:r>
            <a:r>
              <a:rPr lang="en-GB" sz="1600" dirty="0">
                <a:solidFill>
                  <a:schemeClr val="tx1"/>
                </a:solidFill>
                <a:latin typeface="Segoe UI Light" panose="020B0502040204020203" pitchFamily="34" charset="0"/>
                <a:cs typeface="Segoe UI Light" panose="020B0502040204020203" pitchFamily="34" charset="0"/>
              </a:rPr>
              <a:t> (Plane)</a:t>
            </a:r>
          </a:p>
        </p:txBody>
      </p:sp>
      <p:pic>
        <p:nvPicPr>
          <p:cNvPr id="3" name="Picture 2" descr="A picture containing screenshot&#10;&#10;Description automatically generated">
            <a:extLst>
              <a:ext uri="{FF2B5EF4-FFF2-40B4-BE49-F238E27FC236}">
                <a16:creationId xmlns:a16="http://schemas.microsoft.com/office/drawing/2014/main" id="{D61FC87A-0317-4A8E-9847-4C6AB1340D00}"/>
              </a:ext>
            </a:extLst>
          </p:cNvPr>
          <p:cNvPicPr>
            <a:picLocks noChangeAspect="1"/>
          </p:cNvPicPr>
          <p:nvPr/>
        </p:nvPicPr>
        <p:blipFill>
          <a:blip r:embed="rId3"/>
          <a:stretch>
            <a:fillRect/>
          </a:stretch>
        </p:blipFill>
        <p:spPr>
          <a:xfrm>
            <a:off x="0" y="1943959"/>
            <a:ext cx="15119350" cy="8140119"/>
          </a:xfrm>
          <a:prstGeom prst="rect">
            <a:avLst/>
          </a:prstGeom>
        </p:spPr>
      </p:pic>
    </p:spTree>
    <p:extLst>
      <p:ext uri="{BB962C8B-B14F-4D97-AF65-F5344CB8AC3E}">
        <p14:creationId xmlns:p14="http://schemas.microsoft.com/office/powerpoint/2010/main" val="222753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rup standard theme test">
  <a:themeElements>
    <a:clrScheme name="arup standard theme test">
      <a:dk1>
        <a:srgbClr val="000000"/>
      </a:dk1>
      <a:lt1>
        <a:srgbClr val="FFFFFF"/>
      </a:lt1>
      <a:dk2>
        <a:srgbClr val="D2D2D2"/>
      </a:dk2>
      <a:lt2>
        <a:srgbClr val="828282"/>
      </a:lt2>
      <a:accent1>
        <a:srgbClr val="D22D7D"/>
      </a:accent1>
      <a:accent2>
        <a:srgbClr val="28AAE1"/>
      </a:accent2>
      <a:accent3>
        <a:srgbClr val="F05023"/>
      </a:accent3>
      <a:accent4>
        <a:srgbClr val="696EB4"/>
      </a:accent4>
      <a:accent5>
        <a:srgbClr val="FA9B1E"/>
      </a:accent5>
      <a:accent6>
        <a:srgbClr val="28AF73"/>
      </a:accent6>
      <a:hlink>
        <a:srgbClr val="7F7F7F"/>
      </a:hlink>
      <a:folHlink>
        <a:srgbClr val="7F7F7F"/>
      </a:folHlink>
    </a:clrScheme>
    <a:fontScheme name="arup standard theme test">
      <a:majorFont>
        <a:latin typeface="Times New Roman" panose="02020603050405020304"/>
        <a:ea typeface=""/>
        <a:cs typeface=""/>
      </a:majorFont>
      <a:minorFont>
        <a:latin typeface="Times New Roman" panose="02020603050405020304"/>
        <a:ea typeface=""/>
        <a:cs typeface=""/>
      </a:minorFont>
    </a:fontScheme>
    <a:fmtScheme name="arup standard theme tes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rup standard theme test" id="{98EB6D7F-B9FE-47A6-AB51-66E7B6E5A17A}" vid="{64AB668F-5BDA-4BA2-8D5D-D7C60843F7FA}"/>
    </a:ext>
  </a:extLst>
</a:theme>
</file>

<file path=ppt/theme/theme2.xml><?xml version="1.0" encoding="utf-8"?>
<a:theme xmlns:a="http://schemas.openxmlformats.org/drawingml/2006/main" name="1_arup standard theme test">
  <a:themeElements>
    <a:clrScheme name="arup standard theme test">
      <a:dk1>
        <a:srgbClr val="000000"/>
      </a:dk1>
      <a:lt1>
        <a:srgbClr val="FFFFFF"/>
      </a:lt1>
      <a:dk2>
        <a:srgbClr val="D2D2D2"/>
      </a:dk2>
      <a:lt2>
        <a:srgbClr val="828282"/>
      </a:lt2>
      <a:accent1>
        <a:srgbClr val="D22D7D"/>
      </a:accent1>
      <a:accent2>
        <a:srgbClr val="28AAE1"/>
      </a:accent2>
      <a:accent3>
        <a:srgbClr val="F05023"/>
      </a:accent3>
      <a:accent4>
        <a:srgbClr val="696EB4"/>
      </a:accent4>
      <a:accent5>
        <a:srgbClr val="FA9B1E"/>
      </a:accent5>
      <a:accent6>
        <a:srgbClr val="28AF73"/>
      </a:accent6>
      <a:hlink>
        <a:srgbClr val="7F7F7F"/>
      </a:hlink>
      <a:folHlink>
        <a:srgbClr val="7F7F7F"/>
      </a:folHlink>
    </a:clrScheme>
    <a:fontScheme name="arup standard theme test">
      <a:majorFont>
        <a:latin typeface="Times New Roman" panose="02020603050405020304"/>
        <a:ea typeface=""/>
        <a:cs typeface=""/>
      </a:majorFont>
      <a:minorFont>
        <a:latin typeface="Times New Roman" panose="02020603050405020304"/>
        <a:ea typeface=""/>
        <a:cs typeface=""/>
      </a:minorFont>
    </a:fontScheme>
    <a:fmtScheme name="arup standard theme tes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rup standard theme test" id="{98EB6D7F-B9FE-47A6-AB51-66E7B6E5A17A}" vid="{64AB668F-5BDA-4BA2-8D5D-D7C60843F7FA}"/>
    </a:ext>
  </a:extLst>
</a:theme>
</file>

<file path=ppt/theme/theme3.xml><?xml version="1.0" encoding="utf-8"?>
<a:theme xmlns:a="http://schemas.openxmlformats.org/drawingml/2006/main" name="2_arup standard theme test">
  <a:themeElements>
    <a:clrScheme name="arup standard theme test">
      <a:dk1>
        <a:srgbClr val="000000"/>
      </a:dk1>
      <a:lt1>
        <a:srgbClr val="FFFFFF"/>
      </a:lt1>
      <a:dk2>
        <a:srgbClr val="D2D2D2"/>
      </a:dk2>
      <a:lt2>
        <a:srgbClr val="828282"/>
      </a:lt2>
      <a:accent1>
        <a:srgbClr val="D22D7D"/>
      </a:accent1>
      <a:accent2>
        <a:srgbClr val="28AAE1"/>
      </a:accent2>
      <a:accent3>
        <a:srgbClr val="F05023"/>
      </a:accent3>
      <a:accent4>
        <a:srgbClr val="696EB4"/>
      </a:accent4>
      <a:accent5>
        <a:srgbClr val="FA9B1E"/>
      </a:accent5>
      <a:accent6>
        <a:srgbClr val="28AF73"/>
      </a:accent6>
      <a:hlink>
        <a:srgbClr val="7F7F7F"/>
      </a:hlink>
      <a:folHlink>
        <a:srgbClr val="7F7F7F"/>
      </a:folHlink>
    </a:clrScheme>
    <a:fontScheme name="arup standard theme test">
      <a:majorFont>
        <a:latin typeface="Times New Roman" panose="02020603050405020304"/>
        <a:ea typeface=""/>
        <a:cs typeface=""/>
      </a:majorFont>
      <a:minorFont>
        <a:latin typeface="Times New Roman" panose="02020603050405020304"/>
        <a:ea typeface=""/>
        <a:cs typeface=""/>
      </a:minorFont>
    </a:fontScheme>
    <a:fmtScheme name="arup standard theme tes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rup standard theme test" id="{98EB6D7F-B9FE-47A6-AB51-66E7B6E5A17A}" vid="{64AB668F-5BDA-4BA2-8D5D-D7C60843F7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512E59A89B19845B5678404597A90F1" ma:contentTypeVersion="6" ma:contentTypeDescription="Create a new document." ma:contentTypeScope="" ma:versionID="f86a31bd09362bb2e01c872cf9bf3416">
  <xsd:schema xmlns:xsd="http://www.w3.org/2001/XMLSchema" xmlns:xs="http://www.w3.org/2001/XMLSchema" xmlns:p="http://schemas.microsoft.com/office/2006/metadata/properties" xmlns:ns2="2fdaf5cb-9c39-443b-8c9a-edc56df9c38e" xmlns:ns3="23019196-6268-4f07-9c25-eb7636d7dbd0" targetNamespace="http://schemas.microsoft.com/office/2006/metadata/properties" ma:root="true" ma:fieldsID="5a7df7fc76b46a6be0aab31b03641483" ns2:_="" ns3:_="">
    <xsd:import namespace="2fdaf5cb-9c39-443b-8c9a-edc56df9c38e"/>
    <xsd:import namespace="23019196-6268-4f07-9c25-eb7636d7dbd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daf5cb-9c39-443b-8c9a-edc56df9c3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19196-6268-4f07-9c25-eb7636d7dbd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3019196-6268-4f07-9c25-eb7636d7dbd0">
      <UserInfo>
        <DisplayName>Sander Boogers</DisplayName>
        <AccountId>25</AccountId>
        <AccountType/>
      </UserInfo>
      <UserInfo>
        <DisplayName>Rinke Kluwer</DisplayName>
        <AccountId>26</AccountId>
        <AccountType/>
      </UserInfo>
      <UserInfo>
        <DisplayName>Predrag Lazic</DisplayName>
        <AccountId>28</AccountId>
        <AccountType/>
      </UserInfo>
      <UserInfo>
        <DisplayName>Rick Titulaer</DisplayName>
        <AccountId>15</AccountId>
        <AccountType/>
      </UserInfo>
      <UserInfo>
        <DisplayName>Stefan Slangen</DisplayName>
        <AccountId>16</AccountId>
        <AccountType/>
      </UserInfo>
      <UserInfo>
        <DisplayName>Guus Gooskens</DisplayName>
        <AccountId>14</AccountId>
        <AccountType/>
      </UserInfo>
    </SharedWithUsers>
  </documentManagement>
</p:properties>
</file>

<file path=customXml/itemProps1.xml><?xml version="1.0" encoding="utf-8"?>
<ds:datastoreItem xmlns:ds="http://schemas.openxmlformats.org/officeDocument/2006/customXml" ds:itemID="{F95604B3-E9F0-4217-9786-AFD5E709C455}">
  <ds:schemaRefs>
    <ds:schemaRef ds:uri="http://schemas.microsoft.com/sharepoint/v3/contenttype/forms"/>
  </ds:schemaRefs>
</ds:datastoreItem>
</file>

<file path=customXml/itemProps2.xml><?xml version="1.0" encoding="utf-8"?>
<ds:datastoreItem xmlns:ds="http://schemas.openxmlformats.org/officeDocument/2006/customXml" ds:itemID="{B680604B-660F-4D94-A4FB-7B77E52EE8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daf5cb-9c39-443b-8c9a-edc56df9c38e"/>
    <ds:schemaRef ds:uri="23019196-6268-4f07-9c25-eb7636d7db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AB78B1B-0580-4B6E-96A5-9B00D3A526AA}">
  <ds:schemaRefs>
    <ds:schemaRef ds:uri="23019196-6268-4f07-9c25-eb7636d7dbd0"/>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fdaf5cb-9c39-443b-8c9a-edc56df9c38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Default Theme</Template>
  <TotalTime>9927</TotalTime>
  <Words>2538</Words>
  <Application>Microsoft Office PowerPoint</Application>
  <PresentationFormat>Custom</PresentationFormat>
  <Paragraphs>714</Paragraphs>
  <Slides>41</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41</vt:i4>
      </vt:variant>
    </vt:vector>
  </HeadingPairs>
  <TitlesOfParts>
    <vt:vector size="48" baseType="lpstr">
      <vt:lpstr>Arial</vt:lpstr>
      <vt:lpstr>Lucida Grande</vt:lpstr>
      <vt:lpstr>Segoe UI Light</vt:lpstr>
      <vt:lpstr>Times New Roman</vt:lpstr>
      <vt:lpstr>arup standard theme test</vt:lpstr>
      <vt:lpstr>1_arup standard theme test</vt:lpstr>
      <vt:lpstr>2_arup standard theme test</vt:lpstr>
      <vt:lpstr>GSA for Grasshopper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SSN Europe Hackathon Berlin Outcome</dc:title>
  <dc:creator>Kristjan.Nielsen@arup.com</dc:creator>
  <cp:lastModifiedBy>Kristjan Nielsen</cp:lastModifiedBy>
  <cp:revision>193</cp:revision>
  <dcterms:created xsi:type="dcterms:W3CDTF">2018-11-16T09:02:38Z</dcterms:created>
  <dcterms:modified xsi:type="dcterms:W3CDTF">2020-09-21T15:22:33Z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0x010100A512E59A89B19845B5678404597A90F1</vt:lpwstr>
  </property>
  <property fmtid="{D5CDD505-2E9C-101B-9397-08002B2CF9AE}" pid="3" name="MSIP_Label_82fa3fd3-029b-403d-91b4-1dc930cb0e60_Enabled">
    <vt:lpwstr>true</vt:lpwstr>
  </property>
  <property fmtid="{D5CDD505-2E9C-101B-9397-08002B2CF9AE}" pid="4" name="MSIP_Label_82fa3fd3-029b-403d-91b4-1dc930cb0e60_SetDate">
    <vt:lpwstr>2020-07-22T10:11:53Z</vt:lpwstr>
  </property>
  <property fmtid="{D5CDD505-2E9C-101B-9397-08002B2CF9AE}" pid="5" name="MSIP_Label_82fa3fd3-029b-403d-91b4-1dc930cb0e60_Method">
    <vt:lpwstr>Standard</vt:lpwstr>
  </property>
  <property fmtid="{D5CDD505-2E9C-101B-9397-08002B2CF9AE}" pid="6" name="MSIP_Label_82fa3fd3-029b-403d-91b4-1dc930cb0e60_Name">
    <vt:lpwstr>82fa3fd3-029b-403d-91b4-1dc930cb0e60</vt:lpwstr>
  </property>
  <property fmtid="{D5CDD505-2E9C-101B-9397-08002B2CF9AE}" pid="7" name="MSIP_Label_82fa3fd3-029b-403d-91b4-1dc930cb0e60_SiteId">
    <vt:lpwstr>4ae48b41-0137-4599-8661-fc641fe77bea</vt:lpwstr>
  </property>
  <property fmtid="{D5CDD505-2E9C-101B-9397-08002B2CF9AE}" pid="8" name="MSIP_Label_82fa3fd3-029b-403d-91b4-1dc930cb0e60_ActionId">
    <vt:lpwstr>fd121fb9-6386-49b0-9ae5-0fdf21757781</vt:lpwstr>
  </property>
  <property fmtid="{D5CDD505-2E9C-101B-9397-08002B2CF9AE}" pid="9" name="MSIP_Label_82fa3fd3-029b-403d-91b4-1dc930cb0e60_ContentBits">
    <vt:lpwstr>0</vt:lpwstr>
  </property>
</Properties>
</file>